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8" r:id="rId5"/>
    <p:sldMasterId id="2147483702" r:id="rId6"/>
    <p:sldMasterId id="2147483716" r:id="rId7"/>
    <p:sldMasterId id="2147483723" r:id="rId8"/>
    <p:sldMasterId id="2147483791" r:id="rId9"/>
    <p:sldMasterId id="2147483795" r:id="rId10"/>
    <p:sldMasterId id="2147483835" r:id="rId11"/>
    <p:sldMasterId id="2147483839" r:id="rId12"/>
    <p:sldMasterId id="2147483845" r:id="rId13"/>
    <p:sldMasterId id="2147483883" r:id="rId14"/>
  </p:sldMasterIdLst>
  <p:notesMasterIdLst>
    <p:notesMasterId r:id="rId77"/>
  </p:notesMasterIdLst>
  <p:handoutMasterIdLst>
    <p:handoutMasterId r:id="rId78"/>
  </p:handoutMasterIdLst>
  <p:sldIdLst>
    <p:sldId id="300" r:id="rId15"/>
    <p:sldId id="263" r:id="rId16"/>
    <p:sldId id="2147473575" r:id="rId17"/>
    <p:sldId id="737" r:id="rId18"/>
    <p:sldId id="2147473578" r:id="rId19"/>
    <p:sldId id="2147473577" r:id="rId20"/>
    <p:sldId id="2146448463" r:id="rId21"/>
    <p:sldId id="299" r:id="rId22"/>
    <p:sldId id="262" r:id="rId23"/>
    <p:sldId id="2147473579" r:id="rId24"/>
    <p:sldId id="742" r:id="rId25"/>
    <p:sldId id="2147473580" r:id="rId26"/>
    <p:sldId id="2147473581" r:id="rId27"/>
    <p:sldId id="374" r:id="rId28"/>
    <p:sldId id="589" r:id="rId29"/>
    <p:sldId id="615" r:id="rId30"/>
    <p:sldId id="616" r:id="rId31"/>
    <p:sldId id="2147473583" r:id="rId32"/>
    <p:sldId id="651" r:id="rId33"/>
    <p:sldId id="2147473584" r:id="rId34"/>
    <p:sldId id="758" r:id="rId35"/>
    <p:sldId id="384" r:id="rId36"/>
    <p:sldId id="2146448459" r:id="rId37"/>
    <p:sldId id="2147374789" r:id="rId38"/>
    <p:sldId id="2147374797" r:id="rId39"/>
    <p:sldId id="2147374790" r:id="rId40"/>
    <p:sldId id="2147374787" r:id="rId41"/>
    <p:sldId id="2147374788" r:id="rId42"/>
    <p:sldId id="2147374780" r:id="rId43"/>
    <p:sldId id="2147374795" r:id="rId44"/>
    <p:sldId id="2147374773" r:id="rId45"/>
    <p:sldId id="2147374796" r:id="rId46"/>
    <p:sldId id="2147473564" r:id="rId47"/>
    <p:sldId id="2147374777" r:id="rId48"/>
    <p:sldId id="2147374793" r:id="rId49"/>
    <p:sldId id="433" r:id="rId50"/>
    <p:sldId id="2146448452" r:id="rId51"/>
    <p:sldId id="2146448451" r:id="rId52"/>
    <p:sldId id="2146448466" r:id="rId53"/>
    <p:sldId id="2147374782" r:id="rId54"/>
    <p:sldId id="2147374783" r:id="rId55"/>
    <p:sldId id="2147374784" r:id="rId56"/>
    <p:sldId id="2146448446" r:id="rId57"/>
    <p:sldId id="2146448450" r:id="rId58"/>
    <p:sldId id="2147473576" r:id="rId59"/>
    <p:sldId id="463" r:id="rId60"/>
    <p:sldId id="2146448445" r:id="rId61"/>
    <p:sldId id="2145706699" r:id="rId62"/>
    <p:sldId id="2147470429" r:id="rId63"/>
    <p:sldId id="2147375088" r:id="rId64"/>
    <p:sldId id="2147470426" r:id="rId65"/>
    <p:sldId id="2147473557" r:id="rId66"/>
    <p:sldId id="2147308890" r:id="rId67"/>
    <p:sldId id="3661" r:id="rId68"/>
    <p:sldId id="2146448449" r:id="rId69"/>
    <p:sldId id="412" r:id="rId70"/>
    <p:sldId id="408" r:id="rId71"/>
    <p:sldId id="2147473558" r:id="rId72"/>
    <p:sldId id="413" r:id="rId73"/>
    <p:sldId id="407" r:id="rId74"/>
    <p:sldId id="568" r:id="rId75"/>
    <p:sldId id="410" r:id="rId7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160" userDrawn="1">
          <p15:clr>
            <a:srgbClr val="A4A3A4"/>
          </p15:clr>
        </p15:guide>
        <p15:guide id="4" pos="3839" userDrawn="1">
          <p15:clr>
            <a:srgbClr val="A4A3A4"/>
          </p15:clr>
        </p15:guide>
        <p15:guide id="6" pos="7079" userDrawn="1">
          <p15:clr>
            <a:srgbClr val="A4A3A4"/>
          </p15:clr>
        </p15:guide>
        <p15:guide id="7" orient="horz" pos="424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een Gootee" initials="CG" lastIdx="1" clrIdx="0">
    <p:extLst>
      <p:ext uri="{19B8F6BF-5375-455C-9EA6-DF929625EA0E}">
        <p15:presenceInfo xmlns:p15="http://schemas.microsoft.com/office/powerpoint/2012/main" userId="S::cgootee@Lenovo.com::61ea981b-1251-4ebd-a9f4-19b35a558468" providerId="AD"/>
      </p:ext>
    </p:extLst>
  </p:cmAuthor>
  <p:cmAuthor id="2" name="Bradley Weatherspoon" initials="BW" lastIdx="2" clrIdx="1">
    <p:extLst>
      <p:ext uri="{19B8F6BF-5375-455C-9EA6-DF929625EA0E}">
        <p15:presenceInfo xmlns:p15="http://schemas.microsoft.com/office/powerpoint/2012/main" userId="S::btherspoon@lenovo.com::360424b2-687b-4682-8ded-1692ba19cb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F0"/>
    <a:srgbClr val="6F7170"/>
    <a:srgbClr val="E2E3E2"/>
    <a:srgbClr val="BF0000"/>
    <a:srgbClr val="00B4E5"/>
    <a:srgbClr val="EA6BB0"/>
    <a:srgbClr val="FF40FF"/>
    <a:srgbClr val="FF85FF"/>
    <a:srgbClr val="0094BC"/>
    <a:srgbClr val="C51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94660"/>
  </p:normalViewPr>
  <p:slideViewPr>
    <p:cSldViewPr snapToGrid="0">
      <p:cViewPr varScale="1">
        <p:scale>
          <a:sx n="79" d="100"/>
          <a:sy n="79" d="100"/>
        </p:scale>
        <p:origin x="1560" y="78"/>
      </p:cViewPr>
      <p:guideLst>
        <p:guide orient="horz" pos="2160"/>
        <p:guide pos="3839"/>
        <p:guide pos="7079"/>
        <p:guide orient="horz" pos="424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microsoft.com/office/2016/11/relationships/changesInfo" Target="changesInfos/changesInfo1.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t Toor" userId="5f6a36a9-d9c5-46ec-9208-33be82839b02" providerId="ADAL" clId="{F0161F82-6178-484C-91BD-8A1E4FD1AC1C}"/>
    <pc:docChg chg="modSld">
      <pc:chgData name="Jot Toor" userId="5f6a36a9-d9c5-46ec-9208-33be82839b02" providerId="ADAL" clId="{F0161F82-6178-484C-91BD-8A1E4FD1AC1C}" dt="2024-05-22T16:13:52.129" v="3" actId="20577"/>
      <pc:docMkLst>
        <pc:docMk/>
      </pc:docMkLst>
      <pc:sldChg chg="modSp mod">
        <pc:chgData name="Jot Toor" userId="5f6a36a9-d9c5-46ec-9208-33be82839b02" providerId="ADAL" clId="{F0161F82-6178-484C-91BD-8A1E4FD1AC1C}" dt="2024-05-22T16:13:52.129" v="3" actId="20577"/>
        <pc:sldMkLst>
          <pc:docMk/>
          <pc:sldMk cId="3267174975" sldId="300"/>
        </pc:sldMkLst>
        <pc:spChg chg="mod">
          <ac:chgData name="Jot Toor" userId="5f6a36a9-d9c5-46ec-9208-33be82839b02" providerId="ADAL" clId="{F0161F82-6178-484C-91BD-8A1E4FD1AC1C}" dt="2024-05-22T16:13:52.129" v="3" actId="20577"/>
          <ac:spMkLst>
            <pc:docMk/>
            <pc:sldMk cId="3267174975" sldId="300"/>
            <ac:spMk id="1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100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1C0EDC-3B04-4D43-AC98-A606493C474D}" type="datetimeFigureOut">
              <a:rPr lang="en-US" sz="1000" smtClean="0">
                <a:latin typeface="Arial" pitchFamily="34" charset="0"/>
                <a:cs typeface="Arial" pitchFamily="34" charset="0"/>
              </a:rPr>
              <a:pPr/>
              <a:t>5/22/2024</a:t>
            </a:fld>
            <a:endParaRPr lang="en-US" sz="100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lvl="0"/>
            <a:r>
              <a:rPr lang="en-US" sz="800" cap="all">
                <a:solidFill>
                  <a:srgbClr val="939598"/>
                </a:solidFill>
                <a:latin typeface="Arial" pitchFamily="34" charset="0"/>
                <a:cs typeface="Arial" pitchFamily="34" charset="0"/>
              </a:rPr>
              <a:t>2011 LENOVO CONFIDENTIAL. All rights reserved.</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7F3538-DD9D-4F25-8311-592750C50641}" type="slidenum">
              <a:rPr lang="en-US" sz="800" smtClean="0">
                <a:latin typeface="Arial" pitchFamily="34" charset="0"/>
                <a:cs typeface="Arial" pitchFamily="34" charset="0"/>
              </a:rPr>
              <a:pPr/>
              <a:t>‹#›</a:t>
            </a:fld>
            <a:endParaRPr lang="en-US" sz="800">
              <a:latin typeface="Arial" pitchFamily="34" charset="0"/>
              <a:cs typeface="Arial" pitchFamily="34" charset="0"/>
            </a:endParaRPr>
          </a:p>
        </p:txBody>
      </p:sp>
    </p:spTree>
    <p:extLst>
      <p:ext uri="{BB962C8B-B14F-4D97-AF65-F5344CB8AC3E}">
        <p14:creationId xmlns:p14="http://schemas.microsoft.com/office/powerpoint/2010/main" val="25291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Arial" pitchFamily="34" charset="0"/>
                <a:cs typeface="Arial"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Arial" pitchFamily="34" charset="0"/>
                <a:cs typeface="Arial" pitchFamily="34" charset="0"/>
              </a:defRPr>
            </a:lvl1pPr>
          </a:lstStyle>
          <a:p>
            <a:fld id="{F23CF275-28B3-497F-9AED-85D5F023BA5C}" type="datetimeFigureOut">
              <a:rPr lang="en-US" smtClean="0"/>
              <a:pPr/>
              <a:t>5/22/2024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Arial" pitchFamily="34" charset="0"/>
                <a:cs typeface="Arial" pitchFamily="34" charset="0"/>
              </a:defRPr>
            </a:lvl1pPr>
          </a:lstStyle>
          <a:p>
            <a:r>
              <a:rPr lang="en-US" sz="800" cap="all">
                <a:solidFill>
                  <a:srgbClr val="939598"/>
                </a:solidFill>
              </a:rPr>
              <a:t>2011 LENOVO CONFIDENTIAL. All rights reserved.</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atin typeface="Arial" pitchFamily="34" charset="0"/>
                <a:cs typeface="Arial" pitchFamily="34" charset="0"/>
              </a:defRPr>
            </a:lvl1pPr>
          </a:lstStyle>
          <a:p>
            <a:fld id="{4AED87EB-65D7-4500-873C-410831173A82}" type="slidenum">
              <a:rPr lang="en-US" smtClean="0"/>
              <a:pPr/>
              <a:t>‹#›</a:t>
            </a:fld>
            <a:endParaRPr lang="en-US"/>
          </a:p>
        </p:txBody>
      </p:sp>
    </p:spTree>
    <p:extLst>
      <p:ext uri="{BB962C8B-B14F-4D97-AF65-F5344CB8AC3E}">
        <p14:creationId xmlns:p14="http://schemas.microsoft.com/office/powerpoint/2010/main" val="369331368"/>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87EB-65D7-4500-873C-410831173A82}" type="slidenum">
              <a:rPr lang="en-US" smtClean="0"/>
              <a:pPr/>
              <a:t>1</a:t>
            </a:fld>
            <a:endParaRPr lang="en-US"/>
          </a:p>
        </p:txBody>
      </p:sp>
    </p:spTree>
    <p:extLst>
      <p:ext uri="{BB962C8B-B14F-4D97-AF65-F5344CB8AC3E}">
        <p14:creationId xmlns:p14="http://schemas.microsoft.com/office/powerpoint/2010/main" val="241610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9501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DD5802EA-9155-4941-A9C7-18DE4BEBDF94}" type="slidenum">
              <a:rPr kumimoji="0" lang="en-US" sz="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57247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50</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85644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05927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4782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D87EB-65D7-4500-873C-410831173A82}" type="slidenum">
              <a:rPr lang="en-US" smtClean="0"/>
              <a:pPr/>
              <a:t>61</a:t>
            </a:fld>
            <a:endParaRPr lang="en-US"/>
          </a:p>
        </p:txBody>
      </p:sp>
    </p:spTree>
    <p:extLst>
      <p:ext uri="{BB962C8B-B14F-4D97-AF65-F5344CB8AC3E}">
        <p14:creationId xmlns:p14="http://schemas.microsoft.com/office/powerpoint/2010/main" val="221037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D87EB-65D7-4500-873C-410831173A8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0338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zh-CN">
              <a:solidFill>
                <a:srgbClr val="000000"/>
              </a:solidFill>
            </a:endParaRP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DB8E3F56-5422-4941-9636-2242ECF559DA}"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2790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32776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08886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85121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0176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11789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90277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jpe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image" Target="../media/image61.emf"/><Relationship Id="rId1" Type="http://schemas.openxmlformats.org/officeDocument/2006/relationships/slideMaster" Target="../slideMasters/slideMaster11.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 Id="rId9" Type="http://schemas.openxmlformats.org/officeDocument/2006/relationships/image" Target="../media/image67.emf"/></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7" name="Picture 6" descr="RS34056_Color-Sparkles-lores.jpg"/>
          <p:cNvPicPr>
            <a:picLocks noChangeAspect="1"/>
          </p:cNvPicPr>
          <p:nvPr userDrawn="1"/>
        </p:nvPicPr>
        <p:blipFill>
          <a:blip r:embed="rId2" cstate="email"/>
          <a:srcRect/>
          <a:stretch>
            <a:fillRect/>
          </a:stretch>
        </p:blipFill>
        <p:spPr>
          <a:xfrm>
            <a:off x="-1" y="0"/>
            <a:ext cx="12188825" cy="6858000"/>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949" rIns="121899" bIns="60949" anchor="b" anchorCtr="0"/>
          <a:lstStyle>
            <a:lvl1pPr marL="0" algn="l" defTabSz="1218987" rtl="0" eaLnBrk="1" latinLnBrk="0" hangingPunct="1">
              <a:lnSpc>
                <a:spcPts val="5800"/>
              </a:lnSpc>
              <a:spcBef>
                <a:spcPct val="0"/>
              </a:spcBef>
              <a:buNone/>
              <a:defRPr lang="en-US" sz="6000" b="0" kern="1200" cap="none" spc="0" baseline="0" dirty="0">
                <a:solidFill>
                  <a:schemeClr val="bg1"/>
                </a:solidFill>
                <a:latin typeface="Arial" pitchFamily="34" charset="0"/>
                <a:ea typeface="+mn-ea"/>
                <a:cs typeface="Arial" pitchFamily="34" charset="0"/>
              </a:defRPr>
            </a:lvl1pPr>
          </a:lstStyle>
          <a:p>
            <a:r>
              <a:rPr lang="en-US"/>
              <a:t>Click to edit text, two lines maximum</a:t>
            </a:r>
          </a:p>
        </p:txBody>
      </p:sp>
      <p:sp>
        <p:nvSpPr>
          <p:cNvPr id="55" name="Subtitle 2"/>
          <p:cNvSpPr>
            <a:spLocks noGrp="1"/>
          </p:cNvSpPr>
          <p:nvPr>
            <p:ph type="subTitle" idx="1" hasCustomPrompt="1"/>
          </p:nvPr>
        </p:nvSpPr>
        <p:spPr bwMode="gray">
          <a:xfrm>
            <a:off x="548640" y="3927143"/>
            <a:ext cx="8714232"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subtitle placeholder</a:t>
            </a:r>
          </a:p>
        </p:txBody>
      </p:sp>
      <p:sp>
        <p:nvSpPr>
          <p:cNvPr id="5" name="Text Placeholder 4"/>
          <p:cNvSpPr>
            <a:spLocks noGrp="1"/>
          </p:cNvSpPr>
          <p:nvPr>
            <p:ph type="body" sz="quarter" idx="11"/>
          </p:nvPr>
        </p:nvSpPr>
        <p:spPr>
          <a:xfrm>
            <a:off x="548640" y="4453467"/>
            <a:ext cx="6409944" cy="512064"/>
          </a:xfrm>
          <a:prstGeom prst="rect">
            <a:avLst/>
          </a:prstGeom>
        </p:spPr>
        <p:txBody>
          <a:bodyPr lIns="0" tIns="0" rIns="0" bIns="0"/>
          <a:lstStyle>
            <a:lvl1pPr marL="0" indent="0">
              <a:buFontTx/>
              <a:buNone/>
              <a:defRPr sz="1600"/>
            </a:lvl1pPr>
          </a:lstStyle>
          <a:p>
            <a:pPr lvl="0"/>
            <a:r>
              <a:rPr lang="en-US"/>
              <a:t>Click to edit Master text styles</a:t>
            </a:r>
          </a:p>
          <a:p>
            <a:pPr lvl="0"/>
            <a:endParaRPr lang="en-US"/>
          </a:p>
        </p:txBody>
      </p:sp>
      <p:pic>
        <p:nvPicPr>
          <p:cNvPr id="61" name="Picture 6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583673" y="3056111"/>
            <a:ext cx="2412866" cy="803786"/>
          </a:xfrm>
          <a:prstGeom prst="rect">
            <a:avLst/>
          </a:prstGeom>
        </p:spPr>
      </p:pic>
    </p:spTree>
    <p:extLst>
      <p:ext uri="{BB962C8B-B14F-4D97-AF65-F5344CB8AC3E}">
        <p14:creationId xmlns:p14="http://schemas.microsoft.com/office/powerpoint/2010/main" val="1049887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ssories tables slide">
    <p:spTree>
      <p:nvGrpSpPr>
        <p:cNvPr id="1" name=""/>
        <p:cNvGrpSpPr/>
        <p:nvPr/>
      </p:nvGrpSpPr>
      <p:grpSpPr>
        <a:xfrm>
          <a:off x="0" y="0"/>
          <a:ext cx="0" cy="0"/>
          <a:chOff x="0" y="0"/>
          <a:chExt cx="0" cy="0"/>
        </a:xfrm>
      </p:grpSpPr>
      <p:sp>
        <p:nvSpPr>
          <p:cNvPr id="2" name="Rectangle 1"/>
          <p:cNvSpPr/>
          <p:nvPr userDrawn="1"/>
        </p:nvSpPr>
        <p:spPr bwMode="black">
          <a:xfrm flipV="1">
            <a:off x="0" y="6306431"/>
            <a:ext cx="12192000" cy="7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Tree>
    <p:extLst>
      <p:ext uri="{BB962C8B-B14F-4D97-AF65-F5344CB8AC3E}">
        <p14:creationId xmlns:p14="http://schemas.microsoft.com/office/powerpoint/2010/main" val="1235827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5/22/2024</a:t>
            </a:fld>
            <a:endParaRPr lang="en-US" dirty="0"/>
          </a:p>
        </p:txBody>
      </p:sp>
      <p:sp>
        <p:nvSpPr>
          <p:cNvPr id="5" name="Footer Placeholder 4"/>
          <p:cNvSpPr>
            <a:spLocks noGrp="1"/>
          </p:cNvSpPr>
          <p:nvPr>
            <p:ph type="ftr" sz="quarter" idx="11"/>
          </p:nvPr>
        </p:nvSpPr>
        <p:spPr/>
        <p:txBody>
          <a:bodyPr/>
          <a:lstStyle/>
          <a:p>
            <a:r>
              <a:rPr lang="en-US" dirty="0"/>
              <a:t>U.S l Topseller Quick Reference Guide</a:t>
            </a:r>
          </a:p>
        </p:txBody>
      </p:sp>
      <p:sp>
        <p:nvSpPr>
          <p:cNvPr id="6" name="Slide Number Placeholder 5"/>
          <p:cNvSpPr>
            <a:spLocks noGrp="1"/>
          </p:cNvSpPr>
          <p:nvPr>
            <p:ph type="sldNum" sz="quarter" idx="12"/>
          </p:nvPr>
        </p:nvSpPr>
        <p:spPr/>
        <p:txBody>
          <a:bodyPr/>
          <a:lstStyle/>
          <a:p>
            <a:fld id="{E5EE2072-D4EA-4F17-8808-0EC30DF18962}" type="slidenum">
              <a:rPr lang="en-US" smtClean="0"/>
              <a:pPr/>
              <a:t>‹#›</a:t>
            </a:fld>
            <a:endParaRPr lang="en-US" dirty="0"/>
          </a:p>
        </p:txBody>
      </p:sp>
      <p:sp>
        <p:nvSpPr>
          <p:cNvPr id="7" name="Rectangle 6">
            <a:extLst>
              <a:ext uri="{FF2B5EF4-FFF2-40B4-BE49-F238E27FC236}">
                <a16:creationId xmlns:a16="http://schemas.microsoft.com/office/drawing/2014/main" id="{0AF69097-008B-4D14-9FA8-E72395AAB76C}"/>
              </a:ext>
            </a:extLst>
          </p:cNvPr>
          <p:cNvSpPr/>
          <p:nvPr userDrawn="1"/>
        </p:nvSpPr>
        <p:spPr>
          <a:xfrm>
            <a:off x="-1772" y="6396332"/>
            <a:ext cx="12190597" cy="4616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63" tIns="33281" rIns="66563" bIns="33281" numCol="1" spcCol="0" rtlCol="0" fromWordArt="0" anchor="ctr" anchorCtr="0" forceAA="0" compatLnSpc="1">
            <a:prstTxWarp prst="textNoShape">
              <a:avLst/>
            </a:prstTxWarp>
            <a:noAutofit/>
          </a:bodyPr>
          <a:lstStyle/>
          <a:p>
            <a:pPr algn="ctr"/>
            <a:endParaRPr lang="en-US" sz="1310" dirty="0"/>
          </a:p>
        </p:txBody>
      </p:sp>
    </p:spTree>
    <p:extLst>
      <p:ext uri="{BB962C8B-B14F-4D97-AF65-F5344CB8AC3E}">
        <p14:creationId xmlns:p14="http://schemas.microsoft.com/office/powerpoint/2010/main" val="13114753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548639" y="6473952"/>
            <a:ext cx="3200400" cy="153888"/>
          </a:xfrm>
          <a:prstGeom prst="rect">
            <a:avLst/>
          </a:prstGeom>
        </p:spPr>
        <p:txBody>
          <a:bodyPr/>
          <a:lstStyle/>
          <a:p>
            <a:r>
              <a:rPr lang="en-US" sz="1000" dirty="0">
                <a:solidFill>
                  <a:srgbClr val="939598"/>
                </a:solidFill>
                <a:cs typeface="Arial" pitchFamily="34" charset="0"/>
              </a:rPr>
              <a:t>2017 Lenovo Internal. All rights reserved.</a:t>
            </a:r>
          </a:p>
        </p:txBody>
      </p:sp>
    </p:spTree>
    <p:extLst>
      <p:ext uri="{BB962C8B-B14F-4D97-AF65-F5344CB8AC3E}">
        <p14:creationId xmlns:p14="http://schemas.microsoft.com/office/powerpoint/2010/main" val="1641327125"/>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312503893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5917439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99A0C0A2-1C95-CF60-15E7-57B445A89924}"/>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774049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ptops imag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273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5/22/2024</a:t>
            </a:fld>
            <a:endParaRPr lang="en-US"/>
          </a:p>
        </p:txBody>
      </p:sp>
      <p:sp>
        <p:nvSpPr>
          <p:cNvPr id="5" name="Footer Placeholder 4"/>
          <p:cNvSpPr>
            <a:spLocks noGrp="1"/>
          </p:cNvSpPr>
          <p:nvPr>
            <p:ph type="ftr" sz="quarter" idx="11"/>
          </p:nvPr>
        </p:nvSpPr>
        <p:spPr/>
        <p:txBody>
          <a:bodyPr/>
          <a:lstStyle/>
          <a:p>
            <a:r>
              <a:rPr lang="en-US"/>
              <a:t>U.S l </a:t>
            </a:r>
            <a:r>
              <a:rPr lang="en-US" err="1"/>
              <a:t>Topseller</a:t>
            </a:r>
            <a:r>
              <a:rPr lang="en-US"/>
              <a:t> Quick Reference Guide</a:t>
            </a:r>
          </a:p>
        </p:txBody>
      </p:sp>
      <p:sp>
        <p:nvSpPr>
          <p:cNvPr id="6" name="Slide Number Placeholder 5"/>
          <p:cNvSpPr>
            <a:spLocks noGrp="1"/>
          </p:cNvSpPr>
          <p:nvPr>
            <p:ph type="sldNum" sz="quarter" idx="12"/>
          </p:nvPr>
        </p:nvSpPr>
        <p:spPr/>
        <p:txBody>
          <a:bodyPr/>
          <a:lstStyle/>
          <a:p>
            <a:fld id="{E5EE2072-D4EA-4F17-8808-0EC30DF18962}" type="slidenum">
              <a:rPr lang="en-US" smtClean="0"/>
              <a:pPr/>
              <a:t>‹#›</a:t>
            </a:fld>
            <a:endParaRPr lang="en-US"/>
          </a:p>
        </p:txBody>
      </p:sp>
      <p:sp>
        <p:nvSpPr>
          <p:cNvPr id="7" name="Rectangle 6">
            <a:extLst>
              <a:ext uri="{FF2B5EF4-FFF2-40B4-BE49-F238E27FC236}">
                <a16:creationId xmlns:a16="http://schemas.microsoft.com/office/drawing/2014/main" id="{0AF69097-008B-4D14-9FA8-E72395AAB76C}"/>
              </a:ext>
            </a:extLst>
          </p:cNvPr>
          <p:cNvSpPr/>
          <p:nvPr userDrawn="1"/>
        </p:nvSpPr>
        <p:spPr>
          <a:xfrm>
            <a:off x="-1772" y="6396332"/>
            <a:ext cx="12190597" cy="4616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63" tIns="33281" rIns="66563" bIns="33281" numCol="1" spcCol="0" rtlCol="0" fromWordArt="0" anchor="ctr" anchorCtr="0" forceAA="0" compatLnSpc="1">
            <a:prstTxWarp prst="textNoShape">
              <a:avLst/>
            </a:prstTxWarp>
            <a:noAutofit/>
          </a:bodyPr>
          <a:lstStyle/>
          <a:p>
            <a:pPr algn="ctr"/>
            <a:endParaRPr lang="en-US" sz="1310"/>
          </a:p>
        </p:txBody>
      </p:sp>
    </p:spTree>
    <p:extLst>
      <p:ext uri="{BB962C8B-B14F-4D97-AF65-F5344CB8AC3E}">
        <p14:creationId xmlns:p14="http://schemas.microsoft.com/office/powerpoint/2010/main" val="1374477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ection Header_Color">
    <p:bg>
      <p:bgPr>
        <a:gradFill flip="none" rotWithShape="1">
          <a:gsLst>
            <a:gs pos="0">
              <a:srgbClr val="E14B92"/>
            </a:gs>
            <a:gs pos="60000">
              <a:srgbClr val="89529C"/>
            </a:gs>
            <a:gs pos="100000">
              <a:srgbClr val="822562"/>
            </a:gs>
          </a:gsLst>
          <a:lin ang="8100000" scaled="1"/>
          <a:tileRect/>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151742190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196470762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88C-56A1-EF1E-1126-419F07049799}"/>
              </a:ext>
            </a:extLst>
          </p:cNvPr>
          <p:cNvSpPr>
            <a:spLocks noGrp="1"/>
          </p:cNvSpPr>
          <p:nvPr>
            <p:ph type="ctrTitle"/>
          </p:nvPr>
        </p:nvSpPr>
        <p:spPr>
          <a:xfrm>
            <a:off x="1524000" y="1122363"/>
            <a:ext cx="9140825"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F945D5-D2B5-2F5D-E753-60316689644E}"/>
              </a:ext>
            </a:extLst>
          </p:cNvPr>
          <p:cNvSpPr>
            <a:spLocks noGrp="1"/>
          </p:cNvSpPr>
          <p:nvPr>
            <p:ph type="subTitle" idx="1"/>
          </p:nvPr>
        </p:nvSpPr>
        <p:spPr>
          <a:xfrm>
            <a:off x="1524000" y="3602038"/>
            <a:ext cx="9140825"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5857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_Whit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66F013C-4673-4598-B729-A71D9DC33D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65"/>
          </a:xfrm>
          <a:prstGeom prst="rect">
            <a:avLst/>
          </a:prstGeom>
        </p:spPr>
      </p:pic>
      <p:sp>
        <p:nvSpPr>
          <p:cNvPr id="56" name="Title 16"/>
          <p:cNvSpPr>
            <a:spLocks noGrp="1"/>
          </p:cNvSpPr>
          <p:nvPr userDrawn="1">
            <p:ph type="title" hasCustomPrompt="1"/>
          </p:nvPr>
        </p:nvSpPr>
        <p:spPr bwMode="gray">
          <a:xfrm>
            <a:off x="750334" y="1527661"/>
            <a:ext cx="9912096" cy="3269709"/>
          </a:xfrm>
          <a:prstGeom prst="rect">
            <a:avLst/>
          </a:prstGeom>
        </p:spPr>
        <p:txBody>
          <a:bodyPr wrap="square" lIns="0" tIns="0" rIns="121899" bIns="0" anchor="b" anchorCtr="0"/>
          <a:lstStyle>
            <a:lvl1pPr marL="0" algn="l" defTabSz="1218621" rtl="0" eaLnBrk="1" latinLnBrk="0" hangingPunct="1">
              <a:lnSpc>
                <a:spcPct val="75000"/>
              </a:lnSpc>
              <a:spcBef>
                <a:spcPct val="0"/>
              </a:spcBef>
              <a:buNone/>
              <a:defRPr lang="en-US" sz="7998" b="1" kern="1200" cap="none" spc="-150" baseline="0" dirty="0">
                <a:solidFill>
                  <a:schemeClr val="accent4"/>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noAutofit/>
          </a:bodyPr>
          <a:lstStyle>
            <a:lvl1pPr marL="0" indent="0" algn="l" defTabSz="1218621" rtl="0" eaLnBrk="1" latinLnBrk="0" hangingPunct="1">
              <a:lnSpc>
                <a:spcPct val="90000"/>
              </a:lnSpc>
              <a:spcBef>
                <a:spcPct val="0"/>
              </a:spcBef>
              <a:buNone/>
              <a:defRPr lang="en-US" sz="2599" b="0" kern="1200" cap="none" spc="0" baseline="0" dirty="0">
                <a:solidFill>
                  <a:schemeClr val="accent4"/>
                </a:solidFill>
                <a:latin typeface="Arial" pitchFamily="34" charset="0"/>
                <a:ea typeface="+mn-ea"/>
                <a:cs typeface="Arial"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49589" y="2542923"/>
            <a:ext cx="3058160" cy="1020314"/>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99"/>
          </a:p>
        </p:txBody>
      </p:sp>
    </p:spTree>
    <p:extLst>
      <p:ext uri="{BB962C8B-B14F-4D97-AF65-F5344CB8AC3E}">
        <p14:creationId xmlns:p14="http://schemas.microsoft.com/office/powerpoint/2010/main" val="266206040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_White_Al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490B93F-C25A-476B-A1B0-5F566C0157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sp>
        <p:nvSpPr>
          <p:cNvPr id="56" name="Title 16"/>
          <p:cNvSpPr>
            <a:spLocks noGrp="1"/>
          </p:cNvSpPr>
          <p:nvPr userDrawn="1">
            <p:ph type="title" hasCustomPrompt="1"/>
          </p:nvPr>
        </p:nvSpPr>
        <p:spPr bwMode="gray">
          <a:xfrm>
            <a:off x="750334" y="1527661"/>
            <a:ext cx="9912096" cy="3269709"/>
          </a:xfrm>
          <a:prstGeom prst="rect">
            <a:avLst/>
          </a:prstGeom>
        </p:spPr>
        <p:txBody>
          <a:bodyPr wrap="square" lIns="0" tIns="0" rIns="121899" bIns="0" anchor="b" anchorCtr="0"/>
          <a:lstStyle>
            <a:lvl1pPr marL="0" algn="l" defTabSz="1218621" rtl="0" eaLnBrk="1" latinLnBrk="0" hangingPunct="1">
              <a:lnSpc>
                <a:spcPct val="75000"/>
              </a:lnSpc>
              <a:spcBef>
                <a:spcPct val="0"/>
              </a:spcBef>
              <a:buNone/>
              <a:defRPr lang="en-US" sz="7998" b="1" kern="1200" cap="none" spc="-150" baseline="0" dirty="0">
                <a:solidFill>
                  <a:schemeClr val="accent4"/>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noAutofit/>
          </a:bodyPr>
          <a:lstStyle>
            <a:lvl1pPr marL="0" indent="0" algn="l" defTabSz="1218621" rtl="0" eaLnBrk="1" latinLnBrk="0" hangingPunct="1">
              <a:lnSpc>
                <a:spcPct val="90000"/>
              </a:lnSpc>
              <a:spcBef>
                <a:spcPct val="0"/>
              </a:spcBef>
              <a:buNone/>
              <a:defRPr lang="en-US" sz="2599" b="0" kern="1200" cap="none" spc="0" baseline="0" dirty="0">
                <a:solidFill>
                  <a:schemeClr val="accent4"/>
                </a:solidFill>
                <a:latin typeface="Arial" pitchFamily="34" charset="0"/>
                <a:ea typeface="+mn-ea"/>
                <a:cs typeface="Arial"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49589" y="2542923"/>
            <a:ext cx="3058160" cy="1020314"/>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99"/>
          </a:p>
        </p:txBody>
      </p:sp>
    </p:spTree>
    <p:extLst>
      <p:ext uri="{BB962C8B-B14F-4D97-AF65-F5344CB8AC3E}">
        <p14:creationId xmlns:p14="http://schemas.microsoft.com/office/powerpoint/2010/main" val="201632373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A3FDCC7-BA62-4365-BA68-B2059C6747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sp>
        <p:nvSpPr>
          <p:cNvPr id="56" name="Title 16"/>
          <p:cNvSpPr>
            <a:spLocks noGrp="1"/>
          </p:cNvSpPr>
          <p:nvPr userDrawn="1">
            <p:ph type="title" hasCustomPrompt="1"/>
          </p:nvPr>
        </p:nvSpPr>
        <p:spPr bwMode="gray">
          <a:xfrm>
            <a:off x="750334" y="1524000"/>
            <a:ext cx="9912096" cy="3273368"/>
          </a:xfrm>
          <a:prstGeom prst="rect">
            <a:avLst/>
          </a:prstGeom>
        </p:spPr>
        <p:txBody>
          <a:bodyPr lIns="0" tIns="0" rIns="121899" bIns="0" anchor="b" anchorCtr="0"/>
          <a:lstStyle>
            <a:lvl1pPr marL="0" algn="l" defTabSz="1218621" rtl="0" eaLnBrk="1" latinLnBrk="0" hangingPunct="1">
              <a:lnSpc>
                <a:spcPct val="75000"/>
              </a:lnSpc>
              <a:spcBef>
                <a:spcPct val="0"/>
              </a:spcBef>
              <a:buNone/>
              <a:defRPr lang="en-US" sz="7998"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lstStyle>
            <a:lvl1pPr marL="0" indent="0" algn="l" defTabSz="1218621" rtl="0" eaLnBrk="1" latinLnBrk="0" hangingPunct="1">
              <a:lnSpc>
                <a:spcPct val="90000"/>
              </a:lnSpc>
              <a:spcBef>
                <a:spcPct val="0"/>
              </a:spcBef>
              <a:buNone/>
              <a:defRPr lang="en-US" sz="2599" b="0" kern="1200" cap="none" spc="0" baseline="0" dirty="0">
                <a:solidFill>
                  <a:schemeClr val="bg1"/>
                </a:solidFill>
                <a:latin typeface="Arial" pitchFamily="34" charset="0"/>
                <a:ea typeface="+mn-ea"/>
                <a:cs typeface="Arial"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2542923"/>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799" dirty="0"/>
          </a:p>
        </p:txBody>
      </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spTree>
    <p:extLst>
      <p:ext uri="{BB962C8B-B14F-4D97-AF65-F5344CB8AC3E}">
        <p14:creationId xmlns:p14="http://schemas.microsoft.com/office/powerpoint/2010/main" val="158416651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_Black_Alt">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A0DD018-EAF2-48F3-ABFD-828A5E37FE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sp>
        <p:nvSpPr>
          <p:cNvPr id="56" name="Title 16"/>
          <p:cNvSpPr>
            <a:spLocks noGrp="1"/>
          </p:cNvSpPr>
          <p:nvPr userDrawn="1">
            <p:ph type="title" hasCustomPrompt="1"/>
          </p:nvPr>
        </p:nvSpPr>
        <p:spPr bwMode="gray">
          <a:xfrm>
            <a:off x="750334" y="1524000"/>
            <a:ext cx="9912096" cy="3273368"/>
          </a:xfrm>
          <a:prstGeom prst="rect">
            <a:avLst/>
          </a:prstGeom>
        </p:spPr>
        <p:txBody>
          <a:bodyPr lIns="0" tIns="0" rIns="121899" bIns="0" anchor="b" anchorCtr="0"/>
          <a:lstStyle>
            <a:lvl1pPr marL="0" algn="l" defTabSz="1218621" rtl="0" eaLnBrk="1" latinLnBrk="0" hangingPunct="1">
              <a:lnSpc>
                <a:spcPct val="75000"/>
              </a:lnSpc>
              <a:spcBef>
                <a:spcPct val="0"/>
              </a:spcBef>
              <a:buNone/>
              <a:defRPr lang="en-US" sz="7998"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lstStyle>
            <a:lvl1pPr marL="0" indent="0" algn="l" defTabSz="1218621" rtl="0" eaLnBrk="1" latinLnBrk="0" hangingPunct="1">
              <a:lnSpc>
                <a:spcPct val="90000"/>
              </a:lnSpc>
              <a:spcBef>
                <a:spcPct val="0"/>
              </a:spcBef>
              <a:buNone/>
              <a:defRPr lang="en-US" sz="2599" b="0" kern="1200" cap="none" spc="0" baseline="0" dirty="0">
                <a:solidFill>
                  <a:schemeClr val="bg1"/>
                </a:solidFill>
                <a:latin typeface="Arial" pitchFamily="34" charset="0"/>
                <a:ea typeface="+mn-ea"/>
                <a:cs typeface="Arial"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2542923"/>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799"/>
          </a:p>
        </p:txBody>
      </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spTree>
    <p:extLst>
      <p:ext uri="{BB962C8B-B14F-4D97-AF65-F5344CB8AC3E}">
        <p14:creationId xmlns:p14="http://schemas.microsoft.com/office/powerpoint/2010/main" val="29213771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893"/>
            <a:ext cx="12190415" cy="6857107"/>
          </a:xfrm>
          <a:prstGeom prst="rect">
            <a:avLst/>
          </a:prstGeom>
        </p:spPr>
      </p:pic>
      <p:grpSp>
        <p:nvGrpSpPr>
          <p:cNvPr id="4" name="Group 3"/>
          <p:cNvGrpSpPr/>
          <p:nvPr userDrawn="1"/>
        </p:nvGrpSpPr>
        <p:grpSpPr bwMode="gray">
          <a:xfrm>
            <a:off x="1828170" y="1519963"/>
            <a:ext cx="8535661" cy="4341742"/>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bwMode="gray">
          <a:xfrm>
            <a:off x="5853433" y="1260545"/>
            <a:ext cx="485134" cy="485134"/>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12" name="Straight Connector 11"/>
          <p:cNvCxnSpPr/>
          <p:nvPr userDrawn="1"/>
        </p:nvCxnSpPr>
        <p:spPr>
          <a:xfrm>
            <a:off x="2795848"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2" y="4738254"/>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47" name="Picture 4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45" name="Picture 9" descr="C:\Users\yhwang\Desktop\WW Design\Multimode Icons\twitter-01.pn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43" name="Picture 5" descr="C:\Users\yhwang\Desktop\WW Design\Multimode Icons\globe-01.png"/>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41" name="Picture 2" descr="C:\Users\yhwang\Desktop\WW Design\Multimode Icons\chain-01.png"/>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39" name="Picture 38" descr="C:\Users\yhwang\Desktop\WW Design\Multimode Icons\facebook-01.png"/>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37" name="Picture 7" descr="C:\Users\yhwang\Desktop\WW Design\Multimode Icons\server-01.png"/>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35" name="Picture 6" descr="C:\Users\yhwang\Desktop\WW Design\Multimode Icons\network-01.png"/>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33" name="Picture 8" descr="C:\Users\yhwang\Desktop\WW Design\Multimode Icons\think_light-01.png"/>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610187" y="2009776"/>
            <a:ext cx="6971627" cy="2231536"/>
          </a:xfrm>
          <a:prstGeom prst="rect">
            <a:avLst/>
          </a:prstGeom>
        </p:spPr>
      </p:pic>
      <p:pic>
        <p:nvPicPr>
          <p:cNvPr id="51" name="Picture 50"/>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rot="16200000">
            <a:off x="10583673" y="3056111"/>
            <a:ext cx="2412866" cy="803786"/>
          </a:xfrm>
          <a:prstGeom prst="rect">
            <a:avLst/>
          </a:prstGeom>
        </p:spPr>
      </p:pic>
    </p:spTree>
    <p:extLst>
      <p:ext uri="{BB962C8B-B14F-4D97-AF65-F5344CB8AC3E}">
        <p14:creationId xmlns:p14="http://schemas.microsoft.com/office/powerpoint/2010/main" val="2099771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
    <p:bg>
      <p:bgPr>
        <a:solidFill>
          <a:schemeClr val="bg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C08B439B-E84A-4380-B725-5C2E2A3578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pic>
        <p:nvPicPr>
          <p:cNvPr id="3" name="Picture 2">
            <a:extLst>
              <a:ext uri="{FF2B5EF4-FFF2-40B4-BE49-F238E27FC236}">
                <a16:creationId xmlns:a16="http://schemas.microsoft.com/office/drawing/2014/main" id="{DD813522-5B75-F893-0706-7E3AB7106A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00"/>
          <a:stretch/>
        </p:blipFill>
        <p:spPr>
          <a:xfrm flipH="1">
            <a:off x="7616825" y="36"/>
            <a:ext cx="4572000" cy="6857965"/>
          </a:xfrm>
          <a:prstGeom prst="rect">
            <a:avLst/>
          </a:prstGeom>
        </p:spPr>
      </p:pic>
      <p:sp>
        <p:nvSpPr>
          <p:cNvPr id="16" name="TextBox 15">
            <a:extLst>
              <a:ext uri="{FF2B5EF4-FFF2-40B4-BE49-F238E27FC236}">
                <a16:creationId xmlns:a16="http://schemas.microsoft.com/office/drawing/2014/main" id="{89C3EB64-A851-71DD-8882-1FDB7C2E99CB}"/>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46" name="Title 16"/>
          <p:cNvSpPr>
            <a:spLocks noGrp="1"/>
          </p:cNvSpPr>
          <p:nvPr>
            <p:ph type="title" hasCustomPrompt="1"/>
          </p:nvPr>
        </p:nvSpPr>
        <p:spPr bwMode="gray">
          <a:xfrm>
            <a:off x="750333" y="1549493"/>
            <a:ext cx="6263640" cy="2405203"/>
          </a:xfrm>
          <a:prstGeom prst="rect">
            <a:avLst/>
          </a:prstGeom>
        </p:spPr>
        <p:txBody>
          <a:bodyPr lIns="0" tIns="0" rIns="0" bIns="0" anchor="b" anchorCtr="0"/>
          <a:lstStyle>
            <a:lvl1pPr marL="0" algn="l" defTabSz="1218621" rtl="0" eaLnBrk="1" latinLnBrk="0" hangingPunct="1">
              <a:lnSpc>
                <a:spcPct val="75000"/>
              </a:lnSpc>
              <a:spcBef>
                <a:spcPct val="0"/>
              </a:spcBef>
              <a:buNone/>
              <a:defRPr lang="en-US" sz="5998" b="1" kern="1200" cap="none" spc="-150" baseline="0" dirty="0">
                <a:solidFill>
                  <a:schemeClr val="accent4"/>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3" y="4328651"/>
            <a:ext cx="6263640" cy="327013"/>
          </a:xfrm>
          <a:prstGeom prst="rect">
            <a:avLst/>
          </a:prstGeom>
        </p:spPr>
        <p:txBody>
          <a:bodyPr wrap="square" lIns="0" tIns="0" rIns="0" bIns="0" anchor="t" anchorCtr="0">
            <a:spAutoFit/>
          </a:bodyPr>
          <a:lstStyle>
            <a:lvl1pPr marL="0" indent="0">
              <a:lnSpc>
                <a:spcPct val="85000"/>
              </a:lnSpc>
              <a:spcBef>
                <a:spcPts val="0"/>
              </a:spcBef>
              <a:buNone/>
              <a:defRPr sz="2499" spc="0" baseline="0">
                <a:solidFill>
                  <a:schemeClr val="accent4"/>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Subhead here</a:t>
            </a:r>
          </a:p>
        </p:txBody>
      </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6651465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_Alt">
    <p:bg>
      <p:bgPr>
        <a:solidFill>
          <a:schemeClr val="bg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D5C4C27E-C20F-40CB-85CF-27223BC9C5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pic>
        <p:nvPicPr>
          <p:cNvPr id="4" name="Picture 3" descr="A person in a white dress&#10;&#10;Description automatically generated with low confidence">
            <a:extLst>
              <a:ext uri="{FF2B5EF4-FFF2-40B4-BE49-F238E27FC236}">
                <a16:creationId xmlns:a16="http://schemas.microsoft.com/office/drawing/2014/main" id="{1852C0BD-7572-C8B3-D29B-44B7409BB2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6825" y="0"/>
            <a:ext cx="4572000" cy="6858000"/>
          </a:xfrm>
          <a:prstGeom prst="rect">
            <a:avLst/>
          </a:prstGeom>
        </p:spPr>
      </p:pic>
      <p:sp>
        <p:nvSpPr>
          <p:cNvPr id="16" name="TextBox 15">
            <a:extLst>
              <a:ext uri="{FF2B5EF4-FFF2-40B4-BE49-F238E27FC236}">
                <a16:creationId xmlns:a16="http://schemas.microsoft.com/office/drawing/2014/main" id="{89C3EB64-A851-71DD-8882-1FDB7C2E99CB}"/>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46" name="Title 16"/>
          <p:cNvSpPr>
            <a:spLocks noGrp="1"/>
          </p:cNvSpPr>
          <p:nvPr>
            <p:ph type="title" hasCustomPrompt="1"/>
          </p:nvPr>
        </p:nvSpPr>
        <p:spPr bwMode="gray">
          <a:xfrm>
            <a:off x="750333" y="1549493"/>
            <a:ext cx="6263640" cy="2405203"/>
          </a:xfrm>
          <a:prstGeom prst="rect">
            <a:avLst/>
          </a:prstGeom>
        </p:spPr>
        <p:txBody>
          <a:bodyPr lIns="0" tIns="0" rIns="0" bIns="0" anchor="b" anchorCtr="0"/>
          <a:lstStyle>
            <a:lvl1pPr marL="0" algn="l" defTabSz="1218621" rtl="0" eaLnBrk="1" latinLnBrk="0" hangingPunct="1">
              <a:lnSpc>
                <a:spcPct val="75000"/>
              </a:lnSpc>
              <a:spcBef>
                <a:spcPct val="0"/>
              </a:spcBef>
              <a:buNone/>
              <a:defRPr lang="en-US" sz="5998" b="1" kern="1200" cap="none" spc="-150" baseline="0" dirty="0">
                <a:solidFill>
                  <a:schemeClr val="accent4"/>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3" y="4328651"/>
            <a:ext cx="6263640" cy="327013"/>
          </a:xfrm>
          <a:prstGeom prst="rect">
            <a:avLst/>
          </a:prstGeom>
        </p:spPr>
        <p:txBody>
          <a:bodyPr wrap="square" lIns="0" tIns="0" rIns="0" bIns="0" anchor="t" anchorCtr="0">
            <a:spAutoFit/>
          </a:bodyPr>
          <a:lstStyle>
            <a:lvl1pPr marL="0" indent="0">
              <a:lnSpc>
                <a:spcPct val="85000"/>
              </a:lnSpc>
              <a:spcBef>
                <a:spcPts val="0"/>
              </a:spcBef>
              <a:buNone/>
              <a:defRPr sz="2499" spc="0" baseline="0">
                <a:solidFill>
                  <a:schemeClr val="accent4"/>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Subhead here</a:t>
            </a:r>
          </a:p>
        </p:txBody>
      </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6471993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bg>
      <p:bgPr>
        <a:solidFill>
          <a:schemeClr val="tx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BCB70D7F-DA6D-4CCD-81E9-90248EF64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3"/>
            <a:ext cx="12188825" cy="6857929"/>
          </a:xfrm>
          <a:prstGeom prst="rect">
            <a:avLst/>
          </a:prstGeom>
        </p:spPr>
      </p:pic>
      <p:pic>
        <p:nvPicPr>
          <p:cNvPr id="27" name="Picture 26">
            <a:extLst>
              <a:ext uri="{FF2B5EF4-FFF2-40B4-BE49-F238E27FC236}">
                <a16:creationId xmlns:a16="http://schemas.microsoft.com/office/drawing/2014/main" id="{4E412EDD-C562-F92D-41A2-18849B2F30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16825" y="37"/>
            <a:ext cx="4572000" cy="6857929"/>
          </a:xfrm>
          <a:prstGeom prst="rect">
            <a:avLst/>
          </a:prstGeom>
        </p:spPr>
      </p:pic>
      <p:sp>
        <p:nvSpPr>
          <p:cNvPr id="16" name="TextBox 15">
            <a:extLst>
              <a:ext uri="{FF2B5EF4-FFF2-40B4-BE49-F238E27FC236}">
                <a16:creationId xmlns:a16="http://schemas.microsoft.com/office/drawing/2014/main" id="{C50D814F-EE5B-C084-7424-D39C0DE54FF7}"/>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46" name="Title 16"/>
          <p:cNvSpPr>
            <a:spLocks noGrp="1"/>
          </p:cNvSpPr>
          <p:nvPr>
            <p:ph type="title" hasCustomPrompt="1"/>
          </p:nvPr>
        </p:nvSpPr>
        <p:spPr bwMode="gray">
          <a:xfrm>
            <a:off x="750334" y="1549493"/>
            <a:ext cx="6263640" cy="2405203"/>
          </a:xfrm>
          <a:prstGeom prst="rect">
            <a:avLst/>
          </a:prstGeom>
        </p:spPr>
        <p:txBody>
          <a:bodyPr lIns="0" tIns="0" rIns="0" bIns="0" anchor="b" anchorCtr="0"/>
          <a:lstStyle>
            <a:lvl1pPr marL="0" algn="l" defTabSz="1218621" rtl="0" eaLnBrk="1" latinLnBrk="0" hangingPunct="1">
              <a:lnSpc>
                <a:spcPct val="85000"/>
              </a:lnSpc>
              <a:spcBef>
                <a:spcPct val="0"/>
              </a:spcBef>
              <a:buNone/>
              <a:defRPr lang="en-US" sz="5998"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4" y="4328651"/>
            <a:ext cx="6263640" cy="327013"/>
          </a:xfrm>
          <a:prstGeom prst="rect">
            <a:avLst/>
          </a:prstGeom>
        </p:spPr>
        <p:txBody>
          <a:bodyPr lIns="0" tIns="0" rIns="0" bIns="0" anchor="t" anchorCtr="0">
            <a:spAutoFit/>
          </a:bodyPr>
          <a:lstStyle>
            <a:lvl1pPr marL="0" indent="0">
              <a:lnSpc>
                <a:spcPct val="85000"/>
              </a:lnSpc>
              <a:spcBef>
                <a:spcPts val="0"/>
              </a:spcBef>
              <a:buNone/>
              <a:defRPr sz="2499" spc="0" baseline="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Subhead here</a:t>
            </a:r>
          </a:p>
        </p:txBody>
      </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7547838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_Alt">
    <p:bg>
      <p:bgPr>
        <a:solidFill>
          <a:schemeClr val="tx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D2ED0643-8C31-4A20-AE73-693EFF6654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pic>
        <p:nvPicPr>
          <p:cNvPr id="28" name="Picture 27" descr="A picture containing tree, plant&#10;&#10;Description automatically generated">
            <a:extLst>
              <a:ext uri="{FF2B5EF4-FFF2-40B4-BE49-F238E27FC236}">
                <a16:creationId xmlns:a16="http://schemas.microsoft.com/office/drawing/2014/main" id="{9C99B980-13C4-5E34-911C-94CDEEA60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6825" y="0"/>
            <a:ext cx="4572000" cy="6858000"/>
          </a:xfrm>
          <a:prstGeom prst="rect">
            <a:avLst/>
          </a:prstGeom>
        </p:spPr>
      </p:pic>
      <p:sp>
        <p:nvSpPr>
          <p:cNvPr id="16" name="TextBox 15">
            <a:extLst>
              <a:ext uri="{FF2B5EF4-FFF2-40B4-BE49-F238E27FC236}">
                <a16:creationId xmlns:a16="http://schemas.microsoft.com/office/drawing/2014/main" id="{C50D814F-EE5B-C084-7424-D39C0DE54FF7}"/>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46" name="Title 16"/>
          <p:cNvSpPr>
            <a:spLocks noGrp="1"/>
          </p:cNvSpPr>
          <p:nvPr>
            <p:ph type="title" hasCustomPrompt="1"/>
          </p:nvPr>
        </p:nvSpPr>
        <p:spPr bwMode="gray">
          <a:xfrm>
            <a:off x="750334" y="1549493"/>
            <a:ext cx="6263640" cy="2405203"/>
          </a:xfrm>
          <a:prstGeom prst="rect">
            <a:avLst/>
          </a:prstGeom>
        </p:spPr>
        <p:txBody>
          <a:bodyPr lIns="0" tIns="0" rIns="0" bIns="0" anchor="b" anchorCtr="0"/>
          <a:lstStyle>
            <a:lvl1pPr marL="0" algn="l" defTabSz="1218621" rtl="0" eaLnBrk="1" latinLnBrk="0" hangingPunct="1">
              <a:lnSpc>
                <a:spcPct val="85000"/>
              </a:lnSpc>
              <a:spcBef>
                <a:spcPct val="0"/>
              </a:spcBef>
              <a:buNone/>
              <a:defRPr lang="en-US" sz="5998"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4" y="4328651"/>
            <a:ext cx="6263640" cy="327013"/>
          </a:xfrm>
          <a:prstGeom prst="rect">
            <a:avLst/>
          </a:prstGeom>
        </p:spPr>
        <p:txBody>
          <a:bodyPr lIns="0" tIns="0" rIns="0" bIns="0" anchor="t" anchorCtr="0">
            <a:spAutoFit/>
          </a:bodyPr>
          <a:lstStyle>
            <a:lvl1pPr marL="0" indent="0">
              <a:lnSpc>
                <a:spcPct val="85000"/>
              </a:lnSpc>
              <a:spcBef>
                <a:spcPts val="0"/>
              </a:spcBef>
              <a:buNone/>
              <a:defRPr sz="2499" spc="0" baseline="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Subhead here</a:t>
            </a:r>
          </a:p>
        </p:txBody>
      </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3636940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3" y="442528"/>
            <a:ext cx="10668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99A0C0A2-1C95-CF60-15E7-57B445A89924}"/>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0753299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rgbClr val="1E0013"/>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3" y="442528"/>
            <a:ext cx="10668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5" name="TextBox 24">
            <a:extLst>
              <a:ext uri="{FF2B5EF4-FFF2-40B4-BE49-F238E27FC236}">
                <a16:creationId xmlns:a16="http://schemas.microsoft.com/office/drawing/2014/main" id="{CBEE098D-3AB1-76DB-7D94-47416B95B315}"/>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6" name="Group 25">
            <a:extLst>
              <a:ext uri="{FF2B5EF4-FFF2-40B4-BE49-F238E27FC236}">
                <a16:creationId xmlns:a16="http://schemas.microsoft.com/office/drawing/2014/main" id="{7D3A8838-C4DB-A234-AE13-77FD359114A0}"/>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27C46987-CA04-04BE-C5FA-56E293EEB90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7">
              <a:extLst>
                <a:ext uri="{FF2B5EF4-FFF2-40B4-BE49-F238E27FC236}">
                  <a16:creationId xmlns:a16="http://schemas.microsoft.com/office/drawing/2014/main" id="{91EA1B80-EF2A-EAE6-2B00-FF82A140564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8">
              <a:extLst>
                <a:ext uri="{FF2B5EF4-FFF2-40B4-BE49-F238E27FC236}">
                  <a16:creationId xmlns:a16="http://schemas.microsoft.com/office/drawing/2014/main" id="{679F583A-C57A-3239-E8A4-1C575A0EA73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Freeform 9">
              <a:extLst>
                <a:ext uri="{FF2B5EF4-FFF2-40B4-BE49-F238E27FC236}">
                  <a16:creationId xmlns:a16="http://schemas.microsoft.com/office/drawing/2014/main" id="{36324797-C488-8192-F77E-9F600E5490D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Freeform 10">
              <a:extLst>
                <a:ext uri="{FF2B5EF4-FFF2-40B4-BE49-F238E27FC236}">
                  <a16:creationId xmlns:a16="http://schemas.microsoft.com/office/drawing/2014/main" id="{6A067FCF-35DE-4E09-CCD5-280D653D4A6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Freeform 10">
              <a:extLst>
                <a:ext uri="{FF2B5EF4-FFF2-40B4-BE49-F238E27FC236}">
                  <a16:creationId xmlns:a16="http://schemas.microsoft.com/office/drawing/2014/main" id="{65171654-F4B2-F1B9-6AF4-18F3A499E48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Freeform 11">
              <a:extLst>
                <a:ext uri="{FF2B5EF4-FFF2-40B4-BE49-F238E27FC236}">
                  <a16:creationId xmlns:a16="http://schemas.microsoft.com/office/drawing/2014/main" id="{7E3A5950-4507-5E83-F8E2-F78AD0930D0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A245D89D-54AB-A7D6-4141-95E6B3C3695D}"/>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164572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ith Subtitle Only">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tx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11" name="Title 28"/>
          <p:cNvSpPr>
            <a:spLocks noGrp="1"/>
          </p:cNvSpPr>
          <p:nvPr>
            <p:ph type="title" hasCustomPrompt="1"/>
          </p:nvPr>
        </p:nvSpPr>
        <p:spPr bwMode="gray">
          <a:xfrm>
            <a:off x="760413" y="442528"/>
            <a:ext cx="10668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C55B6443-4299-282C-565B-68E5F9702780}"/>
              </a:ext>
            </a:extLst>
          </p:cNvPr>
          <p:cNvSpPr>
            <a:spLocks noGrp="1"/>
          </p:cNvSpPr>
          <p:nvPr>
            <p:ph type="sldNum" sz="quarter" idx="11"/>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8238713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Only_Black">
    <p:bg>
      <p:bgPr>
        <a:solidFill>
          <a:srgbClr val="1E0013"/>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bg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11" name="Title 28"/>
          <p:cNvSpPr>
            <a:spLocks noGrp="1"/>
          </p:cNvSpPr>
          <p:nvPr>
            <p:ph type="title" hasCustomPrompt="1"/>
          </p:nvPr>
        </p:nvSpPr>
        <p:spPr bwMode="gray">
          <a:xfrm>
            <a:off x="760412" y="442528"/>
            <a:ext cx="10671048"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C296FD5-38BC-1E97-5513-17F333DF59B9}"/>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9" name="TextBox 18">
            <a:extLst>
              <a:ext uri="{FF2B5EF4-FFF2-40B4-BE49-F238E27FC236}">
                <a16:creationId xmlns:a16="http://schemas.microsoft.com/office/drawing/2014/main" id="{EA10E5A7-B9D3-4A2B-DE64-11D11241AC78}"/>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0" name="Group 19">
            <a:extLst>
              <a:ext uri="{FF2B5EF4-FFF2-40B4-BE49-F238E27FC236}">
                <a16:creationId xmlns:a16="http://schemas.microsoft.com/office/drawing/2014/main" id="{11153D81-7548-F581-513D-B7CD48FD3635}"/>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C2984EA1-BF8F-D5A5-11B3-9FD6DD75D1A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7">
              <a:extLst>
                <a:ext uri="{FF2B5EF4-FFF2-40B4-BE49-F238E27FC236}">
                  <a16:creationId xmlns:a16="http://schemas.microsoft.com/office/drawing/2014/main" id="{303FC84A-8F52-5F1D-38A9-C64EE5C6B59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8">
              <a:extLst>
                <a:ext uri="{FF2B5EF4-FFF2-40B4-BE49-F238E27FC236}">
                  <a16:creationId xmlns:a16="http://schemas.microsoft.com/office/drawing/2014/main" id="{51547846-5B73-A894-F0B4-466A292FE8B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9">
              <a:extLst>
                <a:ext uri="{FF2B5EF4-FFF2-40B4-BE49-F238E27FC236}">
                  <a16:creationId xmlns:a16="http://schemas.microsoft.com/office/drawing/2014/main" id="{39F5F64D-B9AA-2AAA-21F6-2CAF46B091C4}"/>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E093FA7E-6243-55E3-A1D8-E9A2E7479C21}"/>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882876AE-214A-F90F-FAE5-C3E50982F47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1">
              <a:extLst>
                <a:ext uri="{FF2B5EF4-FFF2-40B4-BE49-F238E27FC236}">
                  <a16:creationId xmlns:a16="http://schemas.microsoft.com/office/drawing/2014/main" id="{75EC1C0B-EC3B-C973-9828-360528AEB96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362384039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8"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760413" y="1308880"/>
            <a:ext cx="10671048" cy="4787120"/>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0BC5559F-D4D6-DA53-A720-07C2A2D68FA6}"/>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8775161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760414" y="1308880"/>
            <a:ext cx="10667999" cy="4787120"/>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2B190EFC-69A6-D92C-008E-75B891AE7709}"/>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8" name="TextBox 17">
            <a:extLst>
              <a:ext uri="{FF2B5EF4-FFF2-40B4-BE49-F238E27FC236}">
                <a16:creationId xmlns:a16="http://schemas.microsoft.com/office/drawing/2014/main" id="{3D9DA9F1-36A0-76F9-4D49-1FFB30F8CFEA}"/>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9" name="Group 18">
            <a:extLst>
              <a:ext uri="{FF2B5EF4-FFF2-40B4-BE49-F238E27FC236}">
                <a16:creationId xmlns:a16="http://schemas.microsoft.com/office/drawing/2014/main" id="{8573FE22-DB46-2221-24B6-EA9CED934BF8}"/>
              </a:ext>
            </a:extLst>
          </p:cNvPr>
          <p:cNvGrpSpPr>
            <a:grpSpLocks noChangeAspect="1"/>
          </p:cNvGrpSpPr>
          <p:nvPr userDrawn="1"/>
        </p:nvGrpSpPr>
        <p:grpSpPr>
          <a:xfrm>
            <a:off x="760413" y="6348283"/>
            <a:ext cx="777240" cy="259316"/>
            <a:chOff x="547688" y="952500"/>
            <a:chExt cx="12190413" cy="4067175"/>
          </a:xfrm>
        </p:grpSpPr>
        <p:sp>
          <p:nvSpPr>
            <p:cNvPr id="20" name="Rectangle 19">
              <a:extLst>
                <a:ext uri="{FF2B5EF4-FFF2-40B4-BE49-F238E27FC236}">
                  <a16:creationId xmlns:a16="http://schemas.microsoft.com/office/drawing/2014/main" id="{44D8FA39-BBC5-4239-E23A-6A96E07DBCB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7">
              <a:extLst>
                <a:ext uri="{FF2B5EF4-FFF2-40B4-BE49-F238E27FC236}">
                  <a16:creationId xmlns:a16="http://schemas.microsoft.com/office/drawing/2014/main" id="{1E3E6E29-BEC4-288C-B32B-AF774446EFC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8">
              <a:extLst>
                <a:ext uri="{FF2B5EF4-FFF2-40B4-BE49-F238E27FC236}">
                  <a16:creationId xmlns:a16="http://schemas.microsoft.com/office/drawing/2014/main" id="{E12B6CAE-326B-E34A-31F1-77AFF35385C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9">
              <a:extLst>
                <a:ext uri="{FF2B5EF4-FFF2-40B4-BE49-F238E27FC236}">
                  <a16:creationId xmlns:a16="http://schemas.microsoft.com/office/drawing/2014/main" id="{AF684C43-A236-A698-D9CB-1D9BB8955A7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10">
              <a:extLst>
                <a:ext uri="{FF2B5EF4-FFF2-40B4-BE49-F238E27FC236}">
                  <a16:creationId xmlns:a16="http://schemas.microsoft.com/office/drawing/2014/main" id="{22E76D79-F84B-B7B3-36C7-DDFA1F84B46F}"/>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F8B250DB-C361-A6E3-4C85-D21F8209C13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1">
              <a:extLst>
                <a:ext uri="{FF2B5EF4-FFF2-40B4-BE49-F238E27FC236}">
                  <a16:creationId xmlns:a16="http://schemas.microsoft.com/office/drawing/2014/main" id="{147BE96E-3F4B-84BA-6775-D41FF7C5322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3586154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293118062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413" y="1749388"/>
            <a:ext cx="10671049" cy="4346612"/>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p:cNvSpPr>
            <a:spLocks noGrp="1"/>
          </p:cNvSpPr>
          <p:nvPr>
            <p:ph type="body" idx="10"/>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tx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a:t>Click to edit Master text styles</a:t>
            </a:r>
          </a:p>
        </p:txBody>
      </p:sp>
      <p:sp>
        <p:nvSpPr>
          <p:cNvPr id="11"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827BD319-CE6A-C56C-FAF4-F7D3C4B20C07}"/>
              </a:ext>
            </a:extLst>
          </p:cNvPr>
          <p:cNvSpPr>
            <a:spLocks noGrp="1"/>
          </p:cNvSpPr>
          <p:nvPr>
            <p:ph type="sldNum" sz="quarter" idx="11"/>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14448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_Black">
    <p:bg>
      <p:bgPr>
        <a:solidFill>
          <a:srgbClr val="1E0013"/>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413" y="1749389"/>
            <a:ext cx="10671049" cy="4346612"/>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bg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11"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C2F390D5-FAC3-3E07-D977-2FACDFA7E866}"/>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9" name="TextBox 18">
            <a:extLst>
              <a:ext uri="{FF2B5EF4-FFF2-40B4-BE49-F238E27FC236}">
                <a16:creationId xmlns:a16="http://schemas.microsoft.com/office/drawing/2014/main" id="{F05F3551-81ED-C908-0D9D-64C876F81F0D}"/>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0" name="Group 19">
            <a:extLst>
              <a:ext uri="{FF2B5EF4-FFF2-40B4-BE49-F238E27FC236}">
                <a16:creationId xmlns:a16="http://schemas.microsoft.com/office/drawing/2014/main" id="{FE1D901D-347E-CD3C-E49E-6240407331F6}"/>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7D379CA7-ADA1-DB35-B963-28B950F90E8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7">
              <a:extLst>
                <a:ext uri="{FF2B5EF4-FFF2-40B4-BE49-F238E27FC236}">
                  <a16:creationId xmlns:a16="http://schemas.microsoft.com/office/drawing/2014/main" id="{6CCA88FD-78DE-CEC8-8BFD-721D475ECD2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8">
              <a:extLst>
                <a:ext uri="{FF2B5EF4-FFF2-40B4-BE49-F238E27FC236}">
                  <a16:creationId xmlns:a16="http://schemas.microsoft.com/office/drawing/2014/main" id="{FF7D2711-8021-39A5-678E-CDC6C4470DB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9">
              <a:extLst>
                <a:ext uri="{FF2B5EF4-FFF2-40B4-BE49-F238E27FC236}">
                  <a16:creationId xmlns:a16="http://schemas.microsoft.com/office/drawing/2014/main" id="{C3BC8212-B451-4273-2728-F59952E7BCE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FE52C8F5-D1FE-4AC8-4162-7CF0174C7F6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0">
              <a:extLst>
                <a:ext uri="{FF2B5EF4-FFF2-40B4-BE49-F238E27FC236}">
                  <a16:creationId xmlns:a16="http://schemas.microsoft.com/office/drawing/2014/main" id="{1B573B61-8792-4F95-2044-72CB5D60180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11">
              <a:extLst>
                <a:ext uri="{FF2B5EF4-FFF2-40B4-BE49-F238E27FC236}">
                  <a16:creationId xmlns:a16="http://schemas.microsoft.com/office/drawing/2014/main" id="{FEFCA5AB-AA3A-875C-1ECF-F75A93964C0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424976746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2" y="1307593"/>
            <a:ext cx="5069004" cy="4788408"/>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sz="half" idx="14"/>
          </p:nvPr>
        </p:nvSpPr>
        <p:spPr bwMode="gray">
          <a:xfrm>
            <a:off x="6339311" y="1307593"/>
            <a:ext cx="5065776" cy="4788408"/>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02FE5186-E704-46DB-A234-0339427F829C}"/>
              </a:ext>
            </a:extLst>
          </p:cNvPr>
          <p:cNvSpPr>
            <a:spLocks noGrp="1"/>
          </p:cNvSpPr>
          <p:nvPr>
            <p:ph type="sldNum" sz="quarter" idx="15"/>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6351069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Column Slide_Black">
    <p:bg>
      <p:bgPr>
        <a:solidFill>
          <a:srgbClr val="1E0013"/>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3" y="442528"/>
            <a:ext cx="10668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2" y="1307595"/>
            <a:ext cx="5069004"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sz="half" idx="14"/>
          </p:nvPr>
        </p:nvSpPr>
        <p:spPr bwMode="gray">
          <a:xfrm>
            <a:off x="6339311" y="1307595"/>
            <a:ext cx="5065776"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Box 18">
            <a:extLst>
              <a:ext uri="{FF2B5EF4-FFF2-40B4-BE49-F238E27FC236}">
                <a16:creationId xmlns:a16="http://schemas.microsoft.com/office/drawing/2014/main" id="{54156568-E050-C688-ED26-0B21D0654CAA}"/>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1" name="Group 20">
            <a:extLst>
              <a:ext uri="{FF2B5EF4-FFF2-40B4-BE49-F238E27FC236}">
                <a16:creationId xmlns:a16="http://schemas.microsoft.com/office/drawing/2014/main" id="{8432C778-5728-8296-7A9A-58D2F0D46543}"/>
              </a:ext>
            </a:extLst>
          </p:cNvPr>
          <p:cNvGrpSpPr>
            <a:grpSpLocks noChangeAspect="1"/>
          </p:cNvGrpSpPr>
          <p:nvPr userDrawn="1"/>
        </p:nvGrpSpPr>
        <p:grpSpPr>
          <a:xfrm>
            <a:off x="760413" y="6348283"/>
            <a:ext cx="777240" cy="259316"/>
            <a:chOff x="547688" y="952500"/>
            <a:chExt cx="12190413" cy="4067175"/>
          </a:xfrm>
        </p:grpSpPr>
        <p:sp>
          <p:nvSpPr>
            <p:cNvPr id="22" name="Rectangle 21">
              <a:extLst>
                <a:ext uri="{FF2B5EF4-FFF2-40B4-BE49-F238E27FC236}">
                  <a16:creationId xmlns:a16="http://schemas.microsoft.com/office/drawing/2014/main" id="{915A9787-DD7C-7130-A8DF-4C258B1FA48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7">
              <a:extLst>
                <a:ext uri="{FF2B5EF4-FFF2-40B4-BE49-F238E27FC236}">
                  <a16:creationId xmlns:a16="http://schemas.microsoft.com/office/drawing/2014/main" id="{C14D81DD-1F3B-B50D-F43D-3E209D4540B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8">
              <a:extLst>
                <a:ext uri="{FF2B5EF4-FFF2-40B4-BE49-F238E27FC236}">
                  <a16:creationId xmlns:a16="http://schemas.microsoft.com/office/drawing/2014/main" id="{F58D34C8-C6F8-F06E-7715-9288F76C9A4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9">
              <a:extLst>
                <a:ext uri="{FF2B5EF4-FFF2-40B4-BE49-F238E27FC236}">
                  <a16:creationId xmlns:a16="http://schemas.microsoft.com/office/drawing/2014/main" id="{6107FD63-81FF-191D-0B53-F42767D14F25}"/>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54F87762-C44E-A3F8-3E3D-46E96847746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C9782FAE-D7D9-18FB-6538-0F3C12A16CB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1">
              <a:extLst>
                <a:ext uri="{FF2B5EF4-FFF2-40B4-BE49-F238E27FC236}">
                  <a16:creationId xmlns:a16="http://schemas.microsoft.com/office/drawing/2014/main" id="{0396B2B4-C495-974A-4A3B-44C71DDB916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A1D52F52-4191-E70A-A15D-3F4D0CF0AA2B}"/>
              </a:ext>
            </a:extLst>
          </p:cNvPr>
          <p:cNvSpPr>
            <a:spLocks noGrp="1"/>
          </p:cNvSpPr>
          <p:nvPr>
            <p:ph type="sldNum" sz="quarter" idx="15"/>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395134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5"/>
            <a:ext cx="3342271"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bwMode="gray">
          <a:xfrm>
            <a:off x="4377258" y="1307595"/>
            <a:ext cx="3343188"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1"/>
          </p:nvPr>
        </p:nvSpPr>
        <p:spPr bwMode="gray">
          <a:xfrm>
            <a:off x="8015815" y="1307595"/>
            <a:ext cx="3415646"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0C61C74C-45BE-3DE8-0DFD-4B97D814FB04}"/>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2522098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ree Column Slide_Black">
    <p:bg>
      <p:bgPr>
        <a:solidFill>
          <a:srgbClr val="1E0013"/>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5"/>
            <a:ext cx="3342271"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bwMode="gray">
          <a:xfrm>
            <a:off x="4377259" y="1307595"/>
            <a:ext cx="3342271"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1"/>
          </p:nvPr>
        </p:nvSpPr>
        <p:spPr bwMode="gray">
          <a:xfrm>
            <a:off x="8015815" y="1307595"/>
            <a:ext cx="3415646"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Box 21">
            <a:extLst>
              <a:ext uri="{FF2B5EF4-FFF2-40B4-BE49-F238E27FC236}">
                <a16:creationId xmlns:a16="http://schemas.microsoft.com/office/drawing/2014/main" id="{5C06526B-689D-F225-B2C2-E0BBC08CF3D7}"/>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3" name="Group 22">
            <a:extLst>
              <a:ext uri="{FF2B5EF4-FFF2-40B4-BE49-F238E27FC236}">
                <a16:creationId xmlns:a16="http://schemas.microsoft.com/office/drawing/2014/main" id="{BB227283-6F61-7A48-A890-A6560B0C46EE}"/>
              </a:ext>
            </a:extLst>
          </p:cNvPr>
          <p:cNvGrpSpPr>
            <a:grpSpLocks noChangeAspect="1"/>
          </p:cNvGrpSpPr>
          <p:nvPr userDrawn="1"/>
        </p:nvGrpSpPr>
        <p:grpSpPr>
          <a:xfrm>
            <a:off x="760413" y="6348283"/>
            <a:ext cx="777240" cy="259316"/>
            <a:chOff x="547688" y="952500"/>
            <a:chExt cx="12190413" cy="4067175"/>
          </a:xfrm>
        </p:grpSpPr>
        <p:sp>
          <p:nvSpPr>
            <p:cNvPr id="24" name="Rectangle 23">
              <a:extLst>
                <a:ext uri="{FF2B5EF4-FFF2-40B4-BE49-F238E27FC236}">
                  <a16:creationId xmlns:a16="http://schemas.microsoft.com/office/drawing/2014/main" id="{65B243C2-75F5-6AC0-1833-76F42C53A2A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7">
              <a:extLst>
                <a:ext uri="{FF2B5EF4-FFF2-40B4-BE49-F238E27FC236}">
                  <a16:creationId xmlns:a16="http://schemas.microsoft.com/office/drawing/2014/main" id="{3D61DFCD-9B7B-9CEE-09F1-B3FFBCEC4B6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8">
              <a:extLst>
                <a:ext uri="{FF2B5EF4-FFF2-40B4-BE49-F238E27FC236}">
                  <a16:creationId xmlns:a16="http://schemas.microsoft.com/office/drawing/2014/main" id="{2E7D430F-6BD5-C242-3242-1C4393E85FE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9">
              <a:extLst>
                <a:ext uri="{FF2B5EF4-FFF2-40B4-BE49-F238E27FC236}">
                  <a16:creationId xmlns:a16="http://schemas.microsoft.com/office/drawing/2014/main" id="{15AA8EC8-6FD0-6F7C-5280-A51D2311775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0">
              <a:extLst>
                <a:ext uri="{FF2B5EF4-FFF2-40B4-BE49-F238E27FC236}">
                  <a16:creationId xmlns:a16="http://schemas.microsoft.com/office/drawing/2014/main" id="{E7CAAC3B-4107-FAE2-2BB7-B0E46A4F5E4A}"/>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10">
              <a:extLst>
                <a:ext uri="{FF2B5EF4-FFF2-40B4-BE49-F238E27FC236}">
                  <a16:creationId xmlns:a16="http://schemas.microsoft.com/office/drawing/2014/main" id="{F163CF3C-7F65-26FA-53B9-F3B8000834C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Freeform 11">
              <a:extLst>
                <a:ext uri="{FF2B5EF4-FFF2-40B4-BE49-F238E27FC236}">
                  <a16:creationId xmlns:a16="http://schemas.microsoft.com/office/drawing/2014/main" id="{FA837C5D-6026-3DC8-E17F-DE9A1A33373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3A92B045-EC23-B30D-E716-8FEBB279E86E}"/>
              </a:ext>
            </a:extLst>
          </p:cNvPr>
          <p:cNvSpPr>
            <a:spLocks noGrp="1"/>
          </p:cNvSpPr>
          <p:nvPr>
            <p:ph type="sldNum" sz="quarter" idx="12"/>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0529644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3" y="442528"/>
            <a:ext cx="5723515"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3"/>
            <a:ext cx="5723515" cy="4788408"/>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p:cNvSpPr>
            <a:spLocks noGrp="1"/>
          </p:cNvSpPr>
          <p:nvPr>
            <p:ph type="pic" sz="quarter" idx="16"/>
          </p:nvPr>
        </p:nvSpPr>
        <p:spPr>
          <a:xfrm>
            <a:off x="6856413" y="0"/>
            <a:ext cx="5332411"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2" name="Slide Number Placeholder 1">
            <a:extLst>
              <a:ext uri="{FF2B5EF4-FFF2-40B4-BE49-F238E27FC236}">
                <a16:creationId xmlns:a16="http://schemas.microsoft.com/office/drawing/2014/main" id="{C8F3C117-A202-AC1A-30DA-A95049B2670E}"/>
              </a:ext>
            </a:extLst>
          </p:cNvPr>
          <p:cNvSpPr>
            <a:spLocks noGrp="1"/>
          </p:cNvSpPr>
          <p:nvPr>
            <p:ph type="sldNum" sz="quarter" idx="17"/>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3192710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w/Image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3" y="442528"/>
            <a:ext cx="5723515"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4"/>
            <a:ext cx="5723515" cy="4919589"/>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p:cNvSpPr>
            <a:spLocks noGrp="1"/>
          </p:cNvSpPr>
          <p:nvPr>
            <p:ph type="pic" sz="quarter" idx="16"/>
          </p:nvPr>
        </p:nvSpPr>
        <p:spPr>
          <a:xfrm>
            <a:off x="6856413" y="0"/>
            <a:ext cx="5332411"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15" name="TextBox 14">
            <a:extLst>
              <a:ext uri="{FF2B5EF4-FFF2-40B4-BE49-F238E27FC236}">
                <a16:creationId xmlns:a16="http://schemas.microsoft.com/office/drawing/2014/main" id="{E1A088EC-A7D4-9C0A-C322-1161E9EFEA5E}"/>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7" name="Group 16">
            <a:extLst>
              <a:ext uri="{FF2B5EF4-FFF2-40B4-BE49-F238E27FC236}">
                <a16:creationId xmlns:a16="http://schemas.microsoft.com/office/drawing/2014/main" id="{54EA4AC3-3E83-652D-5977-C213932004B2}"/>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86C692C7-AF24-D9BB-14D5-5012A216981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7">
              <a:extLst>
                <a:ext uri="{FF2B5EF4-FFF2-40B4-BE49-F238E27FC236}">
                  <a16:creationId xmlns:a16="http://schemas.microsoft.com/office/drawing/2014/main" id="{5C4F613F-1DD6-3F3D-9BAE-708257885F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8">
              <a:extLst>
                <a:ext uri="{FF2B5EF4-FFF2-40B4-BE49-F238E27FC236}">
                  <a16:creationId xmlns:a16="http://schemas.microsoft.com/office/drawing/2014/main" id="{78F30CC7-8DA5-9459-5823-3D7027574B6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Freeform 9">
              <a:extLst>
                <a:ext uri="{FF2B5EF4-FFF2-40B4-BE49-F238E27FC236}">
                  <a16:creationId xmlns:a16="http://schemas.microsoft.com/office/drawing/2014/main" id="{9549D5A1-8221-2608-197C-70D3E119DD37}"/>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Freeform 10">
              <a:extLst>
                <a:ext uri="{FF2B5EF4-FFF2-40B4-BE49-F238E27FC236}">
                  <a16:creationId xmlns:a16="http://schemas.microsoft.com/office/drawing/2014/main" id="{D6C29BFA-EBE0-3409-DA75-D6D86C95C50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Freeform 10">
              <a:extLst>
                <a:ext uri="{FF2B5EF4-FFF2-40B4-BE49-F238E27FC236}">
                  <a16:creationId xmlns:a16="http://schemas.microsoft.com/office/drawing/2014/main" id="{DE56CA28-603E-6C83-560F-82347F4C929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Freeform 11">
              <a:extLst>
                <a:ext uri="{FF2B5EF4-FFF2-40B4-BE49-F238E27FC236}">
                  <a16:creationId xmlns:a16="http://schemas.microsoft.com/office/drawing/2014/main" id="{AE3DA774-A3A9-8F32-B9A2-708F35FC0EE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EF7E7426-E0FB-DA60-E1E0-A41FD9009F5D}"/>
              </a:ext>
            </a:extLst>
          </p:cNvPr>
          <p:cNvSpPr>
            <a:spLocks noGrp="1"/>
          </p:cNvSpPr>
          <p:nvPr>
            <p:ph type="sldNum" sz="quarter" idx="17"/>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068209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3" name="Rectangle 2"/>
          <p:cNvSpPr/>
          <p:nvPr userDrawn="1"/>
        </p:nvSpPr>
        <p:spPr>
          <a:xfrm>
            <a:off x="1"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14" name="Text Placeholder 3"/>
          <p:cNvSpPr>
            <a:spLocks noGrp="1"/>
          </p:cNvSpPr>
          <p:nvPr>
            <p:ph type="body" sz="quarter" idx="18" hasCustomPrompt="1"/>
          </p:nvPr>
        </p:nvSpPr>
        <p:spPr>
          <a:xfrm>
            <a:off x="548640" y="849537"/>
            <a:ext cx="3513151" cy="1926795"/>
          </a:xfrm>
          <a:prstGeom prst="rect">
            <a:avLst/>
          </a:prstGeom>
          <a:noFill/>
        </p:spPr>
        <p:txBody>
          <a:bodyPr lIns="0" tIns="0" rIns="0" bIns="0" anchor="t">
            <a:noAutofit/>
          </a:bodyPr>
          <a:lstStyle>
            <a:lvl1pPr marL="0" indent="0">
              <a:lnSpc>
                <a:spcPts val="4199"/>
              </a:lnSpc>
              <a:spcBef>
                <a:spcPts val="0"/>
              </a:spcBef>
              <a:buFont typeface="Arial" panose="020B0604020202020204" pitchFamily="34" charset="0"/>
              <a:buNone/>
              <a:defRPr sz="4599" b="1" strike="noStrike" spc="-150" baseline="0">
                <a:solidFill>
                  <a:schemeClr val="tx1"/>
                </a:solidFill>
              </a:defRPr>
            </a:lvl1pPr>
            <a:lvl2pPr marL="341211" indent="0">
              <a:buNone/>
              <a:defRPr/>
            </a:lvl2pPr>
            <a:lvl3pPr marL="679246" indent="0">
              <a:buNone/>
              <a:defRPr/>
            </a:lvl3pPr>
            <a:lvl4pPr marL="966497" indent="0">
              <a:buNone/>
              <a:defRPr/>
            </a:lvl4pPr>
            <a:lvl5pPr marL="1145831"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642" y="2943640"/>
            <a:ext cx="3513150" cy="1641615"/>
          </a:xfrm>
          <a:prstGeom prst="rect">
            <a:avLst/>
          </a:prstGeom>
        </p:spPr>
        <p:txBody>
          <a:bodyPr lIns="0" tIns="0" rIns="0" bIns="0"/>
          <a:lstStyle>
            <a:lvl1pPr marL="0" indent="0">
              <a:lnSpc>
                <a:spcPts val="2399"/>
              </a:lnSpc>
              <a:spcBef>
                <a:spcPts val="0"/>
              </a:spcBef>
              <a:buNone/>
              <a:defRPr sz="2399" baseline="0">
                <a:solidFill>
                  <a:schemeClr val="tx1"/>
                </a:solidFill>
              </a:defRPr>
            </a:lvl1pPr>
            <a:lvl2pPr marL="609311" indent="0">
              <a:buNone/>
              <a:defRPr/>
            </a:lvl2pPr>
            <a:lvl3pPr marL="1218620" indent="0">
              <a:buNone/>
              <a:defRPr/>
            </a:lvl3pPr>
            <a:lvl4pPr marL="1827931" indent="0">
              <a:buNone/>
              <a:defRPr/>
            </a:lvl4pPr>
            <a:lvl5pPr marL="2437242" indent="0">
              <a:buNone/>
              <a:defRPr/>
            </a:lvl5pPr>
          </a:lstStyle>
          <a:p>
            <a:pPr lvl="0"/>
            <a:r>
              <a:rPr lang="en-US" dirty="0"/>
              <a:t>Subtitle goes here</a:t>
            </a:r>
          </a:p>
        </p:txBody>
      </p:sp>
      <p:sp>
        <p:nvSpPr>
          <p:cNvPr id="7" name="Slide Number Placeholder 1">
            <a:extLst>
              <a:ext uri="{FF2B5EF4-FFF2-40B4-BE49-F238E27FC236}">
                <a16:creationId xmlns:a16="http://schemas.microsoft.com/office/drawing/2014/main" id="{C9E4313D-4BB5-4FBE-BED7-2E337B7C6B9C}"/>
              </a:ext>
            </a:extLst>
          </p:cNvPr>
          <p:cNvSpPr>
            <a:spLocks noGrp="1"/>
          </p:cNvSpPr>
          <p:nvPr>
            <p:ph type="sldNum" sz="quarter" idx="20"/>
          </p:nvPr>
        </p:nvSpPr>
        <p:spPr>
          <a:xfrm>
            <a:off x="11669529" y="6400800"/>
            <a:ext cx="438912" cy="155448"/>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98190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hoto + Statement_Black">
    <p:bg>
      <p:bgPr>
        <a:solidFill>
          <a:srgbClr val="1E001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CB8992-3FC1-1D5A-F5A3-5A7867B1CF80}"/>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8" name="TextBox 7">
            <a:extLst>
              <a:ext uri="{FF2B5EF4-FFF2-40B4-BE49-F238E27FC236}">
                <a16:creationId xmlns:a16="http://schemas.microsoft.com/office/drawing/2014/main" id="{07E0CCBF-ECBB-8D0A-7760-9C09A8DCA070}"/>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9" name="Group 8">
            <a:extLst>
              <a:ext uri="{FF2B5EF4-FFF2-40B4-BE49-F238E27FC236}">
                <a16:creationId xmlns:a16="http://schemas.microsoft.com/office/drawing/2014/main" id="{89469496-8712-48FF-8E79-3F94F23B18A6}"/>
              </a:ext>
            </a:extLst>
          </p:cNvPr>
          <p:cNvGrpSpPr>
            <a:grpSpLocks noChangeAspect="1"/>
          </p:cNvGrpSpPr>
          <p:nvPr userDrawn="1"/>
        </p:nvGrpSpPr>
        <p:grpSpPr>
          <a:xfrm>
            <a:off x="760413" y="6348283"/>
            <a:ext cx="777240" cy="259316"/>
            <a:chOff x="547688" y="952500"/>
            <a:chExt cx="12190413" cy="4067175"/>
          </a:xfrm>
        </p:grpSpPr>
        <p:sp>
          <p:nvSpPr>
            <p:cNvPr id="10" name="Rectangle 9">
              <a:extLst>
                <a:ext uri="{FF2B5EF4-FFF2-40B4-BE49-F238E27FC236}">
                  <a16:creationId xmlns:a16="http://schemas.microsoft.com/office/drawing/2014/main" id="{E6AD4F68-2171-D53B-BE99-0870458AEC6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7">
              <a:extLst>
                <a:ext uri="{FF2B5EF4-FFF2-40B4-BE49-F238E27FC236}">
                  <a16:creationId xmlns:a16="http://schemas.microsoft.com/office/drawing/2014/main" id="{B934C45C-E7A5-5950-4EC8-A0C9DD2B480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8">
              <a:extLst>
                <a:ext uri="{FF2B5EF4-FFF2-40B4-BE49-F238E27FC236}">
                  <a16:creationId xmlns:a16="http://schemas.microsoft.com/office/drawing/2014/main" id="{584A4C2F-986E-EA32-C193-4B162580530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9">
              <a:extLst>
                <a:ext uri="{FF2B5EF4-FFF2-40B4-BE49-F238E27FC236}">
                  <a16:creationId xmlns:a16="http://schemas.microsoft.com/office/drawing/2014/main" id="{2F89DA65-DEB8-60CE-3119-C54CD2F81DA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4" name="Freeform 10">
              <a:extLst>
                <a:ext uri="{FF2B5EF4-FFF2-40B4-BE49-F238E27FC236}">
                  <a16:creationId xmlns:a16="http://schemas.microsoft.com/office/drawing/2014/main" id="{10A3EE42-0227-D024-FDFC-83E58AB899D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5" name="Freeform 10">
              <a:extLst>
                <a:ext uri="{FF2B5EF4-FFF2-40B4-BE49-F238E27FC236}">
                  <a16:creationId xmlns:a16="http://schemas.microsoft.com/office/drawing/2014/main" id="{B71D7F0F-66ED-5122-7E93-2CCDC18FB89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11">
              <a:extLst>
                <a:ext uri="{FF2B5EF4-FFF2-40B4-BE49-F238E27FC236}">
                  <a16:creationId xmlns:a16="http://schemas.microsoft.com/office/drawing/2014/main" id="{E827DA00-4AC6-AE82-9263-31F727C1786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17" name="Picture Placeholder 8">
            <a:extLst>
              <a:ext uri="{FF2B5EF4-FFF2-40B4-BE49-F238E27FC236}">
                <a16:creationId xmlns:a16="http://schemas.microsoft.com/office/drawing/2014/main" id="{FF9FB968-F2A9-4C72-AC3C-DC44BBB699A7}"/>
              </a:ext>
            </a:extLst>
          </p:cNvPr>
          <p:cNvSpPr>
            <a:spLocks noGrp="1"/>
          </p:cNvSpPr>
          <p:nvPr>
            <p:ph type="pic" sz="quarter" idx="16"/>
          </p:nvPr>
        </p:nvSpPr>
        <p:spPr>
          <a:xfrm>
            <a:off x="4061791" y="0"/>
            <a:ext cx="8127034"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18" name="Text Placeholder 3">
            <a:extLst>
              <a:ext uri="{FF2B5EF4-FFF2-40B4-BE49-F238E27FC236}">
                <a16:creationId xmlns:a16="http://schemas.microsoft.com/office/drawing/2014/main" id="{BB9C095A-1012-467F-9C44-B19F964C0089}"/>
              </a:ext>
            </a:extLst>
          </p:cNvPr>
          <p:cNvSpPr>
            <a:spLocks noGrp="1"/>
          </p:cNvSpPr>
          <p:nvPr>
            <p:ph type="body" sz="quarter" idx="18" hasCustomPrompt="1"/>
          </p:nvPr>
        </p:nvSpPr>
        <p:spPr>
          <a:xfrm>
            <a:off x="548640" y="849537"/>
            <a:ext cx="3513151" cy="1926795"/>
          </a:xfrm>
          <a:prstGeom prst="rect">
            <a:avLst/>
          </a:prstGeom>
          <a:noFill/>
        </p:spPr>
        <p:txBody>
          <a:bodyPr lIns="0" tIns="0" rIns="0" bIns="0" anchor="t">
            <a:noAutofit/>
          </a:bodyPr>
          <a:lstStyle>
            <a:lvl1pPr marL="0" indent="0">
              <a:lnSpc>
                <a:spcPts val="4199"/>
              </a:lnSpc>
              <a:spcBef>
                <a:spcPts val="0"/>
              </a:spcBef>
              <a:buFont typeface="Arial" panose="020B0604020202020204" pitchFamily="34" charset="0"/>
              <a:buNone/>
              <a:defRPr sz="4599" b="1" strike="noStrike" spc="-150" baseline="0">
                <a:solidFill>
                  <a:schemeClr val="bg1"/>
                </a:solidFill>
              </a:defRPr>
            </a:lvl1pPr>
            <a:lvl2pPr marL="341211" indent="0">
              <a:buNone/>
              <a:defRPr/>
            </a:lvl2pPr>
            <a:lvl3pPr marL="679246" indent="0">
              <a:buNone/>
              <a:defRPr/>
            </a:lvl3pPr>
            <a:lvl4pPr marL="966497" indent="0">
              <a:buNone/>
              <a:defRPr/>
            </a:lvl4pPr>
            <a:lvl5pPr marL="1145831" indent="0">
              <a:buNone/>
              <a:defRPr/>
            </a:lvl5pPr>
          </a:lstStyle>
          <a:p>
            <a:pPr lvl="0"/>
            <a:r>
              <a:rPr lang="en-US" dirty="0"/>
              <a:t>Photo plus</a:t>
            </a:r>
            <a:br>
              <a:rPr lang="en-US" dirty="0"/>
            </a:br>
            <a:r>
              <a:rPr lang="en-US" dirty="0"/>
              <a:t>statement</a:t>
            </a:r>
            <a:br>
              <a:rPr lang="en-US" dirty="0"/>
            </a:br>
            <a:r>
              <a:rPr lang="en-US" dirty="0"/>
              <a:t>layout</a:t>
            </a:r>
          </a:p>
        </p:txBody>
      </p:sp>
      <p:sp>
        <p:nvSpPr>
          <p:cNvPr id="19" name="Text Placeholder 7">
            <a:extLst>
              <a:ext uri="{FF2B5EF4-FFF2-40B4-BE49-F238E27FC236}">
                <a16:creationId xmlns:a16="http://schemas.microsoft.com/office/drawing/2014/main" id="{20B0D42B-CBC4-443F-B475-39C1A11F88E2}"/>
              </a:ext>
            </a:extLst>
          </p:cNvPr>
          <p:cNvSpPr>
            <a:spLocks noGrp="1"/>
          </p:cNvSpPr>
          <p:nvPr>
            <p:ph type="body" sz="quarter" idx="19" hasCustomPrompt="1"/>
          </p:nvPr>
        </p:nvSpPr>
        <p:spPr>
          <a:xfrm>
            <a:off x="548642" y="2943640"/>
            <a:ext cx="3513150" cy="1641615"/>
          </a:xfrm>
          <a:prstGeom prst="rect">
            <a:avLst/>
          </a:prstGeom>
        </p:spPr>
        <p:txBody>
          <a:bodyPr lIns="0" tIns="0" rIns="0" bIns="0"/>
          <a:lstStyle>
            <a:lvl1pPr marL="0" indent="0">
              <a:lnSpc>
                <a:spcPts val="2399"/>
              </a:lnSpc>
              <a:spcBef>
                <a:spcPts val="0"/>
              </a:spcBef>
              <a:buNone/>
              <a:defRPr sz="2399" baseline="0">
                <a:solidFill>
                  <a:schemeClr val="bg1"/>
                </a:solidFill>
              </a:defRPr>
            </a:lvl1pPr>
            <a:lvl2pPr marL="609311" indent="0">
              <a:buNone/>
              <a:defRPr/>
            </a:lvl2pPr>
            <a:lvl3pPr marL="1218620" indent="0">
              <a:buNone/>
              <a:defRPr/>
            </a:lvl3pPr>
            <a:lvl4pPr marL="1827931" indent="0">
              <a:buNone/>
              <a:defRPr/>
            </a:lvl4pPr>
            <a:lvl5pPr marL="2437242" indent="0">
              <a:buNone/>
              <a:defRPr/>
            </a:lvl5pPr>
          </a:lstStyle>
          <a:p>
            <a:pPr lvl="0"/>
            <a:r>
              <a:rPr lang="en-US" dirty="0"/>
              <a:t>Subtitle goes here</a:t>
            </a:r>
          </a:p>
        </p:txBody>
      </p:sp>
    </p:spTree>
    <p:extLst>
      <p:ext uri="{BB962C8B-B14F-4D97-AF65-F5344CB8AC3E}">
        <p14:creationId xmlns:p14="http://schemas.microsoft.com/office/powerpoint/2010/main" val="74976862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ptops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3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ig Idea">
    <p:bg>
      <p:bgPr>
        <a:solidFill>
          <a:schemeClr val="accent3">
            <a:lumMod val="2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CB8992-3FC1-1D5A-F5A3-5A7867B1CF80}"/>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7" name="Text Placeholder 6">
            <a:extLst>
              <a:ext uri="{FF2B5EF4-FFF2-40B4-BE49-F238E27FC236}">
                <a16:creationId xmlns:a16="http://schemas.microsoft.com/office/drawing/2014/main" id="{EFEF7F64-EAB6-F941-857A-EB6862B07383}"/>
              </a:ext>
            </a:extLst>
          </p:cNvPr>
          <p:cNvSpPr>
            <a:spLocks noGrp="1"/>
          </p:cNvSpPr>
          <p:nvPr>
            <p:ph type="body" sz="quarter" idx="11" hasCustomPrompt="1"/>
          </p:nvPr>
        </p:nvSpPr>
        <p:spPr>
          <a:xfrm>
            <a:off x="760413" y="1757776"/>
            <a:ext cx="10668000" cy="3342453"/>
          </a:xfrm>
          <a:prstGeom prst="rect">
            <a:avLst/>
          </a:prstGeom>
        </p:spPr>
        <p:txBody>
          <a:bodyPr wrap="square" lIns="0" rIns="0" anchor="ctr" anchorCtr="0">
            <a:spAutoFit/>
          </a:bodyPr>
          <a:lstStyle>
            <a:lvl1pPr marL="0" indent="0">
              <a:lnSpc>
                <a:spcPct val="80000"/>
              </a:lnSpc>
              <a:spcBef>
                <a:spcPts val="0"/>
              </a:spcBef>
              <a:buNone/>
              <a:defRPr sz="8797" b="1">
                <a:solidFill>
                  <a:schemeClr val="bg1"/>
                </a:solidFill>
              </a:defRPr>
            </a:lvl1pPr>
            <a:lvl2pPr marL="609311" indent="0">
              <a:buNone/>
              <a:defRPr/>
            </a:lvl2pPr>
          </a:lstStyle>
          <a:p>
            <a:pPr lvl="0"/>
            <a:r>
              <a:rPr lang="en-US" dirty="0"/>
              <a:t>Click to edit big idea, statement or subject</a:t>
            </a:r>
          </a:p>
        </p:txBody>
      </p:sp>
      <p:sp>
        <p:nvSpPr>
          <p:cNvPr id="8" name="TextBox 7">
            <a:extLst>
              <a:ext uri="{FF2B5EF4-FFF2-40B4-BE49-F238E27FC236}">
                <a16:creationId xmlns:a16="http://schemas.microsoft.com/office/drawing/2014/main" id="{07E0CCBF-ECBB-8D0A-7760-9C09A8DCA070}"/>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9" name="Group 8">
            <a:extLst>
              <a:ext uri="{FF2B5EF4-FFF2-40B4-BE49-F238E27FC236}">
                <a16:creationId xmlns:a16="http://schemas.microsoft.com/office/drawing/2014/main" id="{89469496-8712-48FF-8E79-3F94F23B18A6}"/>
              </a:ext>
            </a:extLst>
          </p:cNvPr>
          <p:cNvGrpSpPr>
            <a:grpSpLocks noChangeAspect="1"/>
          </p:cNvGrpSpPr>
          <p:nvPr userDrawn="1"/>
        </p:nvGrpSpPr>
        <p:grpSpPr>
          <a:xfrm>
            <a:off x="760413" y="6348283"/>
            <a:ext cx="777240" cy="259316"/>
            <a:chOff x="547688" y="952500"/>
            <a:chExt cx="12190413" cy="4067175"/>
          </a:xfrm>
        </p:grpSpPr>
        <p:sp>
          <p:nvSpPr>
            <p:cNvPr id="10" name="Rectangle 9">
              <a:extLst>
                <a:ext uri="{FF2B5EF4-FFF2-40B4-BE49-F238E27FC236}">
                  <a16:creationId xmlns:a16="http://schemas.microsoft.com/office/drawing/2014/main" id="{E6AD4F68-2171-D53B-BE99-0870458AEC6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7">
              <a:extLst>
                <a:ext uri="{FF2B5EF4-FFF2-40B4-BE49-F238E27FC236}">
                  <a16:creationId xmlns:a16="http://schemas.microsoft.com/office/drawing/2014/main" id="{B934C45C-E7A5-5950-4EC8-A0C9DD2B480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8">
              <a:extLst>
                <a:ext uri="{FF2B5EF4-FFF2-40B4-BE49-F238E27FC236}">
                  <a16:creationId xmlns:a16="http://schemas.microsoft.com/office/drawing/2014/main" id="{584A4C2F-986E-EA32-C193-4B162580530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9">
              <a:extLst>
                <a:ext uri="{FF2B5EF4-FFF2-40B4-BE49-F238E27FC236}">
                  <a16:creationId xmlns:a16="http://schemas.microsoft.com/office/drawing/2014/main" id="{2F89DA65-DEB8-60CE-3119-C54CD2F81DA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4" name="Freeform 10">
              <a:extLst>
                <a:ext uri="{FF2B5EF4-FFF2-40B4-BE49-F238E27FC236}">
                  <a16:creationId xmlns:a16="http://schemas.microsoft.com/office/drawing/2014/main" id="{10A3EE42-0227-D024-FDFC-83E58AB899D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5" name="Freeform 10">
              <a:extLst>
                <a:ext uri="{FF2B5EF4-FFF2-40B4-BE49-F238E27FC236}">
                  <a16:creationId xmlns:a16="http://schemas.microsoft.com/office/drawing/2014/main" id="{B71D7F0F-66ED-5122-7E93-2CCDC18FB89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11">
              <a:extLst>
                <a:ext uri="{FF2B5EF4-FFF2-40B4-BE49-F238E27FC236}">
                  <a16:creationId xmlns:a16="http://schemas.microsoft.com/office/drawing/2014/main" id="{E827DA00-4AC6-AE82-9263-31F727C1786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299153287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8" y="1812557"/>
            <a:ext cx="9907588" cy="2759445"/>
          </a:xfrm>
          <a:prstGeom prst="rect">
            <a:avLst/>
          </a:prstGeom>
        </p:spPr>
        <p:txBody>
          <a:bodyPr lIns="0" anchor="t">
            <a:normAutofit/>
          </a:bodyPr>
          <a:lstStyle>
            <a:lvl1pPr marL="0" indent="0" algn="l">
              <a:lnSpc>
                <a:spcPct val="85000"/>
              </a:lnSpc>
              <a:spcBef>
                <a:spcPts val="0"/>
              </a:spcBef>
              <a:buNone/>
              <a:defRPr sz="4399" b="1" spc="-150">
                <a:solidFill>
                  <a:schemeClr val="tx1"/>
                </a:solidFill>
              </a:defRPr>
            </a:lvl1pPr>
            <a:lvl2pPr marL="341211" indent="0" algn="ctr">
              <a:buNone/>
              <a:defRPr>
                <a:solidFill>
                  <a:schemeClr val="bg1"/>
                </a:solidFill>
              </a:defRPr>
            </a:lvl2pPr>
            <a:lvl3pPr marL="679246" indent="0" algn="ctr">
              <a:buNone/>
              <a:defRPr>
                <a:solidFill>
                  <a:schemeClr val="bg1"/>
                </a:solidFill>
              </a:defRPr>
            </a:lvl3pPr>
            <a:lvl4pPr marL="966497" indent="0" algn="ctr">
              <a:buNone/>
              <a:defRPr>
                <a:solidFill>
                  <a:schemeClr val="bg1"/>
                </a:solidFill>
              </a:defRPr>
            </a:lvl4pPr>
            <a:lvl5pPr marL="1145831"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758827" y="5045447"/>
            <a:ext cx="9907588" cy="406265"/>
          </a:xfrm>
          <a:prstGeom prst="rect">
            <a:avLst/>
          </a:prstGeom>
        </p:spPr>
        <p:txBody>
          <a:bodyPr lIns="0">
            <a:spAutoFit/>
          </a:bodyPr>
          <a:lstStyle>
            <a:lvl1pPr marL="0" indent="0" algn="l">
              <a:lnSpc>
                <a:spcPct val="85000"/>
              </a:lnSpc>
              <a:spcBef>
                <a:spcPts val="0"/>
              </a:spcBef>
              <a:buNone/>
              <a:defRPr sz="2399" b="1" spc="-150" baseline="0">
                <a:solidFill>
                  <a:schemeClr val="tx1"/>
                </a:solidFill>
              </a:defRPr>
            </a:lvl1pPr>
            <a:lvl2pPr marL="341211" indent="0">
              <a:buNone/>
              <a:defRPr/>
            </a:lvl2pPr>
            <a:lvl3pPr marL="679246" indent="0">
              <a:buNone/>
              <a:defRPr/>
            </a:lvl3pPr>
            <a:lvl4pPr marL="966497" indent="0">
              <a:buNone/>
              <a:defRPr/>
            </a:lvl4pPr>
            <a:lvl5pPr marL="1145831" indent="0">
              <a:buNone/>
              <a:defRPr/>
            </a:lvl5pPr>
          </a:lstStyle>
          <a:p>
            <a:pPr lvl="0"/>
            <a:r>
              <a:rPr lang="en-US" dirty="0"/>
              <a:t>Click to edit quote source</a:t>
            </a:r>
          </a:p>
        </p:txBody>
      </p:sp>
      <p:sp>
        <p:nvSpPr>
          <p:cNvPr id="2" name="Slide Number Placeholder 1">
            <a:extLst>
              <a:ext uri="{FF2B5EF4-FFF2-40B4-BE49-F238E27FC236}">
                <a16:creationId xmlns:a16="http://schemas.microsoft.com/office/drawing/2014/main" id="{3E815315-0D5A-DC09-BF8B-373910164840}"/>
              </a:ext>
            </a:extLst>
          </p:cNvPr>
          <p:cNvSpPr>
            <a:spLocks noGrp="1"/>
          </p:cNvSpPr>
          <p:nvPr>
            <p:ph type="sldNum" sz="quarter" idx="20"/>
          </p:nvPr>
        </p:nvSpPr>
        <p:spPr/>
        <p:txBody>
          <a:bodyPr/>
          <a:lstStyle/>
          <a:p>
            <a:fld id="{6D22F896-40B5-4ADD-8801-0D06FADFA095}" type="slidenum">
              <a:rPr lang="en-US" smtClean="0"/>
              <a:pPr/>
              <a:t>‹#›</a:t>
            </a:fld>
            <a:endParaRPr lang="en-US" dirty="0"/>
          </a:p>
        </p:txBody>
      </p:sp>
      <p:grpSp>
        <p:nvGrpSpPr>
          <p:cNvPr id="11" name="Group 10">
            <a:extLst>
              <a:ext uri="{FF2B5EF4-FFF2-40B4-BE49-F238E27FC236}">
                <a16:creationId xmlns:a16="http://schemas.microsoft.com/office/drawing/2014/main" id="{A037CD95-D004-2B21-4A36-C02C76A5C015}"/>
              </a:ext>
            </a:extLst>
          </p:cNvPr>
          <p:cNvGrpSpPr/>
          <p:nvPr userDrawn="1"/>
        </p:nvGrpSpPr>
        <p:grpSpPr>
          <a:xfrm>
            <a:off x="758826" y="788989"/>
            <a:ext cx="990600" cy="735013"/>
            <a:chOff x="657226" y="398463"/>
            <a:chExt cx="990600" cy="735013"/>
          </a:xfrm>
          <a:gradFill>
            <a:gsLst>
              <a:gs pos="100000">
                <a:srgbClr val="F5A598"/>
              </a:gs>
              <a:gs pos="47000">
                <a:srgbClr val="D2ADC9"/>
              </a:gs>
              <a:gs pos="77000">
                <a:srgbClr val="E6BDC1"/>
              </a:gs>
              <a:gs pos="9000">
                <a:srgbClr val="A7B6D3"/>
              </a:gs>
            </a:gsLst>
            <a:lin ang="13500000" scaled="1"/>
          </a:gradFill>
        </p:grpSpPr>
        <p:sp>
          <p:nvSpPr>
            <p:cNvPr id="12" name="Freeform 5">
              <a:extLst>
                <a:ext uri="{FF2B5EF4-FFF2-40B4-BE49-F238E27FC236}">
                  <a16:creationId xmlns:a16="http://schemas.microsoft.com/office/drawing/2014/main" id="{7478010D-01FF-497C-41EB-76A4E063D3B3}"/>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6">
              <a:extLst>
                <a:ext uri="{FF2B5EF4-FFF2-40B4-BE49-F238E27FC236}">
                  <a16:creationId xmlns:a16="http://schemas.microsoft.com/office/drawing/2014/main" id="{C7C4737E-BF88-7B2F-7399-008A3E052A17}"/>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193772621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Layout_Black">
    <p:bg>
      <p:bgPr>
        <a:solidFill>
          <a:srgbClr val="1E0113"/>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7" y="1812557"/>
            <a:ext cx="9912096" cy="2763845"/>
          </a:xfrm>
          <a:prstGeom prst="rect">
            <a:avLst/>
          </a:prstGeom>
        </p:spPr>
        <p:txBody>
          <a:bodyPr lIns="0" anchor="t">
            <a:normAutofit/>
          </a:bodyPr>
          <a:lstStyle>
            <a:lvl1pPr marL="0" indent="0" algn="l">
              <a:lnSpc>
                <a:spcPct val="85000"/>
              </a:lnSpc>
              <a:spcBef>
                <a:spcPts val="0"/>
              </a:spcBef>
              <a:buNone/>
              <a:defRPr sz="4399" b="1" spc="-150">
                <a:solidFill>
                  <a:schemeClr val="bg1"/>
                </a:solidFill>
              </a:defRPr>
            </a:lvl1pPr>
            <a:lvl2pPr marL="341211" indent="0" algn="ctr">
              <a:buNone/>
              <a:defRPr>
                <a:solidFill>
                  <a:schemeClr val="bg1"/>
                </a:solidFill>
              </a:defRPr>
            </a:lvl2pPr>
            <a:lvl3pPr marL="679246" indent="0" algn="ctr">
              <a:buNone/>
              <a:defRPr>
                <a:solidFill>
                  <a:schemeClr val="bg1"/>
                </a:solidFill>
              </a:defRPr>
            </a:lvl3pPr>
            <a:lvl4pPr marL="966497" indent="0" algn="ctr">
              <a:buNone/>
              <a:defRPr>
                <a:solidFill>
                  <a:schemeClr val="bg1"/>
                </a:solidFill>
              </a:defRPr>
            </a:lvl4pPr>
            <a:lvl5pPr marL="1145831"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758827" y="5045447"/>
            <a:ext cx="9912097" cy="406265"/>
          </a:xfrm>
          <a:prstGeom prst="rect">
            <a:avLst/>
          </a:prstGeom>
        </p:spPr>
        <p:txBody>
          <a:bodyPr lIns="0">
            <a:noAutofit/>
          </a:bodyPr>
          <a:lstStyle>
            <a:lvl1pPr marL="0" indent="0" algn="l">
              <a:lnSpc>
                <a:spcPct val="85000"/>
              </a:lnSpc>
              <a:spcBef>
                <a:spcPts val="0"/>
              </a:spcBef>
              <a:buNone/>
              <a:defRPr sz="2399" b="1" spc="-150" baseline="0">
                <a:solidFill>
                  <a:schemeClr val="bg1"/>
                </a:solidFill>
              </a:defRPr>
            </a:lvl1pPr>
            <a:lvl2pPr marL="341211" indent="0">
              <a:buNone/>
              <a:defRPr/>
            </a:lvl2pPr>
            <a:lvl3pPr marL="679246" indent="0">
              <a:buNone/>
              <a:defRPr/>
            </a:lvl3pPr>
            <a:lvl4pPr marL="966497" indent="0">
              <a:buNone/>
              <a:defRPr/>
            </a:lvl4pPr>
            <a:lvl5pPr marL="1145831" indent="0">
              <a:buNone/>
              <a:defRPr/>
            </a:lvl5pPr>
          </a:lstStyle>
          <a:p>
            <a:pPr lvl="0"/>
            <a:r>
              <a:rPr lang="en-US" dirty="0"/>
              <a:t>Click to edit quote source</a:t>
            </a:r>
          </a:p>
        </p:txBody>
      </p:sp>
      <p:sp>
        <p:nvSpPr>
          <p:cNvPr id="25" name="TextBox 24">
            <a:extLst>
              <a:ext uri="{FF2B5EF4-FFF2-40B4-BE49-F238E27FC236}">
                <a16:creationId xmlns:a16="http://schemas.microsoft.com/office/drawing/2014/main" id="{C9005ED3-DC5A-16D6-BC0D-2BC8DBC127C3}"/>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6" name="Group 25">
            <a:extLst>
              <a:ext uri="{FF2B5EF4-FFF2-40B4-BE49-F238E27FC236}">
                <a16:creationId xmlns:a16="http://schemas.microsoft.com/office/drawing/2014/main" id="{4CB189A2-A5C7-0BFE-DC45-2B6C62F67C05}"/>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F584051D-228D-60EF-D68E-4B4E925E178E}"/>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7">
              <a:extLst>
                <a:ext uri="{FF2B5EF4-FFF2-40B4-BE49-F238E27FC236}">
                  <a16:creationId xmlns:a16="http://schemas.microsoft.com/office/drawing/2014/main" id="{425E7774-98DD-0FEF-9145-91D6B46D26C7}"/>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8">
              <a:extLst>
                <a:ext uri="{FF2B5EF4-FFF2-40B4-BE49-F238E27FC236}">
                  <a16:creationId xmlns:a16="http://schemas.microsoft.com/office/drawing/2014/main" id="{7F3BA1AE-9A9D-B9A4-5403-6AA4C35F1E6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Freeform 9">
              <a:extLst>
                <a:ext uri="{FF2B5EF4-FFF2-40B4-BE49-F238E27FC236}">
                  <a16:creationId xmlns:a16="http://schemas.microsoft.com/office/drawing/2014/main" id="{437AAFBE-8A17-35F2-274B-EB0FA065C2D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Freeform 10">
              <a:extLst>
                <a:ext uri="{FF2B5EF4-FFF2-40B4-BE49-F238E27FC236}">
                  <a16:creationId xmlns:a16="http://schemas.microsoft.com/office/drawing/2014/main" id="{A3380145-9EE8-3EC6-9B1C-FB9540A9C7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Freeform 10">
              <a:extLst>
                <a:ext uri="{FF2B5EF4-FFF2-40B4-BE49-F238E27FC236}">
                  <a16:creationId xmlns:a16="http://schemas.microsoft.com/office/drawing/2014/main" id="{0BF31EAF-B3E0-97CF-2E5E-B91BC8A708C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Freeform 11">
              <a:extLst>
                <a:ext uri="{FF2B5EF4-FFF2-40B4-BE49-F238E27FC236}">
                  <a16:creationId xmlns:a16="http://schemas.microsoft.com/office/drawing/2014/main" id="{0F3C66CC-04BD-A3C8-72CC-31B30C4C59F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765C380F-7235-3AB0-03FD-9418F9E88CA5}"/>
              </a:ext>
            </a:extLst>
          </p:cNvPr>
          <p:cNvSpPr>
            <a:spLocks noGrp="1"/>
          </p:cNvSpPr>
          <p:nvPr>
            <p:ph type="sldNum" sz="quarter" idx="20"/>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18" name="Group 17">
            <a:extLst>
              <a:ext uri="{FF2B5EF4-FFF2-40B4-BE49-F238E27FC236}">
                <a16:creationId xmlns:a16="http://schemas.microsoft.com/office/drawing/2014/main" id="{3302BD98-6DAE-1743-EC0B-3BD86F2E6E9E}"/>
              </a:ext>
            </a:extLst>
          </p:cNvPr>
          <p:cNvGrpSpPr/>
          <p:nvPr userDrawn="1"/>
        </p:nvGrpSpPr>
        <p:grpSpPr>
          <a:xfrm>
            <a:off x="758826" y="788989"/>
            <a:ext cx="990600" cy="735013"/>
            <a:chOff x="657226" y="398463"/>
            <a:chExt cx="990600" cy="735013"/>
          </a:xfrm>
          <a:gradFill>
            <a:gsLst>
              <a:gs pos="100000">
                <a:srgbClr val="391262"/>
              </a:gs>
              <a:gs pos="26000">
                <a:srgbClr val="64131E"/>
              </a:gs>
              <a:gs pos="0">
                <a:srgbClr val="831B22"/>
              </a:gs>
              <a:gs pos="66000">
                <a:srgbClr val="4D144A"/>
              </a:gs>
            </a:gsLst>
            <a:lin ang="13500000" scaled="1"/>
          </a:gradFill>
        </p:grpSpPr>
        <p:sp>
          <p:nvSpPr>
            <p:cNvPr id="19" name="Freeform 5">
              <a:extLst>
                <a:ext uri="{FF2B5EF4-FFF2-40B4-BE49-F238E27FC236}">
                  <a16:creationId xmlns:a16="http://schemas.microsoft.com/office/drawing/2014/main" id="{7427A43A-50DD-D6E1-5FBF-AC4CB787054F}"/>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6">
              <a:extLst>
                <a:ext uri="{FF2B5EF4-FFF2-40B4-BE49-F238E27FC236}">
                  <a16:creationId xmlns:a16="http://schemas.microsoft.com/office/drawing/2014/main" id="{10BB8F0C-C9B6-64D7-DD2C-3BDDA0FDE7B3}"/>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370829979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Quote Layout_Color">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8" y="1812557"/>
            <a:ext cx="9907586" cy="2759445"/>
          </a:xfrm>
          <a:prstGeom prst="rect">
            <a:avLst/>
          </a:prstGeom>
        </p:spPr>
        <p:txBody>
          <a:bodyPr lIns="0" anchor="t">
            <a:normAutofit/>
          </a:bodyPr>
          <a:lstStyle>
            <a:lvl1pPr marL="0" indent="0" algn="l">
              <a:lnSpc>
                <a:spcPct val="85000"/>
              </a:lnSpc>
              <a:spcBef>
                <a:spcPts val="0"/>
              </a:spcBef>
              <a:buNone/>
              <a:defRPr sz="4399" b="1" spc="-150">
                <a:solidFill>
                  <a:schemeClr val="bg1"/>
                </a:solidFill>
              </a:defRPr>
            </a:lvl1pPr>
            <a:lvl2pPr marL="341211" indent="0" algn="ctr">
              <a:buNone/>
              <a:defRPr>
                <a:solidFill>
                  <a:schemeClr val="bg1"/>
                </a:solidFill>
              </a:defRPr>
            </a:lvl2pPr>
            <a:lvl3pPr marL="679246" indent="0" algn="ctr">
              <a:buNone/>
              <a:defRPr>
                <a:solidFill>
                  <a:schemeClr val="bg1"/>
                </a:solidFill>
              </a:defRPr>
            </a:lvl3pPr>
            <a:lvl4pPr marL="966497" indent="0" algn="ctr">
              <a:buNone/>
              <a:defRPr>
                <a:solidFill>
                  <a:schemeClr val="bg1"/>
                </a:solidFill>
              </a:defRPr>
            </a:lvl4pPr>
            <a:lvl5pPr marL="1145831"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758826" y="5045447"/>
            <a:ext cx="9907587" cy="406265"/>
          </a:xfrm>
          <a:prstGeom prst="rect">
            <a:avLst/>
          </a:prstGeom>
        </p:spPr>
        <p:txBody>
          <a:bodyPr lIns="0">
            <a:noAutofit/>
          </a:bodyPr>
          <a:lstStyle>
            <a:lvl1pPr marL="0" indent="0" algn="l">
              <a:lnSpc>
                <a:spcPct val="85000"/>
              </a:lnSpc>
              <a:spcBef>
                <a:spcPts val="0"/>
              </a:spcBef>
              <a:buNone/>
              <a:defRPr sz="2399" b="1" spc="-150" baseline="0">
                <a:solidFill>
                  <a:schemeClr val="bg1"/>
                </a:solidFill>
              </a:defRPr>
            </a:lvl1pPr>
            <a:lvl2pPr marL="341211" indent="0">
              <a:buNone/>
              <a:defRPr/>
            </a:lvl2pPr>
            <a:lvl3pPr marL="679246" indent="0">
              <a:buNone/>
              <a:defRPr/>
            </a:lvl3pPr>
            <a:lvl4pPr marL="966497" indent="0">
              <a:buNone/>
              <a:defRPr/>
            </a:lvl4pPr>
            <a:lvl5pPr marL="1145831" indent="0">
              <a:buNone/>
              <a:defRPr/>
            </a:lvl5pPr>
          </a:lstStyle>
          <a:p>
            <a:pPr lvl="0"/>
            <a:r>
              <a:rPr lang="en-US" dirty="0"/>
              <a:t>Click to edit quote source</a:t>
            </a:r>
          </a:p>
        </p:txBody>
      </p:sp>
      <p:sp>
        <p:nvSpPr>
          <p:cNvPr id="25" name="TextBox 24">
            <a:extLst>
              <a:ext uri="{FF2B5EF4-FFF2-40B4-BE49-F238E27FC236}">
                <a16:creationId xmlns:a16="http://schemas.microsoft.com/office/drawing/2014/main" id="{61A4D94C-10A5-93DD-7545-E8A78E3E76DF}"/>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6" name="Group 25">
            <a:extLst>
              <a:ext uri="{FF2B5EF4-FFF2-40B4-BE49-F238E27FC236}">
                <a16:creationId xmlns:a16="http://schemas.microsoft.com/office/drawing/2014/main" id="{218A1024-2417-9AB8-1B11-FFC8E6664065}"/>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2EF2F641-C50E-7EF9-174F-C814CE79B1D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7">
              <a:extLst>
                <a:ext uri="{FF2B5EF4-FFF2-40B4-BE49-F238E27FC236}">
                  <a16:creationId xmlns:a16="http://schemas.microsoft.com/office/drawing/2014/main" id="{EB7F9CF2-27FB-5CFF-3AF9-F3D782AF8F49}"/>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8">
              <a:extLst>
                <a:ext uri="{FF2B5EF4-FFF2-40B4-BE49-F238E27FC236}">
                  <a16:creationId xmlns:a16="http://schemas.microsoft.com/office/drawing/2014/main" id="{A4FE0BE7-E21B-0A34-6A99-A25D9D183EA4}"/>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Freeform 9">
              <a:extLst>
                <a:ext uri="{FF2B5EF4-FFF2-40B4-BE49-F238E27FC236}">
                  <a16:creationId xmlns:a16="http://schemas.microsoft.com/office/drawing/2014/main" id="{D9344221-152E-2762-91B6-95EFB33B4E1C}"/>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Freeform 10">
              <a:extLst>
                <a:ext uri="{FF2B5EF4-FFF2-40B4-BE49-F238E27FC236}">
                  <a16:creationId xmlns:a16="http://schemas.microsoft.com/office/drawing/2014/main" id="{2B8FF3A7-A802-4EFD-1B3E-BE4FD559309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Freeform 10">
              <a:extLst>
                <a:ext uri="{FF2B5EF4-FFF2-40B4-BE49-F238E27FC236}">
                  <a16:creationId xmlns:a16="http://schemas.microsoft.com/office/drawing/2014/main" id="{8E61D3F6-A1B4-B1CF-57E5-6C0A92BC8ACE}"/>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Freeform 11">
              <a:extLst>
                <a:ext uri="{FF2B5EF4-FFF2-40B4-BE49-F238E27FC236}">
                  <a16:creationId xmlns:a16="http://schemas.microsoft.com/office/drawing/2014/main" id="{CECCA6D3-F3B6-26C6-0F5D-83832B6120E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EBA179E8-3325-1689-7216-8DD26DF9516C}"/>
              </a:ext>
            </a:extLst>
          </p:cNvPr>
          <p:cNvSpPr>
            <a:spLocks noGrp="1"/>
          </p:cNvSpPr>
          <p:nvPr>
            <p:ph type="sldNum" sz="quarter" idx="20"/>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34" name="Group 33">
            <a:extLst>
              <a:ext uri="{FF2B5EF4-FFF2-40B4-BE49-F238E27FC236}">
                <a16:creationId xmlns:a16="http://schemas.microsoft.com/office/drawing/2014/main" id="{E897E0CA-E9A9-E0E3-3CBF-4638AF7AEA37}"/>
              </a:ext>
            </a:extLst>
          </p:cNvPr>
          <p:cNvGrpSpPr/>
          <p:nvPr userDrawn="1"/>
        </p:nvGrpSpPr>
        <p:grpSpPr>
          <a:xfrm>
            <a:off x="758826" y="788989"/>
            <a:ext cx="990600" cy="735013"/>
            <a:chOff x="657226" y="398463"/>
            <a:chExt cx="990600" cy="735013"/>
          </a:xfrm>
          <a:solidFill>
            <a:schemeClr val="bg1"/>
          </a:solidFill>
        </p:grpSpPr>
        <p:sp>
          <p:nvSpPr>
            <p:cNvPr id="35" name="Freeform 5">
              <a:extLst>
                <a:ext uri="{FF2B5EF4-FFF2-40B4-BE49-F238E27FC236}">
                  <a16:creationId xmlns:a16="http://schemas.microsoft.com/office/drawing/2014/main" id="{7EEF4626-4306-CF44-30F2-238CF5A9D249}"/>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6" name="Freeform 6">
              <a:extLst>
                <a:ext uri="{FF2B5EF4-FFF2-40B4-BE49-F238E27FC236}">
                  <a16:creationId xmlns:a16="http://schemas.microsoft.com/office/drawing/2014/main" id="{6E76F828-F318-AE96-8117-C054CA893D32}"/>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97315227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 Product">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4412"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9" name="Content Placeholder 2"/>
          <p:cNvSpPr>
            <a:spLocks noGrp="1"/>
          </p:cNvSpPr>
          <p:nvPr>
            <p:ph sz="half" idx="18"/>
          </p:nvPr>
        </p:nvSpPr>
        <p:spPr bwMode="gray">
          <a:xfrm>
            <a:off x="6856412" y="1307593"/>
            <a:ext cx="4572001" cy="4788408"/>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28"/>
          <p:cNvSpPr>
            <a:spLocks noGrp="1"/>
          </p:cNvSpPr>
          <p:nvPr>
            <p:ph type="title" hasCustomPrompt="1"/>
          </p:nvPr>
        </p:nvSpPr>
        <p:spPr bwMode="gray">
          <a:xfrm>
            <a:off x="6856412" y="442528"/>
            <a:ext cx="4572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title</a:t>
            </a:r>
          </a:p>
        </p:txBody>
      </p:sp>
      <p:sp>
        <p:nvSpPr>
          <p:cNvPr id="2" name="Slide Number Placeholder 1">
            <a:extLst>
              <a:ext uri="{FF2B5EF4-FFF2-40B4-BE49-F238E27FC236}">
                <a16:creationId xmlns:a16="http://schemas.microsoft.com/office/drawing/2014/main" id="{0AFBC96C-E04F-90E6-1BBE-C65ECD6E5C14}"/>
              </a:ext>
            </a:extLst>
          </p:cNvPr>
          <p:cNvSpPr>
            <a:spLocks noGrp="1"/>
          </p:cNvSpPr>
          <p:nvPr>
            <p:ph type="sldNum" sz="quarter" idx="19"/>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5700413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ent w/ Product_Black">
    <p:bg>
      <p:bgPr>
        <a:solidFill>
          <a:srgbClr val="1E0013"/>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4412"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9" name="Content Placeholder 2"/>
          <p:cNvSpPr>
            <a:spLocks noGrp="1"/>
          </p:cNvSpPr>
          <p:nvPr>
            <p:ph sz="half" idx="18"/>
          </p:nvPr>
        </p:nvSpPr>
        <p:spPr bwMode="gray">
          <a:xfrm>
            <a:off x="6856415" y="1307592"/>
            <a:ext cx="4572000" cy="4788408"/>
          </a:xfrm>
          <a:prstGeom prst="rect">
            <a:avLst/>
          </a:prstGeom>
        </p:spPr>
        <p:txBody>
          <a:bodyPr lIns="0" tIns="0" rIns="0" bIns="0"/>
          <a:lstStyle>
            <a:lvl1pPr marL="171399" indent="-171399">
              <a:lnSpc>
                <a:spcPct val="90000"/>
              </a:lnSpc>
              <a:spcBef>
                <a:spcPts val="5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28"/>
          <p:cNvSpPr>
            <a:spLocks noGrp="1"/>
          </p:cNvSpPr>
          <p:nvPr>
            <p:ph type="title" hasCustomPrompt="1"/>
          </p:nvPr>
        </p:nvSpPr>
        <p:spPr bwMode="gray">
          <a:xfrm>
            <a:off x="6856413" y="442528"/>
            <a:ext cx="4572001" cy="418576"/>
          </a:xfrm>
          <a:prstGeom prst="rect">
            <a:avLst/>
          </a:prstGeom>
        </p:spPr>
        <p:txBody>
          <a:bodyPr wrap="square" lIns="0" tIns="0" rIns="0" bIns="0" anchor="t" anchorCtr="0">
            <a:sp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title</a:t>
            </a:r>
          </a:p>
        </p:txBody>
      </p:sp>
      <p:grpSp>
        <p:nvGrpSpPr>
          <p:cNvPr id="21" name="Group 20">
            <a:extLst>
              <a:ext uri="{FF2B5EF4-FFF2-40B4-BE49-F238E27FC236}">
                <a16:creationId xmlns:a16="http://schemas.microsoft.com/office/drawing/2014/main" id="{67B1794D-FA0C-402F-EB44-A50D8C3D4FEE}"/>
              </a:ext>
            </a:extLst>
          </p:cNvPr>
          <p:cNvGrpSpPr>
            <a:grpSpLocks noChangeAspect="1"/>
          </p:cNvGrpSpPr>
          <p:nvPr userDrawn="1"/>
        </p:nvGrpSpPr>
        <p:grpSpPr>
          <a:xfrm>
            <a:off x="760413" y="6348283"/>
            <a:ext cx="777240" cy="259316"/>
            <a:chOff x="547688" y="952500"/>
            <a:chExt cx="12190413" cy="4067175"/>
          </a:xfrm>
        </p:grpSpPr>
        <p:sp>
          <p:nvSpPr>
            <p:cNvPr id="22" name="Rectangle 21">
              <a:extLst>
                <a:ext uri="{FF2B5EF4-FFF2-40B4-BE49-F238E27FC236}">
                  <a16:creationId xmlns:a16="http://schemas.microsoft.com/office/drawing/2014/main" id="{337DE7D4-E216-9606-EAAF-1A8B5AF40F9A}"/>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7">
              <a:extLst>
                <a:ext uri="{FF2B5EF4-FFF2-40B4-BE49-F238E27FC236}">
                  <a16:creationId xmlns:a16="http://schemas.microsoft.com/office/drawing/2014/main" id="{6A780702-9C9B-96F4-8B07-21C9D8C8A008}"/>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8">
              <a:extLst>
                <a:ext uri="{FF2B5EF4-FFF2-40B4-BE49-F238E27FC236}">
                  <a16:creationId xmlns:a16="http://schemas.microsoft.com/office/drawing/2014/main" id="{37E1B9D4-3009-CCED-240A-6514B89A344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9">
              <a:extLst>
                <a:ext uri="{FF2B5EF4-FFF2-40B4-BE49-F238E27FC236}">
                  <a16:creationId xmlns:a16="http://schemas.microsoft.com/office/drawing/2014/main" id="{F8592D55-D1DD-021F-F58A-C23393CDA10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46ECC017-F717-4757-9B44-6475FFD17C1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278498B7-D9E9-F174-4F80-972AA25563B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1">
              <a:extLst>
                <a:ext uri="{FF2B5EF4-FFF2-40B4-BE49-F238E27FC236}">
                  <a16:creationId xmlns:a16="http://schemas.microsoft.com/office/drawing/2014/main" id="{B8B70A7C-1FE3-4C27-A360-FF4D04AB325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0" name="TextBox 19">
            <a:extLst>
              <a:ext uri="{FF2B5EF4-FFF2-40B4-BE49-F238E27FC236}">
                <a16:creationId xmlns:a16="http://schemas.microsoft.com/office/drawing/2014/main" id="{440BBE49-3380-52D0-1396-73ED8BD97A88}"/>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sp>
        <p:nvSpPr>
          <p:cNvPr id="2" name="Slide Number Placeholder 1">
            <a:extLst>
              <a:ext uri="{FF2B5EF4-FFF2-40B4-BE49-F238E27FC236}">
                <a16:creationId xmlns:a16="http://schemas.microsoft.com/office/drawing/2014/main" id="{E5A84DA8-2577-7EF4-6122-06E4DEEB80AF}"/>
              </a:ext>
            </a:extLst>
          </p:cNvPr>
          <p:cNvSpPr>
            <a:spLocks noGrp="1"/>
          </p:cNvSpPr>
          <p:nvPr>
            <p:ph type="sldNum" sz="quarter" idx="19"/>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0455393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sp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760414" y="1524000"/>
            <a:ext cx="10668000" cy="4572000"/>
          </a:xfrm>
          <a:prstGeom prst="rect">
            <a:avLst/>
          </a:prstGeom>
        </p:spPr>
        <p:txBody>
          <a:bodyPr lIns="121899" tIns="853291" rIns="121899" bIns="60949" anchor="ctr" anchorCtr="0"/>
          <a:lstStyle>
            <a:lvl1pPr marL="0" indent="0" algn="ctr">
              <a:buFontTx/>
              <a:buNone/>
              <a:defRPr sz="2399" baseline="0">
                <a:solidFill>
                  <a:schemeClr val="bg2"/>
                </a:solidFill>
              </a:defRPr>
            </a:lvl1pPr>
          </a:lstStyle>
          <a:p>
            <a:r>
              <a:rPr lang="en-US" dirty="0"/>
              <a:t>Click icon to create chart</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5215104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rt Slide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3" y="442528"/>
            <a:ext cx="10668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760414" y="1524001"/>
            <a:ext cx="10668000" cy="4572001"/>
          </a:xfrm>
          <a:prstGeom prst="rect">
            <a:avLst/>
          </a:prstGeom>
        </p:spPr>
        <p:txBody>
          <a:bodyPr lIns="121899" tIns="853291" rIns="121899" bIns="60949" anchor="ctr" anchorCtr="0"/>
          <a:lstStyle>
            <a:lvl1pPr marL="0" indent="0" algn="ctr">
              <a:buFontTx/>
              <a:buNone/>
              <a:defRPr sz="2399" baseline="0">
                <a:solidFill>
                  <a:schemeClr val="bg1"/>
                </a:solidFill>
              </a:defRPr>
            </a:lvl1pPr>
          </a:lstStyle>
          <a:p>
            <a:r>
              <a:rPr lang="en-US" dirty="0"/>
              <a:t>Click icon to create chart</a:t>
            </a:r>
          </a:p>
        </p:txBody>
      </p:sp>
      <p:sp>
        <p:nvSpPr>
          <p:cNvPr id="19" name="TextBox 18">
            <a:extLst>
              <a:ext uri="{FF2B5EF4-FFF2-40B4-BE49-F238E27FC236}">
                <a16:creationId xmlns:a16="http://schemas.microsoft.com/office/drawing/2014/main" id="{36034602-4EFB-8E5B-8FAA-B579A05D71D3}"/>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0" name="Group 19">
            <a:extLst>
              <a:ext uri="{FF2B5EF4-FFF2-40B4-BE49-F238E27FC236}">
                <a16:creationId xmlns:a16="http://schemas.microsoft.com/office/drawing/2014/main" id="{C630DE35-2B9A-CC16-D878-AF4BA659CB03}"/>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D298FF46-F393-7505-AC93-A34D0D7FD13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7">
              <a:extLst>
                <a:ext uri="{FF2B5EF4-FFF2-40B4-BE49-F238E27FC236}">
                  <a16:creationId xmlns:a16="http://schemas.microsoft.com/office/drawing/2014/main" id="{B10DDEA8-C62F-FFEF-8E88-937A40610AD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8">
              <a:extLst>
                <a:ext uri="{FF2B5EF4-FFF2-40B4-BE49-F238E27FC236}">
                  <a16:creationId xmlns:a16="http://schemas.microsoft.com/office/drawing/2014/main" id="{A5215B45-7283-2B79-53B8-8EC24F78CF4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9">
              <a:extLst>
                <a:ext uri="{FF2B5EF4-FFF2-40B4-BE49-F238E27FC236}">
                  <a16:creationId xmlns:a16="http://schemas.microsoft.com/office/drawing/2014/main" id="{9C313BF5-1342-2D50-4CD8-F0843C8D59D7}"/>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10">
              <a:extLst>
                <a:ext uri="{FF2B5EF4-FFF2-40B4-BE49-F238E27FC236}">
                  <a16:creationId xmlns:a16="http://schemas.microsoft.com/office/drawing/2014/main" id="{499A91AC-5617-3A97-3CA7-56FF0F2C260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C7400D53-2A85-B307-D1F5-7E6EB77D050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1">
              <a:extLst>
                <a:ext uri="{FF2B5EF4-FFF2-40B4-BE49-F238E27FC236}">
                  <a16:creationId xmlns:a16="http://schemas.microsoft.com/office/drawing/2014/main" id="{8CB004BB-6761-8374-A9BD-CD2644D6614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A1222CEF-FCD3-E840-7AE1-E900A5D59CF2}"/>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6529870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E9409-35B8-57EB-2941-154C5CA02C34}"/>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5205870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Slide_Black">
    <p:bg>
      <p:bgPr>
        <a:solidFill>
          <a:srgbClr val="1E001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2847966-6DB9-1FB6-9676-273C285CBBB9}"/>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3" name="Group 12">
            <a:extLst>
              <a:ext uri="{FF2B5EF4-FFF2-40B4-BE49-F238E27FC236}">
                <a16:creationId xmlns:a16="http://schemas.microsoft.com/office/drawing/2014/main" id="{22DC449E-FDC8-E32E-E4B6-BCA292AA3705}"/>
              </a:ext>
            </a:extLst>
          </p:cNvPr>
          <p:cNvGrpSpPr>
            <a:grpSpLocks noChangeAspect="1"/>
          </p:cNvGrpSpPr>
          <p:nvPr userDrawn="1"/>
        </p:nvGrpSpPr>
        <p:grpSpPr>
          <a:xfrm>
            <a:off x="760413" y="6348283"/>
            <a:ext cx="777240" cy="259316"/>
            <a:chOff x="547688" y="952500"/>
            <a:chExt cx="12190413" cy="4067175"/>
          </a:xfrm>
        </p:grpSpPr>
        <p:sp>
          <p:nvSpPr>
            <p:cNvPr id="23" name="Rectangle 22">
              <a:extLst>
                <a:ext uri="{FF2B5EF4-FFF2-40B4-BE49-F238E27FC236}">
                  <a16:creationId xmlns:a16="http://schemas.microsoft.com/office/drawing/2014/main" id="{AB6D2A24-CAB4-F08D-2B8E-FD0BBEA396C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7">
              <a:extLst>
                <a:ext uri="{FF2B5EF4-FFF2-40B4-BE49-F238E27FC236}">
                  <a16:creationId xmlns:a16="http://schemas.microsoft.com/office/drawing/2014/main" id="{B5AB7E31-14A7-9501-5A1B-CA9C8DF7F97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8">
              <a:extLst>
                <a:ext uri="{FF2B5EF4-FFF2-40B4-BE49-F238E27FC236}">
                  <a16:creationId xmlns:a16="http://schemas.microsoft.com/office/drawing/2014/main" id="{62254130-3E7F-93A9-7119-F750B966F2A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9">
              <a:extLst>
                <a:ext uri="{FF2B5EF4-FFF2-40B4-BE49-F238E27FC236}">
                  <a16:creationId xmlns:a16="http://schemas.microsoft.com/office/drawing/2014/main" id="{F09E9735-A341-685A-2E0E-8E623D18233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7576E6CE-DA5C-AF50-7933-59F501DBD1B7}"/>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0">
              <a:extLst>
                <a:ext uri="{FF2B5EF4-FFF2-40B4-BE49-F238E27FC236}">
                  <a16:creationId xmlns:a16="http://schemas.microsoft.com/office/drawing/2014/main" id="{69BCEF5B-3A08-5E7B-9ED1-3F71D12FBA9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11">
              <a:extLst>
                <a:ext uri="{FF2B5EF4-FFF2-40B4-BE49-F238E27FC236}">
                  <a16:creationId xmlns:a16="http://schemas.microsoft.com/office/drawing/2014/main" id="{B6FEDC4B-7FBE-AE64-86BE-07088AD5B60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0094B782-D6B1-E164-080E-40821B7DAFAF}"/>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9336100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hinkCentre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416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osing Slide_Whit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7F1298-487A-B4E6-4008-0A5D51F1C143}"/>
              </a:ext>
            </a:extLst>
          </p:cNvPr>
          <p:cNvGrpSpPr/>
          <p:nvPr userDrawn="1"/>
        </p:nvGrpSpPr>
        <p:grpSpPr>
          <a:xfrm>
            <a:off x="9390325" y="767096"/>
            <a:ext cx="2800087" cy="1898696"/>
            <a:chOff x="9390324" y="767096"/>
            <a:chExt cx="2800087" cy="1898696"/>
          </a:xfrm>
        </p:grpSpPr>
        <p:grpSp>
          <p:nvGrpSpPr>
            <p:cNvPr id="63" name="Group 62">
              <a:extLst>
                <a:ext uri="{FF2B5EF4-FFF2-40B4-BE49-F238E27FC236}">
                  <a16:creationId xmlns:a16="http://schemas.microsoft.com/office/drawing/2014/main" id="{DBC4C027-8FC0-71EF-963F-3B8A0447C1E8}"/>
                </a:ext>
              </a:extLst>
            </p:cNvPr>
            <p:cNvGrpSpPr/>
            <p:nvPr userDrawn="1"/>
          </p:nvGrpSpPr>
          <p:grpSpPr>
            <a:xfrm>
              <a:off x="9390324" y="936748"/>
              <a:ext cx="1965963" cy="1042086"/>
              <a:chOff x="4988072" y="501936"/>
              <a:chExt cx="1978802" cy="1051017"/>
            </a:xfrm>
            <a:solidFill>
              <a:schemeClr val="accent1"/>
            </a:solidFill>
          </p:grpSpPr>
          <p:sp>
            <p:nvSpPr>
              <p:cNvPr id="72" name="Freeform 5">
                <a:extLst>
                  <a:ext uri="{FF2B5EF4-FFF2-40B4-BE49-F238E27FC236}">
                    <a16:creationId xmlns:a16="http://schemas.microsoft.com/office/drawing/2014/main" id="{AC114BA7-B808-0C61-F4C4-498846EB2C1F}"/>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6">
                <a:extLst>
                  <a:ext uri="{FF2B5EF4-FFF2-40B4-BE49-F238E27FC236}">
                    <a16:creationId xmlns:a16="http://schemas.microsoft.com/office/drawing/2014/main" id="{03055FF5-EB33-F09D-784D-C7AD01880326}"/>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7">
                <a:extLst>
                  <a:ext uri="{FF2B5EF4-FFF2-40B4-BE49-F238E27FC236}">
                    <a16:creationId xmlns:a16="http://schemas.microsoft.com/office/drawing/2014/main" id="{EF0C28DE-3EA0-613C-F6F5-A668E5A933D2}"/>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8">
                <a:extLst>
                  <a:ext uri="{FF2B5EF4-FFF2-40B4-BE49-F238E27FC236}">
                    <a16:creationId xmlns:a16="http://schemas.microsoft.com/office/drawing/2014/main" id="{AA3A9144-5E21-1340-D82E-781E8E03088B}"/>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6" name="Freeform 9">
                <a:extLst>
                  <a:ext uri="{FF2B5EF4-FFF2-40B4-BE49-F238E27FC236}">
                    <a16:creationId xmlns:a16="http://schemas.microsoft.com/office/drawing/2014/main" id="{16E502AF-0487-43AF-00DB-14F962B92CFF}"/>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7" name="Freeform 10">
                <a:extLst>
                  <a:ext uri="{FF2B5EF4-FFF2-40B4-BE49-F238E27FC236}">
                    <a16:creationId xmlns:a16="http://schemas.microsoft.com/office/drawing/2014/main" id="{0DE8FD0D-C28A-B61F-DFEE-6F90FAD7BFAA}"/>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8" name="Freeform 11">
                <a:extLst>
                  <a:ext uri="{FF2B5EF4-FFF2-40B4-BE49-F238E27FC236}">
                    <a16:creationId xmlns:a16="http://schemas.microsoft.com/office/drawing/2014/main" id="{F351CFF9-9DD1-E9B5-EE76-334AE5F03491}"/>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9" name="Freeform 12">
                <a:extLst>
                  <a:ext uri="{FF2B5EF4-FFF2-40B4-BE49-F238E27FC236}">
                    <a16:creationId xmlns:a16="http://schemas.microsoft.com/office/drawing/2014/main" id="{5CBDFCA1-F27C-774F-EB38-070587A34AB2}"/>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0" name="Freeform 13">
                <a:extLst>
                  <a:ext uri="{FF2B5EF4-FFF2-40B4-BE49-F238E27FC236}">
                    <a16:creationId xmlns:a16="http://schemas.microsoft.com/office/drawing/2014/main" id="{32C7C41D-9C2F-F9CB-F801-1289ECF5E586}"/>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1" name="Freeform 14">
                <a:extLst>
                  <a:ext uri="{FF2B5EF4-FFF2-40B4-BE49-F238E27FC236}">
                    <a16:creationId xmlns:a16="http://schemas.microsoft.com/office/drawing/2014/main" id="{D3D8F53A-7C54-73FF-7202-68AF9530CEF8}"/>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15">
                <a:extLst>
                  <a:ext uri="{FF2B5EF4-FFF2-40B4-BE49-F238E27FC236}">
                    <a16:creationId xmlns:a16="http://schemas.microsoft.com/office/drawing/2014/main" id="{BD2B90D5-630B-CFC6-CE5B-4A3E77847404}"/>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16">
                <a:extLst>
                  <a:ext uri="{FF2B5EF4-FFF2-40B4-BE49-F238E27FC236}">
                    <a16:creationId xmlns:a16="http://schemas.microsoft.com/office/drawing/2014/main" id="{44BDC175-2104-E7E3-2519-DA2F92A4A931}"/>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4" name="Freeform 17">
                <a:extLst>
                  <a:ext uri="{FF2B5EF4-FFF2-40B4-BE49-F238E27FC236}">
                    <a16:creationId xmlns:a16="http://schemas.microsoft.com/office/drawing/2014/main" id="{E76CB955-2FC2-83C2-AC09-AD01BCCF18B2}"/>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5" name="Rectangle 18">
                <a:extLst>
                  <a:ext uri="{FF2B5EF4-FFF2-40B4-BE49-F238E27FC236}">
                    <a16:creationId xmlns:a16="http://schemas.microsoft.com/office/drawing/2014/main" id="{BB15E459-A560-CBA7-38D2-49EC0DF1798C}"/>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6" name="Freeform 19">
                <a:extLst>
                  <a:ext uri="{FF2B5EF4-FFF2-40B4-BE49-F238E27FC236}">
                    <a16:creationId xmlns:a16="http://schemas.microsoft.com/office/drawing/2014/main" id="{A894E637-6612-023A-5D26-292EB224BB2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7" name="Freeform 20">
                <a:extLst>
                  <a:ext uri="{FF2B5EF4-FFF2-40B4-BE49-F238E27FC236}">
                    <a16:creationId xmlns:a16="http://schemas.microsoft.com/office/drawing/2014/main" id="{C612BEEF-FFCF-00C7-83E8-3D6CD89DD8B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8" name="Freeform 21">
                <a:extLst>
                  <a:ext uri="{FF2B5EF4-FFF2-40B4-BE49-F238E27FC236}">
                    <a16:creationId xmlns:a16="http://schemas.microsoft.com/office/drawing/2014/main" id="{535443A8-F420-58B0-6940-C7217CB7D304}"/>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9" name="Freeform 22">
                <a:extLst>
                  <a:ext uri="{FF2B5EF4-FFF2-40B4-BE49-F238E27FC236}">
                    <a16:creationId xmlns:a16="http://schemas.microsoft.com/office/drawing/2014/main" id="{D577C4C5-162A-509E-0F90-2D9CF5560B46}"/>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0" name="Freeform 23">
                <a:extLst>
                  <a:ext uri="{FF2B5EF4-FFF2-40B4-BE49-F238E27FC236}">
                    <a16:creationId xmlns:a16="http://schemas.microsoft.com/office/drawing/2014/main" id="{9CB671CE-477D-F1B3-6894-F85448189A9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1" name="Freeform 24">
                <a:extLst>
                  <a:ext uri="{FF2B5EF4-FFF2-40B4-BE49-F238E27FC236}">
                    <a16:creationId xmlns:a16="http://schemas.microsoft.com/office/drawing/2014/main" id="{2D545142-881D-002A-830D-2B1960B7F79A}"/>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2" name="Freeform 25">
                <a:extLst>
                  <a:ext uri="{FF2B5EF4-FFF2-40B4-BE49-F238E27FC236}">
                    <a16:creationId xmlns:a16="http://schemas.microsoft.com/office/drawing/2014/main" id="{5C959273-267C-8CBA-996C-EC8514CCD7D2}"/>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3" name="Rectangle 26">
                <a:extLst>
                  <a:ext uri="{FF2B5EF4-FFF2-40B4-BE49-F238E27FC236}">
                    <a16:creationId xmlns:a16="http://schemas.microsoft.com/office/drawing/2014/main" id="{2F1B0169-414B-8F53-D204-E4FC9132C39A}"/>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4" name="Rectangle 27">
                <a:extLst>
                  <a:ext uri="{FF2B5EF4-FFF2-40B4-BE49-F238E27FC236}">
                    <a16:creationId xmlns:a16="http://schemas.microsoft.com/office/drawing/2014/main" id="{FD3CEF0B-9316-CAAF-B811-7977EA0FDC71}"/>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64" name="Rectangle 28">
              <a:extLst>
                <a:ext uri="{FF2B5EF4-FFF2-40B4-BE49-F238E27FC236}">
                  <a16:creationId xmlns:a16="http://schemas.microsoft.com/office/drawing/2014/main" id="{C44969F7-1BF0-A4FA-F4EB-8003272D98C6}"/>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799"/>
            </a:p>
          </p:txBody>
        </p:sp>
        <p:grpSp>
          <p:nvGrpSpPr>
            <p:cNvPr id="65" name="Group 64">
              <a:extLst>
                <a:ext uri="{FF2B5EF4-FFF2-40B4-BE49-F238E27FC236}">
                  <a16:creationId xmlns:a16="http://schemas.microsoft.com/office/drawing/2014/main" id="{5AB97A83-AA92-5D2A-D89F-2B85130F597F}"/>
                </a:ext>
              </a:extLst>
            </p:cNvPr>
            <p:cNvGrpSpPr/>
            <p:nvPr userDrawn="1"/>
          </p:nvGrpSpPr>
          <p:grpSpPr>
            <a:xfrm>
              <a:off x="11701122" y="936748"/>
              <a:ext cx="321494" cy="1552800"/>
              <a:chOff x="7313961" y="501936"/>
              <a:chExt cx="323594" cy="1566108"/>
            </a:xfrm>
          </p:grpSpPr>
          <p:sp>
            <p:nvSpPr>
              <p:cNvPr id="66" name="Freeform 29">
                <a:extLst>
                  <a:ext uri="{FF2B5EF4-FFF2-40B4-BE49-F238E27FC236}">
                    <a16:creationId xmlns:a16="http://schemas.microsoft.com/office/drawing/2014/main" id="{93913DCE-D7C5-993F-1CBD-D671F4E01A37}"/>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7" name="Freeform 30">
                <a:extLst>
                  <a:ext uri="{FF2B5EF4-FFF2-40B4-BE49-F238E27FC236}">
                    <a16:creationId xmlns:a16="http://schemas.microsoft.com/office/drawing/2014/main" id="{6D0A5711-84F8-6852-FC23-C9222B8AB056}"/>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8" name="Freeform 31">
                <a:extLst>
                  <a:ext uri="{FF2B5EF4-FFF2-40B4-BE49-F238E27FC236}">
                    <a16:creationId xmlns:a16="http://schemas.microsoft.com/office/drawing/2014/main" id="{185085EF-D1B3-20ED-1267-AC7FAB1644FE}"/>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9" name="Freeform 32">
                <a:extLst>
                  <a:ext uri="{FF2B5EF4-FFF2-40B4-BE49-F238E27FC236}">
                    <a16:creationId xmlns:a16="http://schemas.microsoft.com/office/drawing/2014/main" id="{8434C32D-C325-1F32-5E19-6C9FC933AC3B}"/>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33">
                <a:extLst>
                  <a:ext uri="{FF2B5EF4-FFF2-40B4-BE49-F238E27FC236}">
                    <a16:creationId xmlns:a16="http://schemas.microsoft.com/office/drawing/2014/main" id="{A281B950-B57F-4814-65C4-87F843CA0E1C}"/>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34">
                <a:extLst>
                  <a:ext uri="{FF2B5EF4-FFF2-40B4-BE49-F238E27FC236}">
                    <a16:creationId xmlns:a16="http://schemas.microsoft.com/office/drawing/2014/main" id="{EE465ED6-53DE-A385-42CB-0B5A75477346}"/>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grpSp>
      <p:grpSp>
        <p:nvGrpSpPr>
          <p:cNvPr id="42" name="Group 41">
            <a:extLst>
              <a:ext uri="{FF2B5EF4-FFF2-40B4-BE49-F238E27FC236}">
                <a16:creationId xmlns:a16="http://schemas.microsoft.com/office/drawing/2014/main" id="{320E6808-E70B-FA4B-99F6-1C02BBC16598}"/>
              </a:ext>
            </a:extLst>
          </p:cNvPr>
          <p:cNvGrpSpPr/>
          <p:nvPr userDrawn="1"/>
        </p:nvGrpSpPr>
        <p:grpSpPr>
          <a:xfrm>
            <a:off x="1538947" y="3561909"/>
            <a:ext cx="7851377" cy="1769127"/>
            <a:chOff x="541049" y="2649538"/>
            <a:chExt cx="9285724" cy="2092325"/>
          </a:xfrm>
          <a:gradFill>
            <a:gsLst>
              <a:gs pos="0">
                <a:schemeClr val="accent1"/>
              </a:gs>
              <a:gs pos="100000">
                <a:srgbClr val="391262"/>
              </a:gs>
              <a:gs pos="64000">
                <a:srgbClr val="64131E"/>
              </a:gs>
              <a:gs pos="29000">
                <a:srgbClr val="831B22"/>
              </a:gs>
            </a:gsLst>
            <a:path path="circle">
              <a:fillToRect l="100000" t="100000"/>
            </a:path>
          </a:gradFill>
        </p:grpSpPr>
        <p:sp>
          <p:nvSpPr>
            <p:cNvPr id="43" name="Freeform 5">
              <a:extLst>
                <a:ext uri="{FF2B5EF4-FFF2-40B4-BE49-F238E27FC236}">
                  <a16:creationId xmlns:a16="http://schemas.microsoft.com/office/drawing/2014/main" id="{4C297CEF-136F-B1B7-09B1-55E4D7563FDB}"/>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4" name="Freeform 6">
              <a:extLst>
                <a:ext uri="{FF2B5EF4-FFF2-40B4-BE49-F238E27FC236}">
                  <a16:creationId xmlns:a16="http://schemas.microsoft.com/office/drawing/2014/main" id="{622BAF6B-1742-15FD-B0EB-40B8C3DC1168}"/>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7">
              <a:extLst>
                <a:ext uri="{FF2B5EF4-FFF2-40B4-BE49-F238E27FC236}">
                  <a16:creationId xmlns:a16="http://schemas.microsoft.com/office/drawing/2014/main" id="{788B3367-A4C9-CCD9-A688-1D2826A4B010}"/>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Freeform 8">
              <a:extLst>
                <a:ext uri="{FF2B5EF4-FFF2-40B4-BE49-F238E27FC236}">
                  <a16:creationId xmlns:a16="http://schemas.microsoft.com/office/drawing/2014/main" id="{E75C15B3-8177-7E6B-C4A7-1B9D3FB9D027}"/>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9">
              <a:extLst>
                <a:ext uri="{FF2B5EF4-FFF2-40B4-BE49-F238E27FC236}">
                  <a16:creationId xmlns:a16="http://schemas.microsoft.com/office/drawing/2014/main" id="{AA27F0F6-EBAD-77B3-0964-617F5FC5A0BD}"/>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Freeform 10">
              <a:extLst>
                <a:ext uri="{FF2B5EF4-FFF2-40B4-BE49-F238E27FC236}">
                  <a16:creationId xmlns:a16="http://schemas.microsoft.com/office/drawing/2014/main" id="{0D449E32-BCCB-5FA7-37E4-30FF7569B63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6" name="Oval 11">
              <a:extLst>
                <a:ext uri="{FF2B5EF4-FFF2-40B4-BE49-F238E27FC236}">
                  <a16:creationId xmlns:a16="http://schemas.microsoft.com/office/drawing/2014/main" id="{DF4FD3AA-2A1C-04CA-7759-A7926327B4AA}"/>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412897702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ing Slide_Black">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45DF6D6F-9C39-7C31-64D4-4BCE9C9CA5D6}"/>
              </a:ext>
            </a:extLst>
          </p:cNvPr>
          <p:cNvGrpSpPr/>
          <p:nvPr userDrawn="1"/>
        </p:nvGrpSpPr>
        <p:grpSpPr>
          <a:xfrm>
            <a:off x="1538947" y="3561909"/>
            <a:ext cx="7851377" cy="1769127"/>
            <a:chOff x="541049" y="2649538"/>
            <a:chExt cx="9285724" cy="2092325"/>
          </a:xfrm>
          <a:solidFill>
            <a:schemeClr val="bg1"/>
          </a:solidFill>
        </p:grpSpPr>
        <p:sp>
          <p:nvSpPr>
            <p:cNvPr id="167" name="Freeform 5">
              <a:extLst>
                <a:ext uri="{FF2B5EF4-FFF2-40B4-BE49-F238E27FC236}">
                  <a16:creationId xmlns:a16="http://schemas.microsoft.com/office/drawing/2014/main" id="{E109AFA1-C190-E6CF-D819-5DDBF44B5ED2}"/>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8" name="Freeform 6">
              <a:extLst>
                <a:ext uri="{FF2B5EF4-FFF2-40B4-BE49-F238E27FC236}">
                  <a16:creationId xmlns:a16="http://schemas.microsoft.com/office/drawing/2014/main" id="{1969BD4D-0C40-739F-FF6B-4214C2BEBC90}"/>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9" name="Freeform 7">
              <a:extLst>
                <a:ext uri="{FF2B5EF4-FFF2-40B4-BE49-F238E27FC236}">
                  <a16:creationId xmlns:a16="http://schemas.microsoft.com/office/drawing/2014/main" id="{6DB7C37A-1FE6-9BFA-5E83-3EC0F79497F5}"/>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0" name="Freeform 8">
              <a:extLst>
                <a:ext uri="{FF2B5EF4-FFF2-40B4-BE49-F238E27FC236}">
                  <a16:creationId xmlns:a16="http://schemas.microsoft.com/office/drawing/2014/main" id="{3AEA624F-19C6-31CA-5CD9-7E42ED68DA56}"/>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1" name="Freeform 9">
              <a:extLst>
                <a:ext uri="{FF2B5EF4-FFF2-40B4-BE49-F238E27FC236}">
                  <a16:creationId xmlns:a16="http://schemas.microsoft.com/office/drawing/2014/main" id="{ED142D15-3F97-1719-8D74-37D26D1CAA33}"/>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2" name="Freeform 10">
              <a:extLst>
                <a:ext uri="{FF2B5EF4-FFF2-40B4-BE49-F238E27FC236}">
                  <a16:creationId xmlns:a16="http://schemas.microsoft.com/office/drawing/2014/main" id="{6FEBB0B2-4586-05AB-B4FE-055E54F117A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3" name="Oval 11">
              <a:extLst>
                <a:ext uri="{FF2B5EF4-FFF2-40B4-BE49-F238E27FC236}">
                  <a16:creationId xmlns:a16="http://schemas.microsoft.com/office/drawing/2014/main" id="{70877F96-1F23-E1FC-71E9-01EE358F60FD}"/>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grpSp>
        <p:nvGrpSpPr>
          <p:cNvPr id="2" name="Group 1">
            <a:extLst>
              <a:ext uri="{FF2B5EF4-FFF2-40B4-BE49-F238E27FC236}">
                <a16:creationId xmlns:a16="http://schemas.microsoft.com/office/drawing/2014/main" id="{59C8C1D9-B375-1D63-409C-0E8AA8DEE2D1}"/>
              </a:ext>
            </a:extLst>
          </p:cNvPr>
          <p:cNvGrpSpPr/>
          <p:nvPr userDrawn="1"/>
        </p:nvGrpSpPr>
        <p:grpSpPr>
          <a:xfrm>
            <a:off x="9390325" y="767096"/>
            <a:ext cx="2800087" cy="1898696"/>
            <a:chOff x="9390324" y="767096"/>
            <a:chExt cx="2800087" cy="1898696"/>
          </a:xfrm>
        </p:grpSpPr>
        <p:grpSp>
          <p:nvGrpSpPr>
            <p:cNvPr id="76" name="Group 75">
              <a:extLst>
                <a:ext uri="{FF2B5EF4-FFF2-40B4-BE49-F238E27FC236}">
                  <a16:creationId xmlns:a16="http://schemas.microsoft.com/office/drawing/2014/main" id="{04DB0252-2F51-9D54-5F87-47E8112037C5}"/>
                </a:ext>
              </a:extLst>
            </p:cNvPr>
            <p:cNvGrpSpPr/>
            <p:nvPr userDrawn="1"/>
          </p:nvGrpSpPr>
          <p:grpSpPr>
            <a:xfrm>
              <a:off x="9390324" y="936748"/>
              <a:ext cx="1965963" cy="1042086"/>
              <a:chOff x="4988072" y="501936"/>
              <a:chExt cx="1978802" cy="1051017"/>
            </a:xfrm>
            <a:solidFill>
              <a:schemeClr val="bg1"/>
            </a:solidFill>
          </p:grpSpPr>
          <p:sp>
            <p:nvSpPr>
              <p:cNvPr id="85" name="Freeform 5">
                <a:extLst>
                  <a:ext uri="{FF2B5EF4-FFF2-40B4-BE49-F238E27FC236}">
                    <a16:creationId xmlns:a16="http://schemas.microsoft.com/office/drawing/2014/main" id="{433FD598-576F-FFF0-672B-6A9B1AF51242}"/>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6" name="Freeform 6">
                <a:extLst>
                  <a:ext uri="{FF2B5EF4-FFF2-40B4-BE49-F238E27FC236}">
                    <a16:creationId xmlns:a16="http://schemas.microsoft.com/office/drawing/2014/main" id="{824AAD10-C96C-2D4A-15C2-1D354C7C691E}"/>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7" name="Freeform 7">
                <a:extLst>
                  <a:ext uri="{FF2B5EF4-FFF2-40B4-BE49-F238E27FC236}">
                    <a16:creationId xmlns:a16="http://schemas.microsoft.com/office/drawing/2014/main" id="{8776387C-7DBE-0FBD-3AED-689433E76864}"/>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8" name="Freeform 8">
                <a:extLst>
                  <a:ext uri="{FF2B5EF4-FFF2-40B4-BE49-F238E27FC236}">
                    <a16:creationId xmlns:a16="http://schemas.microsoft.com/office/drawing/2014/main" id="{262E0FEC-2981-11B0-3D88-8A94D08178CF}"/>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9" name="Freeform 9">
                <a:extLst>
                  <a:ext uri="{FF2B5EF4-FFF2-40B4-BE49-F238E27FC236}">
                    <a16:creationId xmlns:a16="http://schemas.microsoft.com/office/drawing/2014/main" id="{FECC1288-545E-BDB4-6462-3EE5544D7025}"/>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0" name="Freeform 10">
                <a:extLst>
                  <a:ext uri="{FF2B5EF4-FFF2-40B4-BE49-F238E27FC236}">
                    <a16:creationId xmlns:a16="http://schemas.microsoft.com/office/drawing/2014/main" id="{9DB49BE1-F1C8-5A4F-1BE7-B9C5B671A4B9}"/>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1" name="Freeform 11">
                <a:extLst>
                  <a:ext uri="{FF2B5EF4-FFF2-40B4-BE49-F238E27FC236}">
                    <a16:creationId xmlns:a16="http://schemas.microsoft.com/office/drawing/2014/main" id="{5700CEE7-82FA-F314-D150-00348A9C1993}"/>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2" name="Freeform 12">
                <a:extLst>
                  <a:ext uri="{FF2B5EF4-FFF2-40B4-BE49-F238E27FC236}">
                    <a16:creationId xmlns:a16="http://schemas.microsoft.com/office/drawing/2014/main" id="{FC0AB9F7-3D02-4537-31F6-D98B2250C9F3}"/>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3" name="Freeform 13">
                <a:extLst>
                  <a:ext uri="{FF2B5EF4-FFF2-40B4-BE49-F238E27FC236}">
                    <a16:creationId xmlns:a16="http://schemas.microsoft.com/office/drawing/2014/main" id="{12D11DBC-90A7-4337-F6CB-C20DBD872CBD}"/>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4" name="Freeform 14">
                <a:extLst>
                  <a:ext uri="{FF2B5EF4-FFF2-40B4-BE49-F238E27FC236}">
                    <a16:creationId xmlns:a16="http://schemas.microsoft.com/office/drawing/2014/main" id="{F524D8E9-37C3-A27E-30E8-DF8ACF25D41F}"/>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5" name="Freeform 15">
                <a:extLst>
                  <a:ext uri="{FF2B5EF4-FFF2-40B4-BE49-F238E27FC236}">
                    <a16:creationId xmlns:a16="http://schemas.microsoft.com/office/drawing/2014/main" id="{083673F6-E265-4005-D62C-293234A8CE09}"/>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6" name="Freeform 16">
                <a:extLst>
                  <a:ext uri="{FF2B5EF4-FFF2-40B4-BE49-F238E27FC236}">
                    <a16:creationId xmlns:a16="http://schemas.microsoft.com/office/drawing/2014/main" id="{4F04928C-BA06-2085-F636-A4F44FC6E987}"/>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7" name="Freeform 17">
                <a:extLst>
                  <a:ext uri="{FF2B5EF4-FFF2-40B4-BE49-F238E27FC236}">
                    <a16:creationId xmlns:a16="http://schemas.microsoft.com/office/drawing/2014/main" id="{0B7609F1-6889-0F3F-1078-1078D3AEDAE7}"/>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8" name="Rectangle 18">
                <a:extLst>
                  <a:ext uri="{FF2B5EF4-FFF2-40B4-BE49-F238E27FC236}">
                    <a16:creationId xmlns:a16="http://schemas.microsoft.com/office/drawing/2014/main" id="{14DEDB85-DF79-F93C-595F-4B0E6B36F339}"/>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9" name="Freeform 19">
                <a:extLst>
                  <a:ext uri="{FF2B5EF4-FFF2-40B4-BE49-F238E27FC236}">
                    <a16:creationId xmlns:a16="http://schemas.microsoft.com/office/drawing/2014/main" id="{481DD98C-1DDB-14FF-BA62-46FAD00BAA89}"/>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0" name="Freeform 20">
                <a:extLst>
                  <a:ext uri="{FF2B5EF4-FFF2-40B4-BE49-F238E27FC236}">
                    <a16:creationId xmlns:a16="http://schemas.microsoft.com/office/drawing/2014/main" id="{BDC10D2B-8240-1306-CC54-B3F0CF2378C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1" name="Freeform 21">
                <a:extLst>
                  <a:ext uri="{FF2B5EF4-FFF2-40B4-BE49-F238E27FC236}">
                    <a16:creationId xmlns:a16="http://schemas.microsoft.com/office/drawing/2014/main" id="{A2A74FC7-B210-AC23-8BAD-A8CEF20144F7}"/>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2" name="Freeform 22">
                <a:extLst>
                  <a:ext uri="{FF2B5EF4-FFF2-40B4-BE49-F238E27FC236}">
                    <a16:creationId xmlns:a16="http://schemas.microsoft.com/office/drawing/2014/main" id="{ACC82ECF-72D6-6ED9-EF73-7495DE192F9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3" name="Freeform 23">
                <a:extLst>
                  <a:ext uri="{FF2B5EF4-FFF2-40B4-BE49-F238E27FC236}">
                    <a16:creationId xmlns:a16="http://schemas.microsoft.com/office/drawing/2014/main" id="{22DAB937-2E79-C195-4D0E-AD10E570DD17}"/>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4" name="Freeform 24">
                <a:extLst>
                  <a:ext uri="{FF2B5EF4-FFF2-40B4-BE49-F238E27FC236}">
                    <a16:creationId xmlns:a16="http://schemas.microsoft.com/office/drawing/2014/main" id="{10B466F6-F9DE-C9E9-D98F-5CB17B8BE4DB}"/>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5" name="Freeform 25">
                <a:extLst>
                  <a:ext uri="{FF2B5EF4-FFF2-40B4-BE49-F238E27FC236}">
                    <a16:creationId xmlns:a16="http://schemas.microsoft.com/office/drawing/2014/main" id="{AD3E18E3-90EA-4D54-E039-6221DAC55953}"/>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6" name="Rectangle 26">
                <a:extLst>
                  <a:ext uri="{FF2B5EF4-FFF2-40B4-BE49-F238E27FC236}">
                    <a16:creationId xmlns:a16="http://schemas.microsoft.com/office/drawing/2014/main" id="{144E16EA-4F3F-420C-5D8D-753A1E9F0B11}"/>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7" name="Rectangle 27">
                <a:extLst>
                  <a:ext uri="{FF2B5EF4-FFF2-40B4-BE49-F238E27FC236}">
                    <a16:creationId xmlns:a16="http://schemas.microsoft.com/office/drawing/2014/main" id="{E009FD22-AB72-D26D-205F-29DF66B5BFFA}"/>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7" name="Rectangle 28">
              <a:extLst>
                <a:ext uri="{FF2B5EF4-FFF2-40B4-BE49-F238E27FC236}">
                  <a16:creationId xmlns:a16="http://schemas.microsoft.com/office/drawing/2014/main" id="{FB305569-AB33-7799-ED76-68F103CE5B8C}"/>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799"/>
            </a:p>
          </p:txBody>
        </p:sp>
        <p:grpSp>
          <p:nvGrpSpPr>
            <p:cNvPr id="78" name="Group 77">
              <a:extLst>
                <a:ext uri="{FF2B5EF4-FFF2-40B4-BE49-F238E27FC236}">
                  <a16:creationId xmlns:a16="http://schemas.microsoft.com/office/drawing/2014/main" id="{DC4D5431-76CB-4561-B2E0-664C3E75E88C}"/>
                </a:ext>
              </a:extLst>
            </p:cNvPr>
            <p:cNvGrpSpPr/>
            <p:nvPr userDrawn="1"/>
          </p:nvGrpSpPr>
          <p:grpSpPr>
            <a:xfrm>
              <a:off x="11701122" y="936748"/>
              <a:ext cx="321494" cy="1552800"/>
              <a:chOff x="7313961" y="501936"/>
              <a:chExt cx="323594" cy="1566108"/>
            </a:xfrm>
          </p:grpSpPr>
          <p:sp>
            <p:nvSpPr>
              <p:cNvPr id="79" name="Freeform 29">
                <a:extLst>
                  <a:ext uri="{FF2B5EF4-FFF2-40B4-BE49-F238E27FC236}">
                    <a16:creationId xmlns:a16="http://schemas.microsoft.com/office/drawing/2014/main" id="{9EB7EA56-59D4-7E58-E9A3-5C4585DF00FE}"/>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0" name="Freeform 30">
                <a:extLst>
                  <a:ext uri="{FF2B5EF4-FFF2-40B4-BE49-F238E27FC236}">
                    <a16:creationId xmlns:a16="http://schemas.microsoft.com/office/drawing/2014/main" id="{93B05BBE-DBEC-684B-B012-F63384131C10}"/>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1" name="Freeform 31">
                <a:extLst>
                  <a:ext uri="{FF2B5EF4-FFF2-40B4-BE49-F238E27FC236}">
                    <a16:creationId xmlns:a16="http://schemas.microsoft.com/office/drawing/2014/main" id="{972F0292-22E7-DDB2-79F6-6703AF74768F}"/>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32">
                <a:extLst>
                  <a:ext uri="{FF2B5EF4-FFF2-40B4-BE49-F238E27FC236}">
                    <a16:creationId xmlns:a16="http://schemas.microsoft.com/office/drawing/2014/main" id="{8FB3E4DF-D685-E83E-C831-3D30D6486411}"/>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33">
                <a:extLst>
                  <a:ext uri="{FF2B5EF4-FFF2-40B4-BE49-F238E27FC236}">
                    <a16:creationId xmlns:a16="http://schemas.microsoft.com/office/drawing/2014/main" id="{7E51460F-8A6D-E455-ADF5-BF3600A7DAC9}"/>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4" name="Freeform 34">
                <a:extLst>
                  <a:ext uri="{FF2B5EF4-FFF2-40B4-BE49-F238E27FC236}">
                    <a16:creationId xmlns:a16="http://schemas.microsoft.com/office/drawing/2014/main" id="{9296505E-2DA9-07F7-31C5-6D802244B0F4}"/>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319604981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Product Feature">
    <p:bg>
      <p:bgPr>
        <a:solidFill>
          <a:schemeClr val="tx1"/>
        </a:solidFill>
        <a:effectLst/>
      </p:bgPr>
    </p:bg>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8702AD01-7C28-2743-AEE1-513CD578E4C0}"/>
              </a:ext>
            </a:extLst>
          </p:cNvPr>
          <p:cNvSpPr>
            <a:spLocks noGrp="1"/>
          </p:cNvSpPr>
          <p:nvPr>
            <p:ph type="sldNum" sz="quarter" idx="10"/>
          </p:nvPr>
        </p:nvSpPr>
        <p:spPr/>
        <p:txBody>
          <a:bodyPr/>
          <a:lstStyle/>
          <a:p>
            <a:fld id="{3E706D26-D1E7-3A40-A8C4-2A543AFF6845}" type="slidenum">
              <a:rPr lang="en-US" altLang="zh-TW"/>
              <a:pPr/>
              <a:t>‹#›</a:t>
            </a:fld>
            <a:endParaRPr kumimoji="1" lang="zh-TW" altLang="en-US"/>
          </a:p>
        </p:txBody>
      </p:sp>
      <p:sp>
        <p:nvSpPr>
          <p:cNvPr id="7" name="文字版面配置區 6">
            <a:extLst>
              <a:ext uri="{FF2B5EF4-FFF2-40B4-BE49-F238E27FC236}">
                <a16:creationId xmlns:a16="http://schemas.microsoft.com/office/drawing/2014/main" id="{8CF04EB6-BD0B-0A4C-B3E2-483EC5AAA305}"/>
              </a:ext>
            </a:extLst>
          </p:cNvPr>
          <p:cNvSpPr>
            <a:spLocks noGrp="1"/>
          </p:cNvSpPr>
          <p:nvPr>
            <p:ph type="body" sz="quarter" idx="11" hasCustomPrompt="1"/>
          </p:nvPr>
        </p:nvSpPr>
        <p:spPr>
          <a:xfrm>
            <a:off x="713799" y="248862"/>
            <a:ext cx="6089497" cy="2093708"/>
          </a:xfrm>
          <a:prstGeom prst="rect">
            <a:avLst/>
          </a:prstGeom>
        </p:spPr>
        <p:txBody>
          <a:bodyPr anchor="t"/>
          <a:lstStyle>
            <a:lvl1pPr marL="0" marR="0" indent="0" algn="l" defTabSz="913852" rtl="0" eaLnBrk="1" fontAlgn="auto" latinLnBrk="0" hangingPunct="1">
              <a:lnSpc>
                <a:spcPct val="80000"/>
              </a:lnSpc>
              <a:spcBef>
                <a:spcPts val="0"/>
              </a:spcBef>
              <a:spcAft>
                <a:spcPts val="0"/>
              </a:spcAft>
              <a:buClrTx/>
              <a:buSzTx/>
              <a:buFont typeface="Arial" panose="020B0604020202020204" pitchFamily="34" charset="0"/>
              <a:buNone/>
              <a:tabLst/>
              <a:defRPr sz="4398" b="1" i="0">
                <a:solidFill>
                  <a:schemeClr val="bg1"/>
                </a:solidFill>
                <a:latin typeface="Gotham Bold" pitchFamily="2" charset="0"/>
              </a:defRPr>
            </a:lvl1pPr>
          </a:lstStyle>
          <a:p>
            <a:r>
              <a:rPr kumimoji="1" lang="en-US" altLang="zh-TW"/>
              <a:t>Title here</a:t>
            </a:r>
          </a:p>
          <a:p>
            <a:r>
              <a:rPr kumimoji="1" lang="en-US" altLang="zh-TW"/>
              <a:t>Gotham Bold 44pt</a:t>
            </a:r>
          </a:p>
        </p:txBody>
      </p:sp>
      <p:sp>
        <p:nvSpPr>
          <p:cNvPr id="8" name="文字版面配置區 6">
            <a:extLst>
              <a:ext uri="{FF2B5EF4-FFF2-40B4-BE49-F238E27FC236}">
                <a16:creationId xmlns:a16="http://schemas.microsoft.com/office/drawing/2014/main" id="{F6EAC845-6465-4744-A2E7-FB079C363C13}"/>
              </a:ext>
            </a:extLst>
          </p:cNvPr>
          <p:cNvSpPr>
            <a:spLocks noGrp="1"/>
          </p:cNvSpPr>
          <p:nvPr>
            <p:ph type="body" sz="quarter" idx="12" hasCustomPrompt="1"/>
          </p:nvPr>
        </p:nvSpPr>
        <p:spPr>
          <a:xfrm>
            <a:off x="730767" y="4771852"/>
            <a:ext cx="4039844" cy="1592059"/>
          </a:xfrm>
          <a:prstGeom prst="rect">
            <a:avLst/>
          </a:prstGeom>
        </p:spPr>
        <p:txBody>
          <a:bodyPr anchor="t"/>
          <a:lstStyle>
            <a:lvl1pPr marL="0" marR="0" indent="0" algn="l" defTabSz="913852" rtl="0" eaLnBrk="1" fontAlgn="auto" latinLnBrk="0" hangingPunct="1">
              <a:lnSpc>
                <a:spcPct val="80000"/>
              </a:lnSpc>
              <a:spcBef>
                <a:spcPts val="0"/>
              </a:spcBef>
              <a:spcAft>
                <a:spcPts val="0"/>
              </a:spcAft>
              <a:buClr>
                <a:srgbClr val="0262E0"/>
              </a:buClr>
              <a:buSzTx/>
              <a:buFont typeface="Arial" panose="020B0604020202020204" pitchFamily="34" charset="0"/>
              <a:buNone/>
              <a:tabLst/>
              <a:defRPr sz="1100" b="0" i="0">
                <a:solidFill>
                  <a:schemeClr val="bg1"/>
                </a:solidFill>
                <a:latin typeface="Gotham Light" pitchFamily="2" charset="0"/>
              </a:defRPr>
            </a:lvl1pPr>
          </a:lstStyle>
          <a:p>
            <a:r>
              <a:rPr kumimoji="1" lang="en-US" altLang="zh-TW"/>
              <a:t>Gotham light 11pt</a:t>
            </a:r>
          </a:p>
        </p:txBody>
      </p:sp>
      <p:sp>
        <p:nvSpPr>
          <p:cNvPr id="17" name="Picture Placeholder 8">
            <a:extLst>
              <a:ext uri="{FF2B5EF4-FFF2-40B4-BE49-F238E27FC236}">
                <a16:creationId xmlns:a16="http://schemas.microsoft.com/office/drawing/2014/main" id="{1709C08F-DE39-D64A-A112-106FCCDC28D8}"/>
              </a:ext>
            </a:extLst>
          </p:cNvPr>
          <p:cNvSpPr>
            <a:spLocks noGrp="1"/>
          </p:cNvSpPr>
          <p:nvPr>
            <p:ph type="pic" sz="quarter" idx="16" hasCustomPrompt="1"/>
          </p:nvPr>
        </p:nvSpPr>
        <p:spPr>
          <a:xfrm>
            <a:off x="730767" y="3276603"/>
            <a:ext cx="1341333" cy="1211517"/>
          </a:xfrm>
          <a:prstGeom prst="rect">
            <a:avLst/>
          </a:prstGeom>
        </p:spPr>
        <p:txBody>
          <a:bodyPr anchor="ctr"/>
          <a:lstStyle>
            <a:lvl1pPr marL="0" indent="0" algn="ctr">
              <a:buNone/>
              <a:defRPr sz="2398">
                <a:solidFill>
                  <a:schemeClr val="bg1"/>
                </a:solidFill>
              </a:defRPr>
            </a:lvl1pPr>
          </a:lstStyle>
          <a:p>
            <a:r>
              <a:rPr lang="en-US" dirty="0"/>
              <a:t>ICON</a:t>
            </a:r>
          </a:p>
        </p:txBody>
      </p:sp>
      <p:sp>
        <p:nvSpPr>
          <p:cNvPr id="18" name="Picture Placeholder 8">
            <a:extLst>
              <a:ext uri="{FF2B5EF4-FFF2-40B4-BE49-F238E27FC236}">
                <a16:creationId xmlns:a16="http://schemas.microsoft.com/office/drawing/2014/main" id="{D125E80A-4669-4844-94FC-5FBC9AEA3458}"/>
              </a:ext>
            </a:extLst>
          </p:cNvPr>
          <p:cNvSpPr>
            <a:spLocks noGrp="1"/>
          </p:cNvSpPr>
          <p:nvPr>
            <p:ph type="pic" sz="quarter" idx="17"/>
          </p:nvPr>
        </p:nvSpPr>
        <p:spPr>
          <a:xfrm>
            <a:off x="5439265" y="0"/>
            <a:ext cx="6749561" cy="6598920"/>
          </a:xfrm>
          <a:prstGeom prst="rect">
            <a:avLst/>
          </a:prstGeom>
        </p:spPr>
        <p:txBody>
          <a:bodyPr anchor="ctr"/>
          <a:lstStyle>
            <a:lvl1pPr marL="0" indent="0" algn="ctr">
              <a:buNone/>
              <a:defRPr sz="2398">
                <a:solidFill>
                  <a:schemeClr val="accent1"/>
                </a:solidFill>
              </a:defRPr>
            </a:lvl1pPr>
          </a:lstStyle>
          <a:p>
            <a:endParaRPr lang="en-US" dirty="0"/>
          </a:p>
        </p:txBody>
      </p:sp>
    </p:spTree>
    <p:extLst>
      <p:ext uri="{BB962C8B-B14F-4D97-AF65-F5344CB8AC3E}">
        <p14:creationId xmlns:p14="http://schemas.microsoft.com/office/powerpoint/2010/main" val="1910917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Only - With Background">
    <p:spTree>
      <p:nvGrpSpPr>
        <p:cNvPr id="1" name=""/>
        <p:cNvGrpSpPr/>
        <p:nvPr/>
      </p:nvGrpSpPr>
      <p:grpSpPr>
        <a:xfrm>
          <a:off x="0" y="0"/>
          <a:ext cx="0" cy="0"/>
          <a:chOff x="0" y="0"/>
          <a:chExt cx="0" cy="0"/>
        </a:xfrm>
      </p:grpSpPr>
      <p:sp>
        <p:nvSpPr>
          <p:cNvPr id="3" name="Freeform 5"/>
          <p:cNvSpPr>
            <a:spLocks noChangeAspect="1" noEditPoints="1"/>
          </p:cNvSpPr>
          <p:nvPr userDrawn="1"/>
        </p:nvSpPr>
        <p:spPr bwMode="black">
          <a:xfrm>
            <a:off x="204788" y="423863"/>
            <a:ext cx="201612" cy="200025"/>
          </a:xfrm>
          <a:custGeom>
            <a:avLst/>
            <a:gdLst>
              <a:gd name="T0" fmla="*/ 100806 w 1368"/>
              <a:gd name="T1" fmla="*/ 0 h 1368"/>
              <a:gd name="T2" fmla="*/ 0 w 1368"/>
              <a:gd name="T3" fmla="*/ 100013 h 1368"/>
              <a:gd name="T4" fmla="*/ 100806 w 1368"/>
              <a:gd name="T5" fmla="*/ 200025 h 1368"/>
              <a:gd name="T6" fmla="*/ 201612 w 1368"/>
              <a:gd name="T7" fmla="*/ 100013 h 1368"/>
              <a:gd name="T8" fmla="*/ 100806 w 1368"/>
              <a:gd name="T9" fmla="*/ 0 h 1368"/>
              <a:gd name="T10" fmla="*/ 157399 w 1368"/>
              <a:gd name="T11" fmla="*/ 102060 h 1368"/>
              <a:gd name="T12" fmla="*/ 143398 w 1368"/>
              <a:gd name="T13" fmla="*/ 115950 h 1368"/>
              <a:gd name="T14" fmla="*/ 116870 w 1368"/>
              <a:gd name="T15" fmla="*/ 115950 h 1368"/>
              <a:gd name="T16" fmla="*/ 116870 w 1368"/>
              <a:gd name="T17" fmla="*/ 142269 h 1368"/>
              <a:gd name="T18" fmla="*/ 102869 w 1368"/>
              <a:gd name="T19" fmla="*/ 156160 h 1368"/>
              <a:gd name="T20" fmla="*/ 98743 w 1368"/>
              <a:gd name="T21" fmla="*/ 156160 h 1368"/>
              <a:gd name="T22" fmla="*/ 84889 w 1368"/>
              <a:gd name="T23" fmla="*/ 142269 h 1368"/>
              <a:gd name="T24" fmla="*/ 84889 w 1368"/>
              <a:gd name="T25" fmla="*/ 115950 h 1368"/>
              <a:gd name="T26" fmla="*/ 58361 w 1368"/>
              <a:gd name="T27" fmla="*/ 115950 h 1368"/>
              <a:gd name="T28" fmla="*/ 44361 w 1368"/>
              <a:gd name="T29" fmla="*/ 102060 h 1368"/>
              <a:gd name="T30" fmla="*/ 44361 w 1368"/>
              <a:gd name="T31" fmla="*/ 98112 h 1368"/>
              <a:gd name="T32" fmla="*/ 58361 w 1368"/>
              <a:gd name="T33" fmla="*/ 84221 h 1368"/>
              <a:gd name="T34" fmla="*/ 84889 w 1368"/>
              <a:gd name="T35" fmla="*/ 84221 h 1368"/>
              <a:gd name="T36" fmla="*/ 84889 w 1368"/>
              <a:gd name="T37" fmla="*/ 57902 h 1368"/>
              <a:gd name="T38" fmla="*/ 98743 w 1368"/>
              <a:gd name="T39" fmla="*/ 44011 h 1368"/>
              <a:gd name="T40" fmla="*/ 102869 w 1368"/>
              <a:gd name="T41" fmla="*/ 44011 h 1368"/>
              <a:gd name="T42" fmla="*/ 116870 w 1368"/>
              <a:gd name="T43" fmla="*/ 57902 h 1368"/>
              <a:gd name="T44" fmla="*/ 116870 w 1368"/>
              <a:gd name="T45" fmla="*/ 84221 h 1368"/>
              <a:gd name="T46" fmla="*/ 143398 w 1368"/>
              <a:gd name="T47" fmla="*/ 84221 h 1368"/>
              <a:gd name="T48" fmla="*/ 157399 w 1368"/>
              <a:gd name="T49" fmla="*/ 98112 h 1368"/>
              <a:gd name="T50" fmla="*/ 157399 w 1368"/>
              <a:gd name="T51" fmla="*/ 102060 h 13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w="9525">
            <a:noFill/>
            <a:round/>
            <a:headEnd/>
            <a:tailEnd/>
          </a:ln>
        </p:spPr>
        <p:txBody>
          <a:bodyPr lIns="91384" tIns="45693" rIns="91384" bIns="45693"/>
          <a:lstStyle/>
          <a:p>
            <a:pPr>
              <a:defRPr/>
            </a:pPr>
            <a:endParaRPr lang="zh-CN" altLang="en-US" sz="1798">
              <a:latin typeface="Arial" pitchFamily="34" charset="0"/>
              <a:ea typeface="宋体" pitchFamily="2" charset="-122"/>
            </a:endParaRPr>
          </a:p>
        </p:txBody>
      </p:sp>
      <p:sp>
        <p:nvSpPr>
          <p:cNvPr id="9" name="Title 28"/>
          <p:cNvSpPr>
            <a:spLocks noGrp="1"/>
          </p:cNvSpPr>
          <p:nvPr>
            <p:ph type="title"/>
          </p:nvPr>
        </p:nvSpPr>
        <p:spPr bwMode="gray">
          <a:xfrm>
            <a:off x="548640" y="274320"/>
            <a:ext cx="11073384" cy="521208"/>
          </a:xfrm>
          <a:prstGeom prst="rect">
            <a:avLst/>
          </a:prstGeom>
        </p:spPr>
        <p:txBody>
          <a:bodyPr wrap="square" lIns="0" tIns="0" rIns="0" bIns="0" anchor="ctr" anchorCtr="0"/>
          <a:lstStyle>
            <a:lvl1pPr marL="0" algn="l" defTabSz="1218153" rtl="0" eaLnBrk="1" latinLnBrk="0" hangingPunct="1">
              <a:lnSpc>
                <a:spcPct val="100000"/>
              </a:lnSpc>
              <a:spcBef>
                <a:spcPct val="0"/>
              </a:spcBef>
              <a:buNone/>
              <a:tabLst>
                <a:tab pos="1218153" algn="l"/>
              </a:tabLst>
              <a:defRPr lang="en-US" sz="3598" kern="1200" cap="none" spc="0" baseline="0" dirty="0">
                <a:solidFill>
                  <a:schemeClr val="tx1"/>
                </a:solidFill>
                <a:latin typeface="Arial" pitchFamily="34" charset="0"/>
                <a:ea typeface="+mn-ea"/>
                <a:cs typeface="Arial" pitchFamily="34" charset="0"/>
              </a:defRPr>
            </a:lvl1pPr>
          </a:lstStyle>
          <a:p>
            <a:r>
              <a:rPr lang="zh-CN" altLang="en-US"/>
              <a:t>单击此处编辑母版标题样式</a:t>
            </a:r>
            <a:endParaRPr lang="en-US" dirty="0"/>
          </a:p>
        </p:txBody>
      </p:sp>
      <p:sp>
        <p:nvSpPr>
          <p:cNvPr id="5" name="Footer Placeholder 61">
            <a:extLst>
              <a:ext uri="{FF2B5EF4-FFF2-40B4-BE49-F238E27FC236}">
                <a16:creationId xmlns:a16="http://schemas.microsoft.com/office/drawing/2014/main" id="{E83CB53D-5CC3-7A45-9485-C33814D6EFF1}"/>
              </a:ext>
            </a:extLst>
          </p:cNvPr>
          <p:cNvSpPr>
            <a:spLocks noGrp="1"/>
          </p:cNvSpPr>
          <p:nvPr>
            <p:ph type="ftr" sz="quarter" idx="14"/>
          </p:nvPr>
        </p:nvSpPr>
        <p:spPr>
          <a:xfrm>
            <a:off x="549275" y="6465888"/>
            <a:ext cx="3860800" cy="169862"/>
          </a:xfrm>
        </p:spPr>
        <p:txBody>
          <a:bodyPr/>
          <a:lstStyle>
            <a:lvl1pPr>
              <a:defRPr cap="none"/>
            </a:lvl1pPr>
          </a:lstStyle>
          <a:p>
            <a:pPr>
              <a:defRPr/>
            </a:pPr>
            <a:r>
              <a:rPr lang="en-US" dirty="0"/>
              <a:t>2023 Lenovo Internal. All rights reserved.</a:t>
            </a:r>
          </a:p>
        </p:txBody>
      </p:sp>
    </p:spTree>
    <p:extLst>
      <p:ext uri="{BB962C8B-B14F-4D97-AF65-F5344CB8AC3E}">
        <p14:creationId xmlns:p14="http://schemas.microsoft.com/office/powerpoint/2010/main" val="4069417004"/>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Blank Slide - No Background">
    <p:spTree>
      <p:nvGrpSpPr>
        <p:cNvPr id="1" name=""/>
        <p:cNvGrpSpPr/>
        <p:nvPr/>
      </p:nvGrpSpPr>
      <p:grpSpPr>
        <a:xfrm>
          <a:off x="0" y="0"/>
          <a:ext cx="0" cy="0"/>
          <a:chOff x="0" y="0"/>
          <a:chExt cx="0" cy="0"/>
        </a:xfrm>
      </p:grpSpPr>
      <p:sp>
        <p:nvSpPr>
          <p:cNvPr id="10" name="TextBox slide number"/>
          <p:cNvSpPr txBox="1"/>
          <p:nvPr userDrawn="1"/>
        </p:nvSpPr>
        <p:spPr bwMode="white">
          <a:xfrm>
            <a:off x="11748699" y="6389262"/>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smtClean="0"/>
              <a:pPr lvl="0" algn="ctr"/>
              <a:t>‹#›</a:t>
            </a:fld>
            <a:endParaRPr lang="en-US" sz="100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4984" y="5505443"/>
            <a:ext cx="1330737" cy="443301"/>
          </a:xfrm>
          <a:prstGeom prst="rect">
            <a:avLst/>
          </a:prstGeom>
        </p:spPr>
      </p:pic>
    </p:spTree>
    <p:extLst>
      <p:ext uri="{BB962C8B-B14F-4D97-AF65-F5344CB8AC3E}">
        <p14:creationId xmlns:p14="http://schemas.microsoft.com/office/powerpoint/2010/main" val="296278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chemeClr val="tx1"/>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621" rtl="0" eaLnBrk="1" latinLnBrk="0" hangingPunct="1">
              <a:lnSpc>
                <a:spcPts val="3199"/>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0"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5" name="TextBox 4"/>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2020 Lenovo Internal. All rights reserved.</a:t>
            </a:r>
          </a:p>
        </p:txBody>
      </p:sp>
      <p:grpSp>
        <p:nvGrpSpPr>
          <p:cNvPr id="6" name="Group 5"/>
          <p:cNvGrpSpPr/>
          <p:nvPr userDrawn="1"/>
        </p:nvGrpSpPr>
        <p:grpSpPr>
          <a:xfrm>
            <a:off x="554339" y="6421482"/>
            <a:ext cx="734356" cy="245008"/>
            <a:chOff x="547688" y="952500"/>
            <a:chExt cx="12190413" cy="4067175"/>
          </a:xfrm>
        </p:grpSpPr>
        <p:sp>
          <p:nvSpPr>
            <p:cNvPr id="7" name="Rectangle 6"/>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1" name="Freeform 10"/>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2" name="Freeform 11"/>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3"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4"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grpSp>
    </p:spTree>
    <p:extLst>
      <p:ext uri="{BB962C8B-B14F-4D97-AF65-F5344CB8AC3E}">
        <p14:creationId xmlns:p14="http://schemas.microsoft.com/office/powerpoint/2010/main" val="292155543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2929015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Blank Slide - No Background">
    <p:spTree>
      <p:nvGrpSpPr>
        <p:cNvPr id="1" name=""/>
        <p:cNvGrpSpPr/>
        <p:nvPr/>
      </p:nvGrpSpPr>
      <p:grpSpPr>
        <a:xfrm>
          <a:off x="0" y="0"/>
          <a:ext cx="0" cy="0"/>
          <a:chOff x="0" y="0"/>
          <a:chExt cx="0" cy="0"/>
        </a:xfrm>
      </p:grpSpPr>
      <p:sp>
        <p:nvSpPr>
          <p:cNvPr id="10" name="TextBox slide number"/>
          <p:cNvSpPr txBox="1"/>
          <p:nvPr userDrawn="1"/>
        </p:nvSpPr>
        <p:spPr bwMode="white">
          <a:xfrm>
            <a:off x="11748699" y="6389262"/>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smtClean="0"/>
              <a:pPr lvl="0" algn="ctr"/>
              <a:t>‹#›</a:t>
            </a:fld>
            <a:endParaRPr lang="en-US" sz="100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4984" y="5505443"/>
            <a:ext cx="1330737" cy="443301"/>
          </a:xfrm>
          <a:prstGeom prst="rect">
            <a:avLst/>
          </a:prstGeom>
        </p:spPr>
      </p:pic>
    </p:spTree>
    <p:extLst>
      <p:ext uri="{BB962C8B-B14F-4D97-AF65-F5344CB8AC3E}">
        <p14:creationId xmlns:p14="http://schemas.microsoft.com/office/powerpoint/2010/main" val="269891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Blank Slide - No Background">
    <p:spTree>
      <p:nvGrpSpPr>
        <p:cNvPr id="1" name=""/>
        <p:cNvGrpSpPr/>
        <p:nvPr/>
      </p:nvGrpSpPr>
      <p:grpSpPr>
        <a:xfrm>
          <a:off x="0" y="0"/>
          <a:ext cx="0" cy="0"/>
          <a:chOff x="0" y="0"/>
          <a:chExt cx="0" cy="0"/>
        </a:xfrm>
      </p:grpSpPr>
      <p:sp>
        <p:nvSpPr>
          <p:cNvPr id="10" name="TextBox slide number"/>
          <p:cNvSpPr txBox="1"/>
          <p:nvPr userDrawn="1"/>
        </p:nvSpPr>
        <p:spPr bwMode="white">
          <a:xfrm>
            <a:off x="11748699" y="6389262"/>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smtClean="0"/>
              <a:pPr lvl="0" algn="ctr"/>
              <a:t>‹#›</a:t>
            </a:fld>
            <a:endParaRPr lang="en-US" sz="100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4984" y="5505443"/>
            <a:ext cx="1330737" cy="443301"/>
          </a:xfrm>
          <a:prstGeom prst="rect">
            <a:avLst/>
          </a:prstGeom>
        </p:spPr>
      </p:pic>
    </p:spTree>
    <p:extLst>
      <p:ext uri="{BB962C8B-B14F-4D97-AF65-F5344CB8AC3E}">
        <p14:creationId xmlns:p14="http://schemas.microsoft.com/office/powerpoint/2010/main" val="87074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_Whit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47499DC1-F0E6-41BB-AF6A-F0876F660A7D}"/>
              </a:ext>
            </a:extLst>
          </p:cNvPr>
          <p:cNvGrpSpPr>
            <a:grpSpLocks noChangeAspect="1"/>
          </p:cNvGrpSpPr>
          <p:nvPr userDrawn="1"/>
        </p:nvGrpSpPr>
        <p:grpSpPr bwMode="auto">
          <a:xfrm>
            <a:off x="7045325" y="0"/>
            <a:ext cx="5143500" cy="6858000"/>
            <a:chOff x="2219" y="0"/>
            <a:chExt cx="3240" cy="4320"/>
          </a:xfrm>
        </p:grpSpPr>
        <p:sp>
          <p:nvSpPr>
            <p:cNvPr id="6" name="Freeform 5">
              <a:extLst>
                <a:ext uri="{FF2B5EF4-FFF2-40B4-BE49-F238E27FC236}">
                  <a16:creationId xmlns:a16="http://schemas.microsoft.com/office/drawing/2014/main" id="{95EDBA1C-B6D4-4EA5-AFEC-F503C17F70BD}"/>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6845F5D6-BE0B-480B-88EE-496759FEA3B1}"/>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a:extLst>
                <a:ext uri="{FF2B5EF4-FFF2-40B4-BE49-F238E27FC236}">
                  <a16:creationId xmlns:a16="http://schemas.microsoft.com/office/drawing/2014/main" id="{05AAA8CE-D8BE-4BE8-A1DD-7DE68415FB3E}"/>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
              <a:extLst>
                <a:ext uri="{FF2B5EF4-FFF2-40B4-BE49-F238E27FC236}">
                  <a16:creationId xmlns:a16="http://schemas.microsoft.com/office/drawing/2014/main" id="{D8A0BE61-2BE5-4A93-BB69-2C6570DD2D50}"/>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a:extLst>
                <a:ext uri="{FF2B5EF4-FFF2-40B4-BE49-F238E27FC236}">
                  <a16:creationId xmlns:a16="http://schemas.microsoft.com/office/drawing/2014/main" id="{3F043FFA-0E38-46EC-944A-E3FA4DF51B04}"/>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a:extLst>
                <a:ext uri="{FF2B5EF4-FFF2-40B4-BE49-F238E27FC236}">
                  <a16:creationId xmlns:a16="http://schemas.microsoft.com/office/drawing/2014/main" id="{1C2E6DDC-267B-42DC-899F-526E64208435}"/>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a:extLst>
                <a:ext uri="{FF2B5EF4-FFF2-40B4-BE49-F238E27FC236}">
                  <a16:creationId xmlns:a16="http://schemas.microsoft.com/office/drawing/2014/main" id="{B9A786F8-41B3-4647-A9E4-1302BE18FB1D}"/>
                </a:ext>
              </a:extLst>
            </p:cNvPr>
            <p:cNvSpPr>
              <a:spLocks/>
            </p:cNvSpPr>
            <p:nvPr userDrawn="1"/>
          </p:nvSpPr>
          <p:spPr bwMode="auto">
            <a:xfrm>
              <a:off x="3299" y="0"/>
              <a:ext cx="997" cy="1080"/>
            </a:xfrm>
            <a:custGeom>
              <a:avLst/>
              <a:gdLst>
                <a:gd name="T0" fmla="*/ 0 w 997"/>
                <a:gd name="T1" fmla="*/ 0 h 1080"/>
                <a:gd name="T2" fmla="*/ 0 w 997"/>
                <a:gd name="T3" fmla="*/ 1080 h 1080"/>
                <a:gd name="T4" fmla="*/ 547 w 997"/>
                <a:gd name="T5" fmla="*/ 852 h 1080"/>
                <a:gd name="T6" fmla="*/ 997 w 997"/>
                <a:gd name="T7" fmla="*/ 665 h 1080"/>
                <a:gd name="T8" fmla="*/ 0 w 997"/>
                <a:gd name="T9" fmla="*/ 0 h 1080"/>
              </a:gdLst>
              <a:ahLst/>
              <a:cxnLst>
                <a:cxn ang="0">
                  <a:pos x="T0" y="T1"/>
                </a:cxn>
                <a:cxn ang="0">
                  <a:pos x="T2" y="T3"/>
                </a:cxn>
                <a:cxn ang="0">
                  <a:pos x="T4" y="T5"/>
                </a:cxn>
                <a:cxn ang="0">
                  <a:pos x="T6" y="T7"/>
                </a:cxn>
                <a:cxn ang="0">
                  <a:pos x="T8" y="T9"/>
                </a:cxn>
              </a:cxnLst>
              <a:rect l="0" t="0" r="r" b="b"/>
              <a:pathLst>
                <a:path w="997" h="1080">
                  <a:moveTo>
                    <a:pt x="0" y="0"/>
                  </a:moveTo>
                  <a:cubicBezTo>
                    <a:pt x="0" y="1080"/>
                    <a:pt x="0" y="1080"/>
                    <a:pt x="0" y="1080"/>
                  </a:cubicBezTo>
                  <a:cubicBezTo>
                    <a:pt x="547" y="852"/>
                    <a:pt x="547" y="852"/>
                    <a:pt x="547" y="852"/>
                  </a:cubicBezTo>
                  <a:cubicBezTo>
                    <a:pt x="997" y="665"/>
                    <a:pt x="997" y="665"/>
                    <a:pt x="997" y="665"/>
                  </a:cubicBezTo>
                  <a:cubicBezTo>
                    <a:pt x="835" y="274"/>
                    <a:pt x="449"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2">
              <a:extLst>
                <a:ext uri="{FF2B5EF4-FFF2-40B4-BE49-F238E27FC236}">
                  <a16:creationId xmlns:a16="http://schemas.microsoft.com/office/drawing/2014/main" id="{A57B3E3C-DDCA-4B13-A617-D1F813E6DECE}"/>
                </a:ext>
              </a:extLst>
            </p:cNvPr>
            <p:cNvSpPr>
              <a:spLocks/>
            </p:cNvSpPr>
            <p:nvPr userDrawn="1"/>
          </p:nvSpPr>
          <p:spPr bwMode="auto">
            <a:xfrm>
              <a:off x="4296" y="63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3">
              <a:extLst>
                <a:ext uri="{FF2B5EF4-FFF2-40B4-BE49-F238E27FC236}">
                  <a16:creationId xmlns:a16="http://schemas.microsoft.com/office/drawing/2014/main" id="{A951F465-0D6C-4177-89F2-C25896B206FD}"/>
                </a:ext>
              </a:extLst>
            </p:cNvPr>
            <p:cNvSpPr>
              <a:spLocks/>
            </p:cNvSpPr>
            <p:nvPr userDrawn="1"/>
          </p:nvSpPr>
          <p:spPr bwMode="auto">
            <a:xfrm>
              <a:off x="3299" y="66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4">
              <a:extLst>
                <a:ext uri="{FF2B5EF4-FFF2-40B4-BE49-F238E27FC236}">
                  <a16:creationId xmlns:a16="http://schemas.microsoft.com/office/drawing/2014/main" id="{D417FEC1-7BF9-4F68-B694-07D9C6568847}"/>
                </a:ext>
              </a:extLst>
            </p:cNvPr>
            <p:cNvSpPr>
              <a:spLocks/>
            </p:cNvSpPr>
            <p:nvPr userDrawn="1"/>
          </p:nvSpPr>
          <p:spPr bwMode="auto">
            <a:xfrm>
              <a:off x="4739" y="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5">
              <a:extLst>
                <a:ext uri="{FF2B5EF4-FFF2-40B4-BE49-F238E27FC236}">
                  <a16:creationId xmlns:a16="http://schemas.microsoft.com/office/drawing/2014/main" id="{8DDAB7D6-6D46-49CF-9F6C-FFEFAE57B3AD}"/>
                </a:ext>
              </a:extLst>
            </p:cNvPr>
            <p:cNvSpPr>
              <a:spLocks/>
            </p:cNvSpPr>
            <p:nvPr userDrawn="1"/>
          </p:nvSpPr>
          <p:spPr bwMode="auto">
            <a:xfrm>
              <a:off x="4379" y="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6">
              <a:extLst>
                <a:ext uri="{FF2B5EF4-FFF2-40B4-BE49-F238E27FC236}">
                  <a16:creationId xmlns:a16="http://schemas.microsoft.com/office/drawing/2014/main" id="{3B52973E-7311-4C0C-B8BC-69B071412B35}"/>
                </a:ext>
              </a:extLst>
            </p:cNvPr>
            <p:cNvSpPr>
              <a:spLocks/>
            </p:cNvSpPr>
            <p:nvPr userDrawn="1"/>
          </p:nvSpPr>
          <p:spPr bwMode="auto">
            <a:xfrm>
              <a:off x="4739" y="9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7">
              <a:extLst>
                <a:ext uri="{FF2B5EF4-FFF2-40B4-BE49-F238E27FC236}">
                  <a16:creationId xmlns:a16="http://schemas.microsoft.com/office/drawing/2014/main" id="{D4DF32E3-06B5-412E-A2DA-CC05513664EE}"/>
                </a:ext>
              </a:extLst>
            </p:cNvPr>
            <p:cNvSpPr>
              <a:spLocks noEditPoints="1"/>
            </p:cNvSpPr>
            <p:nvPr userDrawn="1"/>
          </p:nvSpPr>
          <p:spPr bwMode="auto">
            <a:xfrm>
              <a:off x="2219" y="108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Oval 18">
              <a:extLst>
                <a:ext uri="{FF2B5EF4-FFF2-40B4-BE49-F238E27FC236}">
                  <a16:creationId xmlns:a16="http://schemas.microsoft.com/office/drawing/2014/main" id="{D46C7794-35CE-4C1C-B771-220325E8B03F}"/>
                </a:ext>
              </a:extLst>
            </p:cNvPr>
            <p:cNvSpPr>
              <a:spLocks noChangeArrowheads="1"/>
            </p:cNvSpPr>
            <p:nvPr userDrawn="1"/>
          </p:nvSpPr>
          <p:spPr bwMode="auto">
            <a:xfrm>
              <a:off x="2527" y="138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9">
              <a:extLst>
                <a:ext uri="{FF2B5EF4-FFF2-40B4-BE49-F238E27FC236}">
                  <a16:creationId xmlns:a16="http://schemas.microsoft.com/office/drawing/2014/main" id="{29290C6B-21AC-4CFC-B860-87B2D9B29E5E}"/>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0">
              <a:extLst>
                <a:ext uri="{FF2B5EF4-FFF2-40B4-BE49-F238E27FC236}">
                  <a16:creationId xmlns:a16="http://schemas.microsoft.com/office/drawing/2014/main" id="{432C48B8-6F92-44EA-BBFC-D16A9377969C}"/>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1">
              <a:extLst>
                <a:ext uri="{FF2B5EF4-FFF2-40B4-BE49-F238E27FC236}">
                  <a16:creationId xmlns:a16="http://schemas.microsoft.com/office/drawing/2014/main" id="{E0624747-62B6-40AD-854C-2FB490068AE5}"/>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2">
              <a:extLst>
                <a:ext uri="{FF2B5EF4-FFF2-40B4-BE49-F238E27FC236}">
                  <a16:creationId xmlns:a16="http://schemas.microsoft.com/office/drawing/2014/main" id="{E6025DA0-325E-45E3-A420-77F8BED6FE72}"/>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3">
              <a:extLst>
                <a:ext uri="{FF2B5EF4-FFF2-40B4-BE49-F238E27FC236}">
                  <a16:creationId xmlns:a16="http://schemas.microsoft.com/office/drawing/2014/main" id="{1CE01064-9D88-4958-85CC-A337065E8FD6}"/>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4">
              <a:extLst>
                <a:ext uri="{FF2B5EF4-FFF2-40B4-BE49-F238E27FC236}">
                  <a16:creationId xmlns:a16="http://schemas.microsoft.com/office/drawing/2014/main" id="{2D3BA778-9DD6-4037-8E1A-64C4A7C2322D}"/>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5">
              <a:extLst>
                <a:ext uri="{FF2B5EF4-FFF2-40B4-BE49-F238E27FC236}">
                  <a16:creationId xmlns:a16="http://schemas.microsoft.com/office/drawing/2014/main" id="{840BB10F-232A-4837-8D0A-9E1B14A04063}"/>
                </a:ext>
              </a:extLst>
            </p:cNvPr>
            <p:cNvSpPr>
              <a:spLocks/>
            </p:cNvSpPr>
            <p:nvPr userDrawn="1"/>
          </p:nvSpPr>
          <p:spPr bwMode="auto">
            <a:xfrm>
              <a:off x="4379" y="108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6">
              <a:extLst>
                <a:ext uri="{FF2B5EF4-FFF2-40B4-BE49-F238E27FC236}">
                  <a16:creationId xmlns:a16="http://schemas.microsoft.com/office/drawing/2014/main" id="{A8D03E7C-C19B-46EC-9DCB-28F60BFC5104}"/>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7">
              <a:extLst>
                <a:ext uri="{FF2B5EF4-FFF2-40B4-BE49-F238E27FC236}">
                  <a16:creationId xmlns:a16="http://schemas.microsoft.com/office/drawing/2014/main" id="{24857C82-A0F7-4401-B521-4B6DA91FD18A}"/>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8">
              <a:extLst>
                <a:ext uri="{FF2B5EF4-FFF2-40B4-BE49-F238E27FC236}">
                  <a16:creationId xmlns:a16="http://schemas.microsoft.com/office/drawing/2014/main" id="{A79CE76C-7EDA-4A9E-A665-AE5E189DE2AC}"/>
                </a:ext>
              </a:extLst>
            </p:cNvPr>
            <p:cNvSpPr>
              <a:spLocks/>
            </p:cNvSpPr>
            <p:nvPr userDrawn="1"/>
          </p:nvSpPr>
          <p:spPr bwMode="auto">
            <a:xfrm>
              <a:off x="4919" y="108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9">
              <a:extLst>
                <a:ext uri="{FF2B5EF4-FFF2-40B4-BE49-F238E27FC236}">
                  <a16:creationId xmlns:a16="http://schemas.microsoft.com/office/drawing/2014/main" id="{1FA164FB-4D77-4777-844B-0F16E6350760}"/>
                </a:ext>
              </a:extLst>
            </p:cNvPr>
            <p:cNvSpPr>
              <a:spLocks/>
            </p:cNvSpPr>
            <p:nvPr userDrawn="1"/>
          </p:nvSpPr>
          <p:spPr bwMode="auto">
            <a:xfrm>
              <a:off x="4919" y="162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30">
              <a:extLst>
                <a:ext uri="{FF2B5EF4-FFF2-40B4-BE49-F238E27FC236}">
                  <a16:creationId xmlns:a16="http://schemas.microsoft.com/office/drawing/2014/main" id="{DBF6ED60-81F5-48D2-9CE9-21D19C9C0B40}"/>
                </a:ext>
              </a:extLst>
            </p:cNvPr>
            <p:cNvSpPr>
              <a:spLocks/>
            </p:cNvSpPr>
            <p:nvPr userDrawn="1"/>
          </p:nvSpPr>
          <p:spPr bwMode="auto">
            <a:xfrm>
              <a:off x="491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 name="T16" fmla="*/ 0 w 54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cubicBezTo>
                    <a:pt x="0" y="0"/>
                    <a:pt x="0"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31">
              <a:extLst>
                <a:ext uri="{FF2B5EF4-FFF2-40B4-BE49-F238E27FC236}">
                  <a16:creationId xmlns:a16="http://schemas.microsoft.com/office/drawing/2014/main" id="{3EACA839-E640-4BA9-9442-4D05CB5C3310}"/>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32">
              <a:extLst>
                <a:ext uri="{FF2B5EF4-FFF2-40B4-BE49-F238E27FC236}">
                  <a16:creationId xmlns:a16="http://schemas.microsoft.com/office/drawing/2014/main" id="{1E54C6AF-997A-4539-9319-B5F8E2BF0ECA}"/>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33">
              <a:extLst>
                <a:ext uri="{FF2B5EF4-FFF2-40B4-BE49-F238E27FC236}">
                  <a16:creationId xmlns:a16="http://schemas.microsoft.com/office/drawing/2014/main" id="{A979CFBC-EF15-4B69-AD43-8CB5DBCE21CB}"/>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34">
              <a:extLst>
                <a:ext uri="{FF2B5EF4-FFF2-40B4-BE49-F238E27FC236}">
                  <a16:creationId xmlns:a16="http://schemas.microsoft.com/office/drawing/2014/main" id="{4ABCC918-CA6A-4BF0-A94C-D577B28D493E}"/>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35">
              <a:extLst>
                <a:ext uri="{FF2B5EF4-FFF2-40B4-BE49-F238E27FC236}">
                  <a16:creationId xmlns:a16="http://schemas.microsoft.com/office/drawing/2014/main" id="{06579707-DC3D-4FE3-B45C-56D18C00CE9B}"/>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36">
              <a:extLst>
                <a:ext uri="{FF2B5EF4-FFF2-40B4-BE49-F238E27FC236}">
                  <a16:creationId xmlns:a16="http://schemas.microsoft.com/office/drawing/2014/main" id="{0FCB285C-7E10-40D2-9985-8848085AFB88}"/>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37">
              <a:extLst>
                <a:ext uri="{FF2B5EF4-FFF2-40B4-BE49-F238E27FC236}">
                  <a16:creationId xmlns:a16="http://schemas.microsoft.com/office/drawing/2014/main" id="{9FC36887-1705-44AD-BCBD-DEAC26C7EFF3}"/>
                </a:ext>
              </a:extLst>
            </p:cNvPr>
            <p:cNvSpPr>
              <a:spLocks/>
            </p:cNvSpPr>
            <p:nvPr userDrawn="1"/>
          </p:nvSpPr>
          <p:spPr bwMode="auto">
            <a:xfrm>
              <a:off x="3299" y="2160"/>
              <a:ext cx="997" cy="1080"/>
            </a:xfrm>
            <a:custGeom>
              <a:avLst/>
              <a:gdLst>
                <a:gd name="T0" fmla="*/ 0 w 997"/>
                <a:gd name="T1" fmla="*/ 0 h 1080"/>
                <a:gd name="T2" fmla="*/ 0 w 997"/>
                <a:gd name="T3" fmla="*/ 0 h 1080"/>
                <a:gd name="T4" fmla="*/ 0 w 997"/>
                <a:gd name="T5" fmla="*/ 1080 h 1080"/>
                <a:gd name="T6" fmla="*/ 547 w 997"/>
                <a:gd name="T7" fmla="*/ 852 h 1080"/>
                <a:gd name="T8" fmla="*/ 997 w 997"/>
                <a:gd name="T9" fmla="*/ 665 h 1080"/>
                <a:gd name="T10" fmla="*/ 0 w 997"/>
                <a:gd name="T11" fmla="*/ 0 h 1080"/>
                <a:gd name="T12" fmla="*/ 0 w 997"/>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997" h="1080">
                  <a:moveTo>
                    <a:pt x="0" y="0"/>
                  </a:moveTo>
                  <a:cubicBezTo>
                    <a:pt x="0" y="0"/>
                    <a:pt x="0" y="0"/>
                    <a:pt x="0" y="0"/>
                  </a:cubicBezTo>
                  <a:cubicBezTo>
                    <a:pt x="0" y="1080"/>
                    <a:pt x="0" y="1080"/>
                    <a:pt x="0" y="1080"/>
                  </a:cubicBezTo>
                  <a:cubicBezTo>
                    <a:pt x="547" y="852"/>
                    <a:pt x="547" y="852"/>
                    <a:pt x="547" y="852"/>
                  </a:cubicBezTo>
                  <a:cubicBezTo>
                    <a:pt x="997" y="665"/>
                    <a:pt x="997" y="665"/>
                    <a:pt x="997" y="665"/>
                  </a:cubicBezTo>
                  <a:cubicBezTo>
                    <a:pt x="835" y="274"/>
                    <a:pt x="449" y="0"/>
                    <a:pt x="0" y="0"/>
                  </a:cubicBezTo>
                  <a:cubicBezTo>
                    <a:pt x="0" y="0"/>
                    <a:pt x="0"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38">
              <a:extLst>
                <a:ext uri="{FF2B5EF4-FFF2-40B4-BE49-F238E27FC236}">
                  <a16:creationId xmlns:a16="http://schemas.microsoft.com/office/drawing/2014/main" id="{7BB507BB-A44D-4C94-ACE7-6EAAB1EBC5BA}"/>
                </a:ext>
              </a:extLst>
            </p:cNvPr>
            <p:cNvSpPr>
              <a:spLocks/>
            </p:cNvSpPr>
            <p:nvPr userDrawn="1"/>
          </p:nvSpPr>
          <p:spPr bwMode="auto">
            <a:xfrm>
              <a:off x="4296" y="279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39">
              <a:extLst>
                <a:ext uri="{FF2B5EF4-FFF2-40B4-BE49-F238E27FC236}">
                  <a16:creationId xmlns:a16="http://schemas.microsoft.com/office/drawing/2014/main" id="{AE6E3CE7-2E08-41DE-8D6A-235E7B0C47E7}"/>
                </a:ext>
              </a:extLst>
            </p:cNvPr>
            <p:cNvSpPr>
              <a:spLocks/>
            </p:cNvSpPr>
            <p:nvPr userDrawn="1"/>
          </p:nvSpPr>
          <p:spPr bwMode="auto">
            <a:xfrm>
              <a:off x="3299" y="282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40">
              <a:extLst>
                <a:ext uri="{FF2B5EF4-FFF2-40B4-BE49-F238E27FC236}">
                  <a16:creationId xmlns:a16="http://schemas.microsoft.com/office/drawing/2014/main" id="{DD404BEE-FF0E-4556-BA94-9357A616A44E}"/>
                </a:ext>
              </a:extLst>
            </p:cNvPr>
            <p:cNvSpPr>
              <a:spLocks/>
            </p:cNvSpPr>
            <p:nvPr userDrawn="1"/>
          </p:nvSpPr>
          <p:spPr bwMode="auto">
            <a:xfrm>
              <a:off x="4739" y="216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41">
              <a:extLst>
                <a:ext uri="{FF2B5EF4-FFF2-40B4-BE49-F238E27FC236}">
                  <a16:creationId xmlns:a16="http://schemas.microsoft.com/office/drawing/2014/main" id="{FFCE7FAA-A72A-4B25-82F8-2422D9C35CB8}"/>
                </a:ext>
              </a:extLst>
            </p:cNvPr>
            <p:cNvSpPr>
              <a:spLocks/>
            </p:cNvSpPr>
            <p:nvPr userDrawn="1"/>
          </p:nvSpPr>
          <p:spPr bwMode="auto">
            <a:xfrm>
              <a:off x="4379" y="216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42">
              <a:extLst>
                <a:ext uri="{FF2B5EF4-FFF2-40B4-BE49-F238E27FC236}">
                  <a16:creationId xmlns:a16="http://schemas.microsoft.com/office/drawing/2014/main" id="{4C70AFF6-9825-41D4-A4E8-52DD8472006F}"/>
                </a:ext>
              </a:extLst>
            </p:cNvPr>
            <p:cNvSpPr>
              <a:spLocks/>
            </p:cNvSpPr>
            <p:nvPr userDrawn="1"/>
          </p:nvSpPr>
          <p:spPr bwMode="auto">
            <a:xfrm>
              <a:off x="4739" y="225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43">
              <a:extLst>
                <a:ext uri="{FF2B5EF4-FFF2-40B4-BE49-F238E27FC236}">
                  <a16:creationId xmlns:a16="http://schemas.microsoft.com/office/drawing/2014/main" id="{396D1495-31D0-499E-9B44-5E1310E9B629}"/>
                </a:ext>
              </a:extLst>
            </p:cNvPr>
            <p:cNvSpPr>
              <a:spLocks noEditPoints="1"/>
            </p:cNvSpPr>
            <p:nvPr userDrawn="1"/>
          </p:nvSpPr>
          <p:spPr bwMode="auto">
            <a:xfrm>
              <a:off x="2219" y="324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Oval 44">
              <a:extLst>
                <a:ext uri="{FF2B5EF4-FFF2-40B4-BE49-F238E27FC236}">
                  <a16:creationId xmlns:a16="http://schemas.microsoft.com/office/drawing/2014/main" id="{70164EA9-3730-41E9-8CBF-80C70F7B70C6}"/>
                </a:ext>
              </a:extLst>
            </p:cNvPr>
            <p:cNvSpPr>
              <a:spLocks noChangeArrowheads="1"/>
            </p:cNvSpPr>
            <p:nvPr userDrawn="1"/>
          </p:nvSpPr>
          <p:spPr bwMode="auto">
            <a:xfrm>
              <a:off x="2527" y="354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45">
              <a:extLst>
                <a:ext uri="{FF2B5EF4-FFF2-40B4-BE49-F238E27FC236}">
                  <a16:creationId xmlns:a16="http://schemas.microsoft.com/office/drawing/2014/main" id="{DB4ED9BE-6B08-4956-9E79-A3D670C41AA0}"/>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46">
              <a:extLst>
                <a:ext uri="{FF2B5EF4-FFF2-40B4-BE49-F238E27FC236}">
                  <a16:creationId xmlns:a16="http://schemas.microsoft.com/office/drawing/2014/main" id="{B2A1519C-8C0D-4CEB-8F23-80DEDCC282E9}"/>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47">
              <a:extLst>
                <a:ext uri="{FF2B5EF4-FFF2-40B4-BE49-F238E27FC236}">
                  <a16:creationId xmlns:a16="http://schemas.microsoft.com/office/drawing/2014/main" id="{1D162702-7814-4EDF-AF7A-E4C9305E56B0}"/>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48">
              <a:extLst>
                <a:ext uri="{FF2B5EF4-FFF2-40B4-BE49-F238E27FC236}">
                  <a16:creationId xmlns:a16="http://schemas.microsoft.com/office/drawing/2014/main" id="{6ECDC371-EFBF-4B83-8735-5D771DDB64DB}"/>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49">
              <a:extLst>
                <a:ext uri="{FF2B5EF4-FFF2-40B4-BE49-F238E27FC236}">
                  <a16:creationId xmlns:a16="http://schemas.microsoft.com/office/drawing/2014/main" id="{47C35342-85B7-4031-8CE4-0518C77129D6}"/>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50">
              <a:extLst>
                <a:ext uri="{FF2B5EF4-FFF2-40B4-BE49-F238E27FC236}">
                  <a16:creationId xmlns:a16="http://schemas.microsoft.com/office/drawing/2014/main" id="{AC4F8B1E-711A-4D3D-9ACC-5F4BBD6A58C8}"/>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51">
              <a:extLst>
                <a:ext uri="{FF2B5EF4-FFF2-40B4-BE49-F238E27FC236}">
                  <a16:creationId xmlns:a16="http://schemas.microsoft.com/office/drawing/2014/main" id="{771B0520-42FA-4CCC-8766-0AB04AE8CC10}"/>
                </a:ext>
              </a:extLst>
            </p:cNvPr>
            <p:cNvSpPr>
              <a:spLocks/>
            </p:cNvSpPr>
            <p:nvPr userDrawn="1"/>
          </p:nvSpPr>
          <p:spPr bwMode="auto">
            <a:xfrm>
              <a:off x="4379" y="324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52">
              <a:extLst>
                <a:ext uri="{FF2B5EF4-FFF2-40B4-BE49-F238E27FC236}">
                  <a16:creationId xmlns:a16="http://schemas.microsoft.com/office/drawing/2014/main" id="{1FC7BF01-A3CE-498F-BF51-7828BEF3BF81}"/>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53">
              <a:extLst>
                <a:ext uri="{FF2B5EF4-FFF2-40B4-BE49-F238E27FC236}">
                  <a16:creationId xmlns:a16="http://schemas.microsoft.com/office/drawing/2014/main" id="{CEEEF70E-BAB6-4E3F-A5BA-5253ED93BC6F}"/>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54">
              <a:extLst>
                <a:ext uri="{FF2B5EF4-FFF2-40B4-BE49-F238E27FC236}">
                  <a16:creationId xmlns:a16="http://schemas.microsoft.com/office/drawing/2014/main" id="{F826D2CB-9E6E-45EB-9708-EA4A98A0BC20}"/>
                </a:ext>
              </a:extLst>
            </p:cNvPr>
            <p:cNvSpPr>
              <a:spLocks/>
            </p:cNvSpPr>
            <p:nvPr userDrawn="1"/>
          </p:nvSpPr>
          <p:spPr bwMode="auto">
            <a:xfrm>
              <a:off x="4919" y="324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55">
              <a:extLst>
                <a:ext uri="{FF2B5EF4-FFF2-40B4-BE49-F238E27FC236}">
                  <a16:creationId xmlns:a16="http://schemas.microsoft.com/office/drawing/2014/main" id="{4ECE29B7-F98E-484C-A64D-8D3012CD254C}"/>
                </a:ext>
              </a:extLst>
            </p:cNvPr>
            <p:cNvSpPr>
              <a:spLocks/>
            </p:cNvSpPr>
            <p:nvPr userDrawn="1"/>
          </p:nvSpPr>
          <p:spPr bwMode="auto">
            <a:xfrm>
              <a:off x="4919" y="378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56">
              <a:extLst>
                <a:ext uri="{FF2B5EF4-FFF2-40B4-BE49-F238E27FC236}">
                  <a16:creationId xmlns:a16="http://schemas.microsoft.com/office/drawing/2014/main" id="{21A62F91-5AB5-4449-BC3B-9955EC828F03}"/>
                </a:ext>
              </a:extLst>
            </p:cNvPr>
            <p:cNvSpPr>
              <a:spLocks/>
            </p:cNvSpPr>
            <p:nvPr userDrawn="1"/>
          </p:nvSpPr>
          <p:spPr bwMode="auto">
            <a:xfrm>
              <a:off x="4919" y="324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Title 16"/>
          <p:cNvSpPr>
            <a:spLocks noGrp="1"/>
          </p:cNvSpPr>
          <p:nvPr userDrawn="1">
            <p:ph type="title" hasCustomPrompt="1"/>
          </p:nvPr>
        </p:nvSpPr>
        <p:spPr bwMode="gray">
          <a:xfrm>
            <a:off x="548640" y="1685684"/>
            <a:ext cx="9960236" cy="2894768"/>
          </a:xfrm>
          <a:prstGeom prst="rect">
            <a:avLst/>
          </a:prstGeom>
        </p:spPr>
        <p:txBody>
          <a:bodyPr wrap="square"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tx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5116"/>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gradFill flip="none" rotWithShape="1">
            <a:gsLst>
              <a:gs pos="0">
                <a:srgbClr val="7C55A3"/>
              </a:gs>
              <a:gs pos="33000">
                <a:srgbClr val="4C8AC8"/>
              </a:gs>
              <a:gs pos="67000">
                <a:srgbClr val="47B98E"/>
              </a:gs>
              <a:gs pos="100000">
                <a:srgbClr val="64B95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4429259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inkCentre imag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74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chemeClr val="tx1"/>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D32A0016-1732-41C2-ABCA-54C20AE8EF44}"/>
              </a:ext>
            </a:extLst>
          </p:cNvPr>
          <p:cNvGrpSpPr>
            <a:grpSpLocks noChangeAspect="1"/>
          </p:cNvGrpSpPr>
          <p:nvPr userDrawn="1"/>
        </p:nvGrpSpPr>
        <p:grpSpPr bwMode="auto">
          <a:xfrm>
            <a:off x="7043738" y="0"/>
            <a:ext cx="5145087" cy="6858000"/>
            <a:chOff x="4437" y="0"/>
            <a:chExt cx="3241" cy="4320"/>
          </a:xfrm>
        </p:grpSpPr>
        <p:sp>
          <p:nvSpPr>
            <p:cNvPr id="24" name="Rectangle 23">
              <a:extLst>
                <a:ext uri="{FF2B5EF4-FFF2-40B4-BE49-F238E27FC236}">
                  <a16:creationId xmlns:a16="http://schemas.microsoft.com/office/drawing/2014/main" id="{25B8218A-F491-405B-B41C-36AB3F122111}"/>
                </a:ext>
              </a:extLst>
            </p:cNvPr>
            <p:cNvSpPr>
              <a:spLocks noChangeArrowheads="1"/>
            </p:cNvSpPr>
            <p:nvPr userDrawn="1"/>
          </p:nvSpPr>
          <p:spPr bwMode="auto">
            <a:xfrm>
              <a:off x="4797" y="72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4">
              <a:extLst>
                <a:ext uri="{FF2B5EF4-FFF2-40B4-BE49-F238E27FC236}">
                  <a16:creationId xmlns:a16="http://schemas.microsoft.com/office/drawing/2014/main" id="{6EA24081-B1C2-4527-8EC4-1C6088218DF6}"/>
                </a:ext>
              </a:extLst>
            </p:cNvPr>
            <p:cNvSpPr>
              <a:spLocks noChangeArrowheads="1"/>
            </p:cNvSpPr>
            <p:nvPr userDrawn="1"/>
          </p:nvSpPr>
          <p:spPr bwMode="auto">
            <a:xfrm>
              <a:off x="4797" y="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25">
              <a:extLst>
                <a:ext uri="{FF2B5EF4-FFF2-40B4-BE49-F238E27FC236}">
                  <a16:creationId xmlns:a16="http://schemas.microsoft.com/office/drawing/2014/main" id="{DD9BAE85-DA50-4DEE-B970-AD27BC2B17C1}"/>
                </a:ext>
              </a:extLst>
            </p:cNvPr>
            <p:cNvSpPr>
              <a:spLocks noChangeArrowheads="1"/>
            </p:cNvSpPr>
            <p:nvPr userDrawn="1"/>
          </p:nvSpPr>
          <p:spPr bwMode="auto">
            <a:xfrm>
              <a:off x="4437" y="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8">
              <a:extLst>
                <a:ext uri="{FF2B5EF4-FFF2-40B4-BE49-F238E27FC236}">
                  <a16:creationId xmlns:a16="http://schemas.microsoft.com/office/drawing/2014/main" id="{ECDCABE7-7167-4A5E-8AC5-C56BD942CF6C}"/>
                </a:ext>
              </a:extLst>
            </p:cNvPr>
            <p:cNvSpPr>
              <a:spLocks/>
            </p:cNvSpPr>
            <p:nvPr userDrawn="1"/>
          </p:nvSpPr>
          <p:spPr bwMode="auto">
            <a:xfrm>
              <a:off x="5517" y="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9">
              <a:extLst>
                <a:ext uri="{FF2B5EF4-FFF2-40B4-BE49-F238E27FC236}">
                  <a16:creationId xmlns:a16="http://schemas.microsoft.com/office/drawing/2014/main" id="{65ED4C6D-93C4-4244-89FF-C75BAAEE9AA8}"/>
                </a:ext>
              </a:extLst>
            </p:cNvPr>
            <p:cNvSpPr>
              <a:spLocks/>
            </p:cNvSpPr>
            <p:nvPr userDrawn="1"/>
          </p:nvSpPr>
          <p:spPr bwMode="auto">
            <a:xfrm>
              <a:off x="6515" y="63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0">
              <a:extLst>
                <a:ext uri="{FF2B5EF4-FFF2-40B4-BE49-F238E27FC236}">
                  <a16:creationId xmlns:a16="http://schemas.microsoft.com/office/drawing/2014/main" id="{26938712-1BF3-485A-9E70-378CF1A3570E}"/>
                </a:ext>
              </a:extLst>
            </p:cNvPr>
            <p:cNvSpPr>
              <a:spLocks/>
            </p:cNvSpPr>
            <p:nvPr userDrawn="1"/>
          </p:nvSpPr>
          <p:spPr bwMode="auto">
            <a:xfrm>
              <a:off x="5517" y="66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1">
              <a:extLst>
                <a:ext uri="{FF2B5EF4-FFF2-40B4-BE49-F238E27FC236}">
                  <a16:creationId xmlns:a16="http://schemas.microsoft.com/office/drawing/2014/main" id="{21D92C31-ADB5-457B-8736-70A182D85D29}"/>
                </a:ext>
              </a:extLst>
            </p:cNvPr>
            <p:cNvSpPr>
              <a:spLocks/>
            </p:cNvSpPr>
            <p:nvPr userDrawn="1"/>
          </p:nvSpPr>
          <p:spPr bwMode="auto">
            <a:xfrm>
              <a:off x="6958" y="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1531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2">
              <a:extLst>
                <a:ext uri="{FF2B5EF4-FFF2-40B4-BE49-F238E27FC236}">
                  <a16:creationId xmlns:a16="http://schemas.microsoft.com/office/drawing/2014/main" id="{24CC940C-FACB-41D6-A453-196ABCD90C3F}"/>
                </a:ext>
              </a:extLst>
            </p:cNvPr>
            <p:cNvSpPr>
              <a:spLocks/>
            </p:cNvSpPr>
            <p:nvPr userDrawn="1"/>
          </p:nvSpPr>
          <p:spPr bwMode="auto">
            <a:xfrm>
              <a:off x="6598" y="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3">
              <a:extLst>
                <a:ext uri="{FF2B5EF4-FFF2-40B4-BE49-F238E27FC236}">
                  <a16:creationId xmlns:a16="http://schemas.microsoft.com/office/drawing/2014/main" id="{1CF1DF87-6D0C-4ABD-9667-B7A8CB01E4F0}"/>
                </a:ext>
              </a:extLst>
            </p:cNvPr>
            <p:cNvSpPr>
              <a:spLocks/>
            </p:cNvSpPr>
            <p:nvPr userDrawn="1"/>
          </p:nvSpPr>
          <p:spPr bwMode="auto">
            <a:xfrm>
              <a:off x="6958" y="9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14">
              <a:extLst>
                <a:ext uri="{FF2B5EF4-FFF2-40B4-BE49-F238E27FC236}">
                  <a16:creationId xmlns:a16="http://schemas.microsoft.com/office/drawing/2014/main" id="{121982CC-6A80-42FD-8D7D-218F072754FD}"/>
                </a:ext>
              </a:extLst>
            </p:cNvPr>
            <p:cNvSpPr>
              <a:spLocks noChangeArrowheads="1"/>
            </p:cNvSpPr>
            <p:nvPr userDrawn="1"/>
          </p:nvSpPr>
          <p:spPr bwMode="auto">
            <a:xfrm>
              <a:off x="4437" y="108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15">
              <a:extLst>
                <a:ext uri="{FF2B5EF4-FFF2-40B4-BE49-F238E27FC236}">
                  <a16:creationId xmlns:a16="http://schemas.microsoft.com/office/drawing/2014/main" id="{28C87A8E-A8E3-444B-A6EE-AC45A4005E6B}"/>
                </a:ext>
              </a:extLst>
            </p:cNvPr>
            <p:cNvSpPr>
              <a:spLocks noChangeArrowheads="1"/>
            </p:cNvSpPr>
            <p:nvPr userDrawn="1"/>
          </p:nvSpPr>
          <p:spPr bwMode="auto">
            <a:xfrm>
              <a:off x="4744" y="138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6">
              <a:extLst>
                <a:ext uri="{FF2B5EF4-FFF2-40B4-BE49-F238E27FC236}">
                  <a16:creationId xmlns:a16="http://schemas.microsoft.com/office/drawing/2014/main" id="{F9CA18BC-A7CA-47FA-9B57-C7ECB05E9B4A}"/>
                </a:ext>
              </a:extLst>
            </p:cNvPr>
            <p:cNvSpPr>
              <a:spLocks/>
            </p:cNvSpPr>
            <p:nvPr userDrawn="1"/>
          </p:nvSpPr>
          <p:spPr bwMode="auto">
            <a:xfrm>
              <a:off x="6058" y="108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7">
              <a:extLst>
                <a:ext uri="{FF2B5EF4-FFF2-40B4-BE49-F238E27FC236}">
                  <a16:creationId xmlns:a16="http://schemas.microsoft.com/office/drawing/2014/main" id="{72BEAD13-1F2F-494D-A1F6-F54173ED22FE}"/>
                </a:ext>
              </a:extLst>
            </p:cNvPr>
            <p:cNvSpPr>
              <a:spLocks/>
            </p:cNvSpPr>
            <p:nvPr userDrawn="1"/>
          </p:nvSpPr>
          <p:spPr bwMode="auto">
            <a:xfrm>
              <a:off x="5517" y="108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8">
              <a:extLst>
                <a:ext uri="{FF2B5EF4-FFF2-40B4-BE49-F238E27FC236}">
                  <a16:creationId xmlns:a16="http://schemas.microsoft.com/office/drawing/2014/main" id="{87C5F757-D721-423A-9CB9-59C87EA04A16}"/>
                </a:ext>
              </a:extLst>
            </p:cNvPr>
            <p:cNvSpPr>
              <a:spLocks/>
            </p:cNvSpPr>
            <p:nvPr userDrawn="1"/>
          </p:nvSpPr>
          <p:spPr bwMode="auto">
            <a:xfrm>
              <a:off x="5517" y="108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9">
              <a:extLst>
                <a:ext uri="{FF2B5EF4-FFF2-40B4-BE49-F238E27FC236}">
                  <a16:creationId xmlns:a16="http://schemas.microsoft.com/office/drawing/2014/main" id="{5AEC129C-5030-4375-95F1-097B6D7CD761}"/>
                </a:ext>
              </a:extLst>
            </p:cNvPr>
            <p:cNvSpPr>
              <a:spLocks/>
            </p:cNvSpPr>
            <p:nvPr userDrawn="1"/>
          </p:nvSpPr>
          <p:spPr bwMode="auto">
            <a:xfrm>
              <a:off x="6598" y="108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0">
              <a:extLst>
                <a:ext uri="{FF2B5EF4-FFF2-40B4-BE49-F238E27FC236}">
                  <a16:creationId xmlns:a16="http://schemas.microsoft.com/office/drawing/2014/main" id="{BBC49A08-50D6-47E1-9ED3-2285EEFDDB7E}"/>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1">
              <a:extLst>
                <a:ext uri="{FF2B5EF4-FFF2-40B4-BE49-F238E27FC236}">
                  <a16:creationId xmlns:a16="http://schemas.microsoft.com/office/drawing/2014/main" id="{DB3123F6-0A02-4912-8D56-396818B62411}"/>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2">
              <a:extLst>
                <a:ext uri="{FF2B5EF4-FFF2-40B4-BE49-F238E27FC236}">
                  <a16:creationId xmlns:a16="http://schemas.microsoft.com/office/drawing/2014/main" id="{A9B09F65-0BF4-4CFC-B6DB-4DCB51E50E1B}"/>
                </a:ext>
              </a:extLst>
            </p:cNvPr>
            <p:cNvSpPr>
              <a:spLocks/>
            </p:cNvSpPr>
            <p:nvPr userDrawn="1"/>
          </p:nvSpPr>
          <p:spPr bwMode="auto">
            <a:xfrm>
              <a:off x="7138" y="108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3">
              <a:extLst>
                <a:ext uri="{FF2B5EF4-FFF2-40B4-BE49-F238E27FC236}">
                  <a16:creationId xmlns:a16="http://schemas.microsoft.com/office/drawing/2014/main" id="{7EBF4BFC-5DCB-4889-A797-CFE96FAAF667}"/>
                </a:ext>
              </a:extLst>
            </p:cNvPr>
            <p:cNvSpPr>
              <a:spLocks/>
            </p:cNvSpPr>
            <p:nvPr userDrawn="1"/>
          </p:nvSpPr>
          <p:spPr bwMode="auto">
            <a:xfrm>
              <a:off x="7138" y="162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4">
              <a:extLst>
                <a:ext uri="{FF2B5EF4-FFF2-40B4-BE49-F238E27FC236}">
                  <a16:creationId xmlns:a16="http://schemas.microsoft.com/office/drawing/2014/main" id="{4E78905A-9EE9-4F6D-BB35-ED1741BF83F9}"/>
                </a:ext>
              </a:extLst>
            </p:cNvPr>
            <p:cNvSpPr>
              <a:spLocks/>
            </p:cNvSpPr>
            <p:nvPr userDrawn="1"/>
          </p:nvSpPr>
          <p:spPr bwMode="auto">
            <a:xfrm>
              <a:off x="7138" y="108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25">
              <a:extLst>
                <a:ext uri="{FF2B5EF4-FFF2-40B4-BE49-F238E27FC236}">
                  <a16:creationId xmlns:a16="http://schemas.microsoft.com/office/drawing/2014/main" id="{FA193E6C-B293-439B-8B7F-E6FEC922EADE}"/>
                </a:ext>
              </a:extLst>
            </p:cNvPr>
            <p:cNvSpPr>
              <a:spLocks noChangeArrowheads="1"/>
            </p:cNvSpPr>
            <p:nvPr userDrawn="1"/>
          </p:nvSpPr>
          <p:spPr bwMode="auto">
            <a:xfrm>
              <a:off x="4797" y="288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26">
              <a:extLst>
                <a:ext uri="{FF2B5EF4-FFF2-40B4-BE49-F238E27FC236}">
                  <a16:creationId xmlns:a16="http://schemas.microsoft.com/office/drawing/2014/main" id="{3390F226-E928-4197-AB05-F3B6A53B4556}"/>
                </a:ext>
              </a:extLst>
            </p:cNvPr>
            <p:cNvSpPr>
              <a:spLocks noChangeArrowheads="1"/>
            </p:cNvSpPr>
            <p:nvPr userDrawn="1"/>
          </p:nvSpPr>
          <p:spPr bwMode="auto">
            <a:xfrm>
              <a:off x="4797" y="216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Rectangle 27">
              <a:extLst>
                <a:ext uri="{FF2B5EF4-FFF2-40B4-BE49-F238E27FC236}">
                  <a16:creationId xmlns:a16="http://schemas.microsoft.com/office/drawing/2014/main" id="{0E96D302-6780-46A5-81BA-BFDAB80CCD41}"/>
                </a:ext>
              </a:extLst>
            </p:cNvPr>
            <p:cNvSpPr>
              <a:spLocks noChangeArrowheads="1"/>
            </p:cNvSpPr>
            <p:nvPr userDrawn="1"/>
          </p:nvSpPr>
          <p:spPr bwMode="auto">
            <a:xfrm>
              <a:off x="4437" y="216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8">
              <a:extLst>
                <a:ext uri="{FF2B5EF4-FFF2-40B4-BE49-F238E27FC236}">
                  <a16:creationId xmlns:a16="http://schemas.microsoft.com/office/drawing/2014/main" id="{520A8F78-B8E2-457B-96A2-413F59C629F4}"/>
                </a:ext>
              </a:extLst>
            </p:cNvPr>
            <p:cNvSpPr>
              <a:spLocks/>
            </p:cNvSpPr>
            <p:nvPr userDrawn="1"/>
          </p:nvSpPr>
          <p:spPr bwMode="auto">
            <a:xfrm>
              <a:off x="5517" y="216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9">
              <a:extLst>
                <a:ext uri="{FF2B5EF4-FFF2-40B4-BE49-F238E27FC236}">
                  <a16:creationId xmlns:a16="http://schemas.microsoft.com/office/drawing/2014/main" id="{61C26647-4143-4D74-BEF8-6D99762644C5}"/>
                </a:ext>
              </a:extLst>
            </p:cNvPr>
            <p:cNvSpPr>
              <a:spLocks/>
            </p:cNvSpPr>
            <p:nvPr userDrawn="1"/>
          </p:nvSpPr>
          <p:spPr bwMode="auto">
            <a:xfrm>
              <a:off x="6515" y="279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0">
              <a:extLst>
                <a:ext uri="{FF2B5EF4-FFF2-40B4-BE49-F238E27FC236}">
                  <a16:creationId xmlns:a16="http://schemas.microsoft.com/office/drawing/2014/main" id="{FA88F2FC-BBDC-4821-9355-356B6B6DFF0A}"/>
                </a:ext>
              </a:extLst>
            </p:cNvPr>
            <p:cNvSpPr>
              <a:spLocks/>
            </p:cNvSpPr>
            <p:nvPr userDrawn="1"/>
          </p:nvSpPr>
          <p:spPr bwMode="auto">
            <a:xfrm>
              <a:off x="5517" y="282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1">
              <a:extLst>
                <a:ext uri="{FF2B5EF4-FFF2-40B4-BE49-F238E27FC236}">
                  <a16:creationId xmlns:a16="http://schemas.microsoft.com/office/drawing/2014/main" id="{400AB4EC-B7D9-4393-986F-500807831AC5}"/>
                </a:ext>
              </a:extLst>
            </p:cNvPr>
            <p:cNvSpPr>
              <a:spLocks/>
            </p:cNvSpPr>
            <p:nvPr userDrawn="1"/>
          </p:nvSpPr>
          <p:spPr bwMode="auto">
            <a:xfrm>
              <a:off x="6958" y="216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2">
              <a:extLst>
                <a:ext uri="{FF2B5EF4-FFF2-40B4-BE49-F238E27FC236}">
                  <a16:creationId xmlns:a16="http://schemas.microsoft.com/office/drawing/2014/main" id="{A20D092F-41F8-4944-8511-B5E77957E9E2}"/>
                </a:ext>
              </a:extLst>
            </p:cNvPr>
            <p:cNvSpPr>
              <a:spLocks/>
            </p:cNvSpPr>
            <p:nvPr userDrawn="1"/>
          </p:nvSpPr>
          <p:spPr bwMode="auto">
            <a:xfrm>
              <a:off x="6598" y="216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33">
              <a:extLst>
                <a:ext uri="{FF2B5EF4-FFF2-40B4-BE49-F238E27FC236}">
                  <a16:creationId xmlns:a16="http://schemas.microsoft.com/office/drawing/2014/main" id="{D4FE2DCA-426D-4AFF-B975-A2DC9F2A23E7}"/>
                </a:ext>
              </a:extLst>
            </p:cNvPr>
            <p:cNvSpPr>
              <a:spLocks/>
            </p:cNvSpPr>
            <p:nvPr userDrawn="1"/>
          </p:nvSpPr>
          <p:spPr bwMode="auto">
            <a:xfrm>
              <a:off x="6958" y="225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34">
              <a:extLst>
                <a:ext uri="{FF2B5EF4-FFF2-40B4-BE49-F238E27FC236}">
                  <a16:creationId xmlns:a16="http://schemas.microsoft.com/office/drawing/2014/main" id="{1A3BBE8F-53FD-4393-BE6E-DA399BE743FE}"/>
                </a:ext>
              </a:extLst>
            </p:cNvPr>
            <p:cNvSpPr>
              <a:spLocks noChangeArrowheads="1"/>
            </p:cNvSpPr>
            <p:nvPr userDrawn="1"/>
          </p:nvSpPr>
          <p:spPr bwMode="auto">
            <a:xfrm>
              <a:off x="4437" y="324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Oval 35">
              <a:extLst>
                <a:ext uri="{FF2B5EF4-FFF2-40B4-BE49-F238E27FC236}">
                  <a16:creationId xmlns:a16="http://schemas.microsoft.com/office/drawing/2014/main" id="{2A57E5CB-E66D-4A43-8697-4F3860A35CFA}"/>
                </a:ext>
              </a:extLst>
            </p:cNvPr>
            <p:cNvSpPr>
              <a:spLocks noChangeArrowheads="1"/>
            </p:cNvSpPr>
            <p:nvPr userDrawn="1"/>
          </p:nvSpPr>
          <p:spPr bwMode="auto">
            <a:xfrm>
              <a:off x="4744" y="354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36">
              <a:extLst>
                <a:ext uri="{FF2B5EF4-FFF2-40B4-BE49-F238E27FC236}">
                  <a16:creationId xmlns:a16="http://schemas.microsoft.com/office/drawing/2014/main" id="{CD972F09-CCC4-49F3-B3FA-159BB9168494}"/>
                </a:ext>
              </a:extLst>
            </p:cNvPr>
            <p:cNvSpPr>
              <a:spLocks/>
            </p:cNvSpPr>
            <p:nvPr userDrawn="1"/>
          </p:nvSpPr>
          <p:spPr bwMode="auto">
            <a:xfrm>
              <a:off x="6058" y="324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7">
              <a:extLst>
                <a:ext uri="{FF2B5EF4-FFF2-40B4-BE49-F238E27FC236}">
                  <a16:creationId xmlns:a16="http://schemas.microsoft.com/office/drawing/2014/main" id="{324A0802-8652-4965-BE86-1DD9437AB54D}"/>
                </a:ext>
              </a:extLst>
            </p:cNvPr>
            <p:cNvSpPr>
              <a:spLocks/>
            </p:cNvSpPr>
            <p:nvPr userDrawn="1"/>
          </p:nvSpPr>
          <p:spPr bwMode="auto">
            <a:xfrm>
              <a:off x="5517" y="324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38">
              <a:extLst>
                <a:ext uri="{FF2B5EF4-FFF2-40B4-BE49-F238E27FC236}">
                  <a16:creationId xmlns:a16="http://schemas.microsoft.com/office/drawing/2014/main" id="{76F0F549-C6AF-44C2-B848-0B2AE11F2BAC}"/>
                </a:ext>
              </a:extLst>
            </p:cNvPr>
            <p:cNvSpPr>
              <a:spLocks/>
            </p:cNvSpPr>
            <p:nvPr userDrawn="1"/>
          </p:nvSpPr>
          <p:spPr bwMode="auto">
            <a:xfrm>
              <a:off x="5517" y="324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39">
              <a:extLst>
                <a:ext uri="{FF2B5EF4-FFF2-40B4-BE49-F238E27FC236}">
                  <a16:creationId xmlns:a16="http://schemas.microsoft.com/office/drawing/2014/main" id="{7F4FDCA5-33F0-4DF0-8014-879F2900F39D}"/>
                </a:ext>
              </a:extLst>
            </p:cNvPr>
            <p:cNvSpPr>
              <a:spLocks/>
            </p:cNvSpPr>
            <p:nvPr userDrawn="1"/>
          </p:nvSpPr>
          <p:spPr bwMode="auto">
            <a:xfrm>
              <a:off x="6598" y="324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40">
              <a:extLst>
                <a:ext uri="{FF2B5EF4-FFF2-40B4-BE49-F238E27FC236}">
                  <a16:creationId xmlns:a16="http://schemas.microsoft.com/office/drawing/2014/main" id="{7DAE396F-42FB-4CC8-B340-81F839CCD24F}"/>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41">
              <a:extLst>
                <a:ext uri="{FF2B5EF4-FFF2-40B4-BE49-F238E27FC236}">
                  <a16:creationId xmlns:a16="http://schemas.microsoft.com/office/drawing/2014/main" id="{41944384-049E-46E1-991F-EB398F90A09F}"/>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42">
              <a:extLst>
                <a:ext uri="{FF2B5EF4-FFF2-40B4-BE49-F238E27FC236}">
                  <a16:creationId xmlns:a16="http://schemas.microsoft.com/office/drawing/2014/main" id="{E1826F1E-77EF-4562-BE22-1ABC3B4C679C}"/>
                </a:ext>
              </a:extLst>
            </p:cNvPr>
            <p:cNvSpPr>
              <a:spLocks/>
            </p:cNvSpPr>
            <p:nvPr userDrawn="1"/>
          </p:nvSpPr>
          <p:spPr bwMode="auto">
            <a:xfrm>
              <a:off x="7138" y="324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43">
              <a:extLst>
                <a:ext uri="{FF2B5EF4-FFF2-40B4-BE49-F238E27FC236}">
                  <a16:creationId xmlns:a16="http://schemas.microsoft.com/office/drawing/2014/main" id="{0AE30319-D167-4F33-8C55-1A21844BAB07}"/>
                </a:ext>
              </a:extLst>
            </p:cNvPr>
            <p:cNvSpPr>
              <a:spLocks/>
            </p:cNvSpPr>
            <p:nvPr userDrawn="1"/>
          </p:nvSpPr>
          <p:spPr bwMode="auto">
            <a:xfrm>
              <a:off x="7138" y="378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44">
              <a:extLst>
                <a:ext uri="{FF2B5EF4-FFF2-40B4-BE49-F238E27FC236}">
                  <a16:creationId xmlns:a16="http://schemas.microsoft.com/office/drawing/2014/main" id="{92AB1EA0-254A-44FF-A68A-9D87FBC74E8B}"/>
                </a:ext>
              </a:extLst>
            </p:cNvPr>
            <p:cNvSpPr>
              <a:spLocks/>
            </p:cNvSpPr>
            <p:nvPr userDrawn="1"/>
          </p:nvSpPr>
          <p:spPr bwMode="auto">
            <a:xfrm>
              <a:off x="7138" y="324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5263B15D-8538-4F4D-95D4-10B6EF40D599}"/>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038EF8AF-A11C-49F7-816C-5F1E23CFA92C}"/>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5D4AE5D8-9A33-44FD-B63F-58D118D3D7C4}"/>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E9ABE3C8-359D-4404-9E55-A32DBD9F8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AE932F07-2CB8-465A-9F25-89FBFE65554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B9E29597-4C22-45CD-97A0-F093CB88BCF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577633EC-54C7-4002-89BF-79EDD942117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BC268FF1-57B5-40D2-973F-EA1524295D1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 name="Freeform 5">
            <a:extLst>
              <a:ext uri="{FF2B5EF4-FFF2-40B4-BE49-F238E27FC236}">
                <a16:creationId xmlns:a16="http://schemas.microsoft.com/office/drawing/2014/main" id="{C60414CF-B3A8-4BBC-BA9C-1CD8881AE8E5}"/>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gradFill flip="none" rotWithShape="1">
            <a:gsLst>
              <a:gs pos="0">
                <a:srgbClr val="7C55A3"/>
              </a:gs>
              <a:gs pos="33000">
                <a:srgbClr val="4C8AC8"/>
              </a:gs>
              <a:gs pos="67000">
                <a:srgbClr val="47B98E"/>
              </a:gs>
              <a:gs pos="100000">
                <a:srgbClr val="64B95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6773114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_Image">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1B9989-794F-4FB6-94F3-E6F772CC36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4" cy="6856213"/>
          </a:xfrm>
          <a:prstGeom prst="rect">
            <a:avLst/>
          </a:prstGeom>
          <a:noFill/>
        </p:spPr>
      </p:pic>
      <p:sp>
        <p:nvSpPr>
          <p:cNvPr id="15" name="Rectangle 14">
            <a:extLst>
              <a:ext uri="{FF2B5EF4-FFF2-40B4-BE49-F238E27FC236}">
                <a16:creationId xmlns:a16="http://schemas.microsoft.com/office/drawing/2014/main" id="{56A1FB27-450F-4532-92A8-CA4FDA086C05}"/>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48" name="Group 47">
            <a:extLst>
              <a:ext uri="{FF2B5EF4-FFF2-40B4-BE49-F238E27FC236}">
                <a16:creationId xmlns:a16="http://schemas.microsoft.com/office/drawing/2014/main" id="{AE4354B5-047A-475C-B07D-46E2DFF45FA8}"/>
              </a:ext>
            </a:extLst>
          </p:cNvPr>
          <p:cNvGrpSpPr>
            <a:grpSpLocks noChangeAspect="1"/>
          </p:cNvGrpSpPr>
          <p:nvPr userDrawn="1"/>
        </p:nvGrpSpPr>
        <p:grpSpPr>
          <a:xfrm rot="16200000">
            <a:off x="9855467" y="2024677"/>
            <a:ext cx="3499241" cy="1167475"/>
            <a:chOff x="547688" y="952500"/>
            <a:chExt cx="12190413" cy="4067175"/>
          </a:xfrm>
        </p:grpSpPr>
        <p:sp>
          <p:nvSpPr>
            <p:cNvPr id="95" name="Rectangle 94">
              <a:extLst>
                <a:ext uri="{FF2B5EF4-FFF2-40B4-BE49-F238E27FC236}">
                  <a16:creationId xmlns:a16="http://schemas.microsoft.com/office/drawing/2014/main" id="{33F3F616-0187-486C-92AE-8E9BB4F5D864}"/>
                </a:ext>
              </a:extLst>
            </p:cNvPr>
            <p:cNvSpPr>
              <a:spLocks noChangeArrowheads="1"/>
            </p:cNvSpPr>
            <p:nvPr userDrawn="1"/>
          </p:nvSpPr>
          <p:spPr bwMode="auto">
            <a:xfrm>
              <a:off x="547688" y="952500"/>
              <a:ext cx="12190413" cy="406717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7">
              <a:extLst>
                <a:ext uri="{FF2B5EF4-FFF2-40B4-BE49-F238E27FC236}">
                  <a16:creationId xmlns:a16="http://schemas.microsoft.com/office/drawing/2014/main" id="{39D476EA-97BB-4757-AE8D-46ABA28B578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8">
              <a:extLst>
                <a:ext uri="{FF2B5EF4-FFF2-40B4-BE49-F238E27FC236}">
                  <a16:creationId xmlns:a16="http://schemas.microsoft.com/office/drawing/2014/main" id="{83FC1BD3-A3C2-46E0-8E09-0F43D0DB3EE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
              <a:extLst>
                <a:ext uri="{FF2B5EF4-FFF2-40B4-BE49-F238E27FC236}">
                  <a16:creationId xmlns:a16="http://schemas.microsoft.com/office/drawing/2014/main" id="{B07C1556-FAA5-423D-9C3E-BFD6B99A6BB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0">
              <a:extLst>
                <a:ext uri="{FF2B5EF4-FFF2-40B4-BE49-F238E27FC236}">
                  <a16:creationId xmlns:a16="http://schemas.microsoft.com/office/drawing/2014/main" id="{1DB9EF8A-92AF-4FB6-9EB8-BBB43909F2F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0">
              <a:extLst>
                <a:ext uri="{FF2B5EF4-FFF2-40B4-BE49-F238E27FC236}">
                  <a16:creationId xmlns:a16="http://schemas.microsoft.com/office/drawing/2014/main" id="{07C51CC9-E5B8-4E20-A914-408659940A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1">
              <a:extLst>
                <a:ext uri="{FF2B5EF4-FFF2-40B4-BE49-F238E27FC236}">
                  <a16:creationId xmlns:a16="http://schemas.microsoft.com/office/drawing/2014/main" id="{B5BD15B5-4CE4-4224-95C9-541647C5394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2" name="Freeform 5">
            <a:extLst>
              <a:ext uri="{FF2B5EF4-FFF2-40B4-BE49-F238E27FC236}">
                <a16:creationId xmlns:a16="http://schemas.microsoft.com/office/drawing/2014/main" id="{8B5168CF-498E-4EAB-8120-11D6F6835047}"/>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6432485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_Color">
    <p:bg>
      <p:bgPr>
        <a:gradFill>
          <a:gsLst>
            <a:gs pos="0">
              <a:srgbClr val="7C55A3"/>
            </a:gs>
            <a:gs pos="33000">
              <a:srgbClr val="4C8AC8"/>
            </a:gs>
            <a:gs pos="67000">
              <a:srgbClr val="47B98E"/>
            </a:gs>
            <a:gs pos="100000">
              <a:srgbClr val="64B951"/>
            </a:gs>
          </a:gsLst>
          <a:lin ang="18900000" scaled="1"/>
        </a:gradFill>
        <a:effectLst/>
      </p:bgPr>
    </p:bg>
    <p:spTree>
      <p:nvGrpSpPr>
        <p:cNvPr id="1" name=""/>
        <p:cNvGrpSpPr/>
        <p:nvPr/>
      </p:nvGrpSpPr>
      <p:grpSpPr>
        <a:xfrm>
          <a:off x="0" y="0"/>
          <a:ext cx="0" cy="0"/>
          <a:chOff x="0" y="0"/>
          <a:chExt cx="0" cy="0"/>
        </a:xfrm>
      </p:grpSpPr>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48" name="Group 47">
            <a:extLst>
              <a:ext uri="{FF2B5EF4-FFF2-40B4-BE49-F238E27FC236}">
                <a16:creationId xmlns:a16="http://schemas.microsoft.com/office/drawing/2014/main" id="{AE4354B5-047A-475C-B07D-46E2DFF45FA8}"/>
              </a:ext>
            </a:extLst>
          </p:cNvPr>
          <p:cNvGrpSpPr>
            <a:grpSpLocks noChangeAspect="1"/>
          </p:cNvGrpSpPr>
          <p:nvPr userDrawn="1"/>
        </p:nvGrpSpPr>
        <p:grpSpPr>
          <a:xfrm rot="16200000">
            <a:off x="9855467" y="2024677"/>
            <a:ext cx="3499241" cy="1167475"/>
            <a:chOff x="547688" y="952500"/>
            <a:chExt cx="12190413" cy="4067175"/>
          </a:xfrm>
        </p:grpSpPr>
        <p:sp>
          <p:nvSpPr>
            <p:cNvPr id="95" name="Rectangle 94">
              <a:extLst>
                <a:ext uri="{FF2B5EF4-FFF2-40B4-BE49-F238E27FC236}">
                  <a16:creationId xmlns:a16="http://schemas.microsoft.com/office/drawing/2014/main" id="{33F3F616-0187-486C-92AE-8E9BB4F5D864}"/>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7">
              <a:extLst>
                <a:ext uri="{FF2B5EF4-FFF2-40B4-BE49-F238E27FC236}">
                  <a16:creationId xmlns:a16="http://schemas.microsoft.com/office/drawing/2014/main" id="{39D476EA-97BB-4757-AE8D-46ABA28B578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8">
              <a:extLst>
                <a:ext uri="{FF2B5EF4-FFF2-40B4-BE49-F238E27FC236}">
                  <a16:creationId xmlns:a16="http://schemas.microsoft.com/office/drawing/2014/main" id="{83FC1BD3-A3C2-46E0-8E09-0F43D0DB3EE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
              <a:extLst>
                <a:ext uri="{FF2B5EF4-FFF2-40B4-BE49-F238E27FC236}">
                  <a16:creationId xmlns:a16="http://schemas.microsoft.com/office/drawing/2014/main" id="{B07C1556-FAA5-423D-9C3E-BFD6B99A6BB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0">
              <a:extLst>
                <a:ext uri="{FF2B5EF4-FFF2-40B4-BE49-F238E27FC236}">
                  <a16:creationId xmlns:a16="http://schemas.microsoft.com/office/drawing/2014/main" id="{1DB9EF8A-92AF-4FB6-9EB8-BBB43909F2F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0">
              <a:extLst>
                <a:ext uri="{FF2B5EF4-FFF2-40B4-BE49-F238E27FC236}">
                  <a16:creationId xmlns:a16="http://schemas.microsoft.com/office/drawing/2014/main" id="{07C51CC9-E5B8-4E20-A914-408659940A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1">
              <a:extLst>
                <a:ext uri="{FF2B5EF4-FFF2-40B4-BE49-F238E27FC236}">
                  <a16:creationId xmlns:a16="http://schemas.microsoft.com/office/drawing/2014/main" id="{B5BD15B5-4CE4-4224-95C9-541647C5394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2" name="Freeform 5">
            <a:extLst>
              <a:ext uri="{FF2B5EF4-FFF2-40B4-BE49-F238E27FC236}">
                <a16:creationId xmlns:a16="http://schemas.microsoft.com/office/drawing/2014/main" id="{8B5168CF-498E-4EAB-8120-11D6F6835047}"/>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7967068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
    <p:bg>
      <p:bgPr>
        <a:solidFill>
          <a:schemeClr val="bg1"/>
        </a:solidFill>
        <a:effectLst/>
      </p:bgPr>
    </p:bg>
    <p:spTree>
      <p:nvGrpSpPr>
        <p:cNvPr id="1" name=""/>
        <p:cNvGrpSpPr/>
        <p:nvPr/>
      </p:nvGrpSpPr>
      <p:grpSpPr>
        <a:xfrm>
          <a:off x="0" y="0"/>
          <a:ext cx="0" cy="0"/>
          <a:chOff x="0" y="0"/>
          <a:chExt cx="0" cy="0"/>
        </a:xfrm>
      </p:grpSpPr>
      <p:grpSp>
        <p:nvGrpSpPr>
          <p:cNvPr id="107" name="Group 4">
            <a:extLst>
              <a:ext uri="{FF2B5EF4-FFF2-40B4-BE49-F238E27FC236}">
                <a16:creationId xmlns:a16="http://schemas.microsoft.com/office/drawing/2014/main" id="{0BCFD740-D8AB-41E5-88E0-294FA6A288CA}"/>
              </a:ext>
            </a:extLst>
          </p:cNvPr>
          <p:cNvGrpSpPr>
            <a:grpSpLocks noChangeAspect="1"/>
          </p:cNvGrpSpPr>
          <p:nvPr userDrawn="1"/>
        </p:nvGrpSpPr>
        <p:grpSpPr bwMode="auto">
          <a:xfrm>
            <a:off x="7045325" y="0"/>
            <a:ext cx="5143500" cy="6858000"/>
            <a:chOff x="2219" y="0"/>
            <a:chExt cx="3240" cy="4320"/>
          </a:xfrm>
        </p:grpSpPr>
        <p:sp>
          <p:nvSpPr>
            <p:cNvPr id="108" name="Freeform 5">
              <a:extLst>
                <a:ext uri="{FF2B5EF4-FFF2-40B4-BE49-F238E27FC236}">
                  <a16:creationId xmlns:a16="http://schemas.microsoft.com/office/drawing/2014/main" id="{13C14520-44FB-42BD-A3D7-23C4674EB589}"/>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4B76A5A-7C2E-4240-A512-058BB9062854}"/>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0423120C-118C-47CA-9CAB-2BE77A20D780}"/>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78C5FB8F-3262-4488-A215-4B70EDDAD904}"/>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9">
              <a:extLst>
                <a:ext uri="{FF2B5EF4-FFF2-40B4-BE49-F238E27FC236}">
                  <a16:creationId xmlns:a16="http://schemas.microsoft.com/office/drawing/2014/main" id="{8A9B1676-580F-4AAA-B756-A2791113131D}"/>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0">
              <a:extLst>
                <a:ext uri="{FF2B5EF4-FFF2-40B4-BE49-F238E27FC236}">
                  <a16:creationId xmlns:a16="http://schemas.microsoft.com/office/drawing/2014/main" id="{5ADDDBE1-1A96-4A5C-BB2D-A1017FC762A4}"/>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1">
              <a:extLst>
                <a:ext uri="{FF2B5EF4-FFF2-40B4-BE49-F238E27FC236}">
                  <a16:creationId xmlns:a16="http://schemas.microsoft.com/office/drawing/2014/main" id="{E48B1C1E-7C52-4F31-9124-A4391E2F45C3}"/>
                </a:ext>
              </a:extLst>
            </p:cNvPr>
            <p:cNvSpPr>
              <a:spLocks/>
            </p:cNvSpPr>
            <p:nvPr userDrawn="1"/>
          </p:nvSpPr>
          <p:spPr bwMode="auto">
            <a:xfrm>
              <a:off x="3299" y="0"/>
              <a:ext cx="997" cy="1080"/>
            </a:xfrm>
            <a:custGeom>
              <a:avLst/>
              <a:gdLst>
                <a:gd name="T0" fmla="*/ 0 w 997"/>
                <a:gd name="T1" fmla="*/ 0 h 1080"/>
                <a:gd name="T2" fmla="*/ 0 w 997"/>
                <a:gd name="T3" fmla="*/ 1080 h 1080"/>
                <a:gd name="T4" fmla="*/ 547 w 997"/>
                <a:gd name="T5" fmla="*/ 852 h 1080"/>
                <a:gd name="T6" fmla="*/ 997 w 997"/>
                <a:gd name="T7" fmla="*/ 665 h 1080"/>
                <a:gd name="T8" fmla="*/ 0 w 997"/>
                <a:gd name="T9" fmla="*/ 0 h 1080"/>
              </a:gdLst>
              <a:ahLst/>
              <a:cxnLst>
                <a:cxn ang="0">
                  <a:pos x="T0" y="T1"/>
                </a:cxn>
                <a:cxn ang="0">
                  <a:pos x="T2" y="T3"/>
                </a:cxn>
                <a:cxn ang="0">
                  <a:pos x="T4" y="T5"/>
                </a:cxn>
                <a:cxn ang="0">
                  <a:pos x="T6" y="T7"/>
                </a:cxn>
                <a:cxn ang="0">
                  <a:pos x="T8" y="T9"/>
                </a:cxn>
              </a:cxnLst>
              <a:rect l="0" t="0" r="r" b="b"/>
              <a:pathLst>
                <a:path w="997" h="1080">
                  <a:moveTo>
                    <a:pt x="0" y="0"/>
                  </a:moveTo>
                  <a:cubicBezTo>
                    <a:pt x="0" y="1080"/>
                    <a:pt x="0" y="1080"/>
                    <a:pt x="0" y="1080"/>
                  </a:cubicBezTo>
                  <a:cubicBezTo>
                    <a:pt x="547" y="852"/>
                    <a:pt x="547" y="852"/>
                    <a:pt x="547" y="852"/>
                  </a:cubicBezTo>
                  <a:cubicBezTo>
                    <a:pt x="997" y="665"/>
                    <a:pt x="997" y="665"/>
                    <a:pt x="997" y="665"/>
                  </a:cubicBezTo>
                  <a:cubicBezTo>
                    <a:pt x="835" y="274"/>
                    <a:pt x="449"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12">
              <a:extLst>
                <a:ext uri="{FF2B5EF4-FFF2-40B4-BE49-F238E27FC236}">
                  <a16:creationId xmlns:a16="http://schemas.microsoft.com/office/drawing/2014/main" id="{83178C27-D440-41FC-BAED-DE66C9DA309A}"/>
                </a:ext>
              </a:extLst>
            </p:cNvPr>
            <p:cNvSpPr>
              <a:spLocks/>
            </p:cNvSpPr>
            <p:nvPr userDrawn="1"/>
          </p:nvSpPr>
          <p:spPr bwMode="auto">
            <a:xfrm>
              <a:off x="4296" y="63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13">
              <a:extLst>
                <a:ext uri="{FF2B5EF4-FFF2-40B4-BE49-F238E27FC236}">
                  <a16:creationId xmlns:a16="http://schemas.microsoft.com/office/drawing/2014/main" id="{362B75AA-0606-434F-972E-5A6C9F1822C4}"/>
                </a:ext>
              </a:extLst>
            </p:cNvPr>
            <p:cNvSpPr>
              <a:spLocks/>
            </p:cNvSpPr>
            <p:nvPr userDrawn="1"/>
          </p:nvSpPr>
          <p:spPr bwMode="auto">
            <a:xfrm>
              <a:off x="3299" y="66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14">
              <a:extLst>
                <a:ext uri="{FF2B5EF4-FFF2-40B4-BE49-F238E27FC236}">
                  <a16:creationId xmlns:a16="http://schemas.microsoft.com/office/drawing/2014/main" id="{07E0678B-D26C-4C3E-8D8A-6E83CF011EBB}"/>
                </a:ext>
              </a:extLst>
            </p:cNvPr>
            <p:cNvSpPr>
              <a:spLocks/>
            </p:cNvSpPr>
            <p:nvPr userDrawn="1"/>
          </p:nvSpPr>
          <p:spPr bwMode="auto">
            <a:xfrm>
              <a:off x="4739" y="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15">
              <a:extLst>
                <a:ext uri="{FF2B5EF4-FFF2-40B4-BE49-F238E27FC236}">
                  <a16:creationId xmlns:a16="http://schemas.microsoft.com/office/drawing/2014/main" id="{DD4F9D6D-0A9B-4CF1-978A-5D1F3AE26C2A}"/>
                </a:ext>
              </a:extLst>
            </p:cNvPr>
            <p:cNvSpPr>
              <a:spLocks/>
            </p:cNvSpPr>
            <p:nvPr userDrawn="1"/>
          </p:nvSpPr>
          <p:spPr bwMode="auto">
            <a:xfrm>
              <a:off x="4379" y="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16">
              <a:extLst>
                <a:ext uri="{FF2B5EF4-FFF2-40B4-BE49-F238E27FC236}">
                  <a16:creationId xmlns:a16="http://schemas.microsoft.com/office/drawing/2014/main" id="{B248EC6E-07B5-4F08-A3F4-5EF79474B0DC}"/>
                </a:ext>
              </a:extLst>
            </p:cNvPr>
            <p:cNvSpPr>
              <a:spLocks/>
            </p:cNvSpPr>
            <p:nvPr userDrawn="1"/>
          </p:nvSpPr>
          <p:spPr bwMode="auto">
            <a:xfrm>
              <a:off x="4739" y="9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17">
              <a:extLst>
                <a:ext uri="{FF2B5EF4-FFF2-40B4-BE49-F238E27FC236}">
                  <a16:creationId xmlns:a16="http://schemas.microsoft.com/office/drawing/2014/main" id="{B4ADD616-8198-40C4-9F16-4AB36BC265BF}"/>
                </a:ext>
              </a:extLst>
            </p:cNvPr>
            <p:cNvSpPr>
              <a:spLocks noEditPoints="1"/>
            </p:cNvSpPr>
            <p:nvPr userDrawn="1"/>
          </p:nvSpPr>
          <p:spPr bwMode="auto">
            <a:xfrm>
              <a:off x="2219" y="108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Oval 18">
              <a:extLst>
                <a:ext uri="{FF2B5EF4-FFF2-40B4-BE49-F238E27FC236}">
                  <a16:creationId xmlns:a16="http://schemas.microsoft.com/office/drawing/2014/main" id="{7C870FC9-EFB2-4A43-8DF8-DF7CC1D7072E}"/>
                </a:ext>
              </a:extLst>
            </p:cNvPr>
            <p:cNvSpPr>
              <a:spLocks noChangeArrowheads="1"/>
            </p:cNvSpPr>
            <p:nvPr userDrawn="1"/>
          </p:nvSpPr>
          <p:spPr bwMode="auto">
            <a:xfrm>
              <a:off x="2527" y="138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9">
              <a:extLst>
                <a:ext uri="{FF2B5EF4-FFF2-40B4-BE49-F238E27FC236}">
                  <a16:creationId xmlns:a16="http://schemas.microsoft.com/office/drawing/2014/main" id="{09E76F68-318F-4C70-8910-D35C7B6E6EF6}"/>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20">
              <a:extLst>
                <a:ext uri="{FF2B5EF4-FFF2-40B4-BE49-F238E27FC236}">
                  <a16:creationId xmlns:a16="http://schemas.microsoft.com/office/drawing/2014/main" id="{1FBB9A07-1DC9-4F35-9C06-C39AADE91D3B}"/>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1">
              <a:extLst>
                <a:ext uri="{FF2B5EF4-FFF2-40B4-BE49-F238E27FC236}">
                  <a16:creationId xmlns:a16="http://schemas.microsoft.com/office/drawing/2014/main" id="{F92F7505-E8C8-4F9C-B44E-86FFA3FFA465}"/>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2">
              <a:extLst>
                <a:ext uri="{FF2B5EF4-FFF2-40B4-BE49-F238E27FC236}">
                  <a16:creationId xmlns:a16="http://schemas.microsoft.com/office/drawing/2014/main" id="{B21BC6DD-4AD8-46C8-874C-58E62EBD8D53}"/>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23">
              <a:extLst>
                <a:ext uri="{FF2B5EF4-FFF2-40B4-BE49-F238E27FC236}">
                  <a16:creationId xmlns:a16="http://schemas.microsoft.com/office/drawing/2014/main" id="{82EE83EC-AEA0-43CD-8495-1AA9D2543A77}"/>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24">
              <a:extLst>
                <a:ext uri="{FF2B5EF4-FFF2-40B4-BE49-F238E27FC236}">
                  <a16:creationId xmlns:a16="http://schemas.microsoft.com/office/drawing/2014/main" id="{693B18F5-79A6-4A0D-8B90-C59EA0F73556}"/>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25">
              <a:extLst>
                <a:ext uri="{FF2B5EF4-FFF2-40B4-BE49-F238E27FC236}">
                  <a16:creationId xmlns:a16="http://schemas.microsoft.com/office/drawing/2014/main" id="{591CF3A6-F361-4A5A-AD08-2CE744E777B6}"/>
                </a:ext>
              </a:extLst>
            </p:cNvPr>
            <p:cNvSpPr>
              <a:spLocks/>
            </p:cNvSpPr>
            <p:nvPr userDrawn="1"/>
          </p:nvSpPr>
          <p:spPr bwMode="auto">
            <a:xfrm>
              <a:off x="4379" y="108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26">
              <a:extLst>
                <a:ext uri="{FF2B5EF4-FFF2-40B4-BE49-F238E27FC236}">
                  <a16:creationId xmlns:a16="http://schemas.microsoft.com/office/drawing/2014/main" id="{AF8302C0-2A6B-43E2-A883-71E96106401B}"/>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27">
              <a:extLst>
                <a:ext uri="{FF2B5EF4-FFF2-40B4-BE49-F238E27FC236}">
                  <a16:creationId xmlns:a16="http://schemas.microsoft.com/office/drawing/2014/main" id="{E508A94D-43BE-4C1C-B51C-F3455EA64CFB}"/>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28">
              <a:extLst>
                <a:ext uri="{FF2B5EF4-FFF2-40B4-BE49-F238E27FC236}">
                  <a16:creationId xmlns:a16="http://schemas.microsoft.com/office/drawing/2014/main" id="{662AE14B-9ABD-4206-8129-BA090CACC6A4}"/>
                </a:ext>
              </a:extLst>
            </p:cNvPr>
            <p:cNvSpPr>
              <a:spLocks/>
            </p:cNvSpPr>
            <p:nvPr userDrawn="1"/>
          </p:nvSpPr>
          <p:spPr bwMode="auto">
            <a:xfrm>
              <a:off x="4919" y="108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29">
              <a:extLst>
                <a:ext uri="{FF2B5EF4-FFF2-40B4-BE49-F238E27FC236}">
                  <a16:creationId xmlns:a16="http://schemas.microsoft.com/office/drawing/2014/main" id="{E0C72610-89D0-47BB-943F-E9C98FAA5029}"/>
                </a:ext>
              </a:extLst>
            </p:cNvPr>
            <p:cNvSpPr>
              <a:spLocks/>
            </p:cNvSpPr>
            <p:nvPr userDrawn="1"/>
          </p:nvSpPr>
          <p:spPr bwMode="auto">
            <a:xfrm>
              <a:off x="4919" y="162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30">
              <a:extLst>
                <a:ext uri="{FF2B5EF4-FFF2-40B4-BE49-F238E27FC236}">
                  <a16:creationId xmlns:a16="http://schemas.microsoft.com/office/drawing/2014/main" id="{D39C7CCF-DFA5-46FB-9EE9-14E1621557C9}"/>
                </a:ext>
              </a:extLst>
            </p:cNvPr>
            <p:cNvSpPr>
              <a:spLocks/>
            </p:cNvSpPr>
            <p:nvPr userDrawn="1"/>
          </p:nvSpPr>
          <p:spPr bwMode="auto">
            <a:xfrm>
              <a:off x="491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 name="T16" fmla="*/ 0 w 54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cubicBezTo>
                    <a:pt x="0" y="0"/>
                    <a:pt x="0"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31">
              <a:extLst>
                <a:ext uri="{FF2B5EF4-FFF2-40B4-BE49-F238E27FC236}">
                  <a16:creationId xmlns:a16="http://schemas.microsoft.com/office/drawing/2014/main" id="{9C039A99-A2B1-4606-8E75-F0D5437A7329}"/>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32">
              <a:extLst>
                <a:ext uri="{FF2B5EF4-FFF2-40B4-BE49-F238E27FC236}">
                  <a16:creationId xmlns:a16="http://schemas.microsoft.com/office/drawing/2014/main" id="{4891D605-A6E2-430E-8B44-1FF1DC8C5E86}"/>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33">
              <a:extLst>
                <a:ext uri="{FF2B5EF4-FFF2-40B4-BE49-F238E27FC236}">
                  <a16:creationId xmlns:a16="http://schemas.microsoft.com/office/drawing/2014/main" id="{9CDE6FB1-9204-4576-9EDD-0206D1B3D895}"/>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34">
              <a:extLst>
                <a:ext uri="{FF2B5EF4-FFF2-40B4-BE49-F238E27FC236}">
                  <a16:creationId xmlns:a16="http://schemas.microsoft.com/office/drawing/2014/main" id="{FC92084D-9760-4C38-BE7F-B62F5A284131}"/>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35">
              <a:extLst>
                <a:ext uri="{FF2B5EF4-FFF2-40B4-BE49-F238E27FC236}">
                  <a16:creationId xmlns:a16="http://schemas.microsoft.com/office/drawing/2014/main" id="{20176B2F-5C48-4995-A960-30C000A7C782}"/>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36">
              <a:extLst>
                <a:ext uri="{FF2B5EF4-FFF2-40B4-BE49-F238E27FC236}">
                  <a16:creationId xmlns:a16="http://schemas.microsoft.com/office/drawing/2014/main" id="{970ABDC1-2A74-4B89-BBFB-0F70050A30C8}"/>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37">
              <a:extLst>
                <a:ext uri="{FF2B5EF4-FFF2-40B4-BE49-F238E27FC236}">
                  <a16:creationId xmlns:a16="http://schemas.microsoft.com/office/drawing/2014/main" id="{153C6D43-AF73-49C1-8A76-62BBC37C8563}"/>
                </a:ext>
              </a:extLst>
            </p:cNvPr>
            <p:cNvSpPr>
              <a:spLocks/>
            </p:cNvSpPr>
            <p:nvPr userDrawn="1"/>
          </p:nvSpPr>
          <p:spPr bwMode="auto">
            <a:xfrm>
              <a:off x="3299" y="2160"/>
              <a:ext cx="997" cy="1080"/>
            </a:xfrm>
            <a:custGeom>
              <a:avLst/>
              <a:gdLst>
                <a:gd name="T0" fmla="*/ 0 w 997"/>
                <a:gd name="T1" fmla="*/ 0 h 1080"/>
                <a:gd name="T2" fmla="*/ 0 w 997"/>
                <a:gd name="T3" fmla="*/ 0 h 1080"/>
                <a:gd name="T4" fmla="*/ 0 w 997"/>
                <a:gd name="T5" fmla="*/ 1080 h 1080"/>
                <a:gd name="T6" fmla="*/ 547 w 997"/>
                <a:gd name="T7" fmla="*/ 852 h 1080"/>
                <a:gd name="T8" fmla="*/ 997 w 997"/>
                <a:gd name="T9" fmla="*/ 665 h 1080"/>
                <a:gd name="T10" fmla="*/ 0 w 997"/>
                <a:gd name="T11" fmla="*/ 0 h 1080"/>
                <a:gd name="T12" fmla="*/ 0 w 997"/>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997" h="1080">
                  <a:moveTo>
                    <a:pt x="0" y="0"/>
                  </a:moveTo>
                  <a:cubicBezTo>
                    <a:pt x="0" y="0"/>
                    <a:pt x="0" y="0"/>
                    <a:pt x="0" y="0"/>
                  </a:cubicBezTo>
                  <a:cubicBezTo>
                    <a:pt x="0" y="1080"/>
                    <a:pt x="0" y="1080"/>
                    <a:pt x="0" y="1080"/>
                  </a:cubicBezTo>
                  <a:cubicBezTo>
                    <a:pt x="547" y="852"/>
                    <a:pt x="547" y="852"/>
                    <a:pt x="547" y="852"/>
                  </a:cubicBezTo>
                  <a:cubicBezTo>
                    <a:pt x="997" y="665"/>
                    <a:pt x="997" y="665"/>
                    <a:pt x="997" y="665"/>
                  </a:cubicBezTo>
                  <a:cubicBezTo>
                    <a:pt x="835" y="274"/>
                    <a:pt x="449" y="0"/>
                    <a:pt x="0" y="0"/>
                  </a:cubicBezTo>
                  <a:cubicBezTo>
                    <a:pt x="0" y="0"/>
                    <a:pt x="0"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38">
              <a:extLst>
                <a:ext uri="{FF2B5EF4-FFF2-40B4-BE49-F238E27FC236}">
                  <a16:creationId xmlns:a16="http://schemas.microsoft.com/office/drawing/2014/main" id="{4894FBAA-6477-4E3C-BE44-163D96264F9D}"/>
                </a:ext>
              </a:extLst>
            </p:cNvPr>
            <p:cNvSpPr>
              <a:spLocks/>
            </p:cNvSpPr>
            <p:nvPr userDrawn="1"/>
          </p:nvSpPr>
          <p:spPr bwMode="auto">
            <a:xfrm>
              <a:off x="4296" y="279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39">
              <a:extLst>
                <a:ext uri="{FF2B5EF4-FFF2-40B4-BE49-F238E27FC236}">
                  <a16:creationId xmlns:a16="http://schemas.microsoft.com/office/drawing/2014/main" id="{ED4971B7-D6C2-4184-B232-B969BE3915D7}"/>
                </a:ext>
              </a:extLst>
            </p:cNvPr>
            <p:cNvSpPr>
              <a:spLocks/>
            </p:cNvSpPr>
            <p:nvPr userDrawn="1"/>
          </p:nvSpPr>
          <p:spPr bwMode="auto">
            <a:xfrm>
              <a:off x="3299" y="282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40">
              <a:extLst>
                <a:ext uri="{FF2B5EF4-FFF2-40B4-BE49-F238E27FC236}">
                  <a16:creationId xmlns:a16="http://schemas.microsoft.com/office/drawing/2014/main" id="{AACA700B-5CD4-49FF-86A8-EAF51997C6DD}"/>
                </a:ext>
              </a:extLst>
            </p:cNvPr>
            <p:cNvSpPr>
              <a:spLocks/>
            </p:cNvSpPr>
            <p:nvPr userDrawn="1"/>
          </p:nvSpPr>
          <p:spPr bwMode="auto">
            <a:xfrm>
              <a:off x="4739" y="216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41">
              <a:extLst>
                <a:ext uri="{FF2B5EF4-FFF2-40B4-BE49-F238E27FC236}">
                  <a16:creationId xmlns:a16="http://schemas.microsoft.com/office/drawing/2014/main" id="{DC572566-EE60-4254-B82C-DDF927AFF1A3}"/>
                </a:ext>
              </a:extLst>
            </p:cNvPr>
            <p:cNvSpPr>
              <a:spLocks/>
            </p:cNvSpPr>
            <p:nvPr userDrawn="1"/>
          </p:nvSpPr>
          <p:spPr bwMode="auto">
            <a:xfrm>
              <a:off x="4379" y="216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42">
              <a:extLst>
                <a:ext uri="{FF2B5EF4-FFF2-40B4-BE49-F238E27FC236}">
                  <a16:creationId xmlns:a16="http://schemas.microsoft.com/office/drawing/2014/main" id="{507C4D1A-7A9A-4149-8554-3B001E72E123}"/>
                </a:ext>
              </a:extLst>
            </p:cNvPr>
            <p:cNvSpPr>
              <a:spLocks/>
            </p:cNvSpPr>
            <p:nvPr userDrawn="1"/>
          </p:nvSpPr>
          <p:spPr bwMode="auto">
            <a:xfrm>
              <a:off x="4739" y="225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43">
              <a:extLst>
                <a:ext uri="{FF2B5EF4-FFF2-40B4-BE49-F238E27FC236}">
                  <a16:creationId xmlns:a16="http://schemas.microsoft.com/office/drawing/2014/main" id="{512543B8-A257-419C-960E-03C1D59B0803}"/>
                </a:ext>
              </a:extLst>
            </p:cNvPr>
            <p:cNvSpPr>
              <a:spLocks noEditPoints="1"/>
            </p:cNvSpPr>
            <p:nvPr userDrawn="1"/>
          </p:nvSpPr>
          <p:spPr bwMode="auto">
            <a:xfrm>
              <a:off x="2219" y="324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Oval 44">
              <a:extLst>
                <a:ext uri="{FF2B5EF4-FFF2-40B4-BE49-F238E27FC236}">
                  <a16:creationId xmlns:a16="http://schemas.microsoft.com/office/drawing/2014/main" id="{2F4DC3F3-E8C7-4B87-9C26-3BAF1F4F891C}"/>
                </a:ext>
              </a:extLst>
            </p:cNvPr>
            <p:cNvSpPr>
              <a:spLocks noChangeArrowheads="1"/>
            </p:cNvSpPr>
            <p:nvPr userDrawn="1"/>
          </p:nvSpPr>
          <p:spPr bwMode="auto">
            <a:xfrm>
              <a:off x="2527" y="354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45">
              <a:extLst>
                <a:ext uri="{FF2B5EF4-FFF2-40B4-BE49-F238E27FC236}">
                  <a16:creationId xmlns:a16="http://schemas.microsoft.com/office/drawing/2014/main" id="{BCFBE710-AC77-40F8-99EC-D3FCE8E6BEC0}"/>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46">
              <a:extLst>
                <a:ext uri="{FF2B5EF4-FFF2-40B4-BE49-F238E27FC236}">
                  <a16:creationId xmlns:a16="http://schemas.microsoft.com/office/drawing/2014/main" id="{0279C815-71BB-4E23-9B48-2CFB986D9492}"/>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47">
              <a:extLst>
                <a:ext uri="{FF2B5EF4-FFF2-40B4-BE49-F238E27FC236}">
                  <a16:creationId xmlns:a16="http://schemas.microsoft.com/office/drawing/2014/main" id="{3B059C4B-420B-4FD1-9F88-19D356C791F5}"/>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48">
              <a:extLst>
                <a:ext uri="{FF2B5EF4-FFF2-40B4-BE49-F238E27FC236}">
                  <a16:creationId xmlns:a16="http://schemas.microsoft.com/office/drawing/2014/main" id="{DBC902E5-68AC-414D-9DBE-35C40AB65286}"/>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49">
              <a:extLst>
                <a:ext uri="{FF2B5EF4-FFF2-40B4-BE49-F238E27FC236}">
                  <a16:creationId xmlns:a16="http://schemas.microsoft.com/office/drawing/2014/main" id="{54BF0C95-F3DE-4659-A6A6-44B54FF32176}"/>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50">
              <a:extLst>
                <a:ext uri="{FF2B5EF4-FFF2-40B4-BE49-F238E27FC236}">
                  <a16:creationId xmlns:a16="http://schemas.microsoft.com/office/drawing/2014/main" id="{DA16A3FC-C6E5-4AD9-8FDD-61802C2DF82E}"/>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51">
              <a:extLst>
                <a:ext uri="{FF2B5EF4-FFF2-40B4-BE49-F238E27FC236}">
                  <a16:creationId xmlns:a16="http://schemas.microsoft.com/office/drawing/2014/main" id="{402CBC49-7FF2-45E7-982D-7D9784126DA5}"/>
                </a:ext>
              </a:extLst>
            </p:cNvPr>
            <p:cNvSpPr>
              <a:spLocks/>
            </p:cNvSpPr>
            <p:nvPr userDrawn="1"/>
          </p:nvSpPr>
          <p:spPr bwMode="auto">
            <a:xfrm>
              <a:off x="4379" y="324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52">
              <a:extLst>
                <a:ext uri="{FF2B5EF4-FFF2-40B4-BE49-F238E27FC236}">
                  <a16:creationId xmlns:a16="http://schemas.microsoft.com/office/drawing/2014/main" id="{B02F4722-1658-47CF-9E28-B84B090D0D18}"/>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53">
              <a:extLst>
                <a:ext uri="{FF2B5EF4-FFF2-40B4-BE49-F238E27FC236}">
                  <a16:creationId xmlns:a16="http://schemas.microsoft.com/office/drawing/2014/main" id="{52453FD2-39FE-4E9D-B10C-4B46A8877FD5}"/>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54">
              <a:extLst>
                <a:ext uri="{FF2B5EF4-FFF2-40B4-BE49-F238E27FC236}">
                  <a16:creationId xmlns:a16="http://schemas.microsoft.com/office/drawing/2014/main" id="{C8517444-82CC-4A71-882B-3EF61EF474C8}"/>
                </a:ext>
              </a:extLst>
            </p:cNvPr>
            <p:cNvSpPr>
              <a:spLocks/>
            </p:cNvSpPr>
            <p:nvPr userDrawn="1"/>
          </p:nvSpPr>
          <p:spPr bwMode="auto">
            <a:xfrm>
              <a:off x="4919" y="324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55">
              <a:extLst>
                <a:ext uri="{FF2B5EF4-FFF2-40B4-BE49-F238E27FC236}">
                  <a16:creationId xmlns:a16="http://schemas.microsoft.com/office/drawing/2014/main" id="{D0867BE8-6EC3-4C14-A51E-DA550F8BB93F}"/>
                </a:ext>
              </a:extLst>
            </p:cNvPr>
            <p:cNvSpPr>
              <a:spLocks/>
            </p:cNvSpPr>
            <p:nvPr userDrawn="1"/>
          </p:nvSpPr>
          <p:spPr bwMode="auto">
            <a:xfrm>
              <a:off x="4919" y="378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56">
              <a:extLst>
                <a:ext uri="{FF2B5EF4-FFF2-40B4-BE49-F238E27FC236}">
                  <a16:creationId xmlns:a16="http://schemas.microsoft.com/office/drawing/2014/main" id="{5260C7C1-F109-4C8D-B027-C87D15C082C4}"/>
                </a:ext>
              </a:extLst>
            </p:cNvPr>
            <p:cNvSpPr>
              <a:spLocks/>
            </p:cNvSpPr>
            <p:nvPr userDrawn="1"/>
          </p:nvSpPr>
          <p:spPr bwMode="auto">
            <a:xfrm>
              <a:off x="4919" y="324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tx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DB5FAB1D-672B-4A43-A5CF-5CDBDA7F96E2}"/>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E522D06D-B30F-4351-9A68-DCA53CDA43F5}"/>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93728E4F-88E9-41DC-A05C-901400FF33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CF351D81-CA23-4E92-AE46-C7471F795DA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ACB68BAB-8C6F-468F-92A1-3EC5A1D2C15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FF492F55-FB55-45E5-9680-5830985301C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901D4109-2F7E-478E-956A-7345B6D6741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A8052ECC-1780-44EF-9E52-F77A8EC2BC9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1807224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bg>
      <p:bgPr>
        <a:solidFill>
          <a:schemeClr val="tx1"/>
        </a:solidFill>
        <a:effectLst/>
      </p:bgPr>
    </p:bg>
    <p:spTree>
      <p:nvGrpSpPr>
        <p:cNvPr id="1" name=""/>
        <p:cNvGrpSpPr/>
        <p:nvPr/>
      </p:nvGrpSpPr>
      <p:grpSpPr>
        <a:xfrm>
          <a:off x="0" y="0"/>
          <a:ext cx="0" cy="0"/>
          <a:chOff x="0" y="0"/>
          <a:chExt cx="0" cy="0"/>
        </a:xfrm>
      </p:grpSpPr>
      <p:grpSp>
        <p:nvGrpSpPr>
          <p:cNvPr id="22" name="Group 4">
            <a:extLst>
              <a:ext uri="{FF2B5EF4-FFF2-40B4-BE49-F238E27FC236}">
                <a16:creationId xmlns:a16="http://schemas.microsoft.com/office/drawing/2014/main" id="{DB2F42B2-FE44-46FE-8C0F-290166D2E496}"/>
              </a:ext>
            </a:extLst>
          </p:cNvPr>
          <p:cNvGrpSpPr>
            <a:grpSpLocks noChangeAspect="1"/>
          </p:cNvGrpSpPr>
          <p:nvPr userDrawn="1"/>
        </p:nvGrpSpPr>
        <p:grpSpPr bwMode="auto">
          <a:xfrm>
            <a:off x="7043738" y="0"/>
            <a:ext cx="5145087" cy="6858000"/>
            <a:chOff x="4437" y="0"/>
            <a:chExt cx="3241" cy="4320"/>
          </a:xfrm>
        </p:grpSpPr>
        <p:sp>
          <p:nvSpPr>
            <p:cNvPr id="23" name="Rectangle 22">
              <a:extLst>
                <a:ext uri="{FF2B5EF4-FFF2-40B4-BE49-F238E27FC236}">
                  <a16:creationId xmlns:a16="http://schemas.microsoft.com/office/drawing/2014/main" id="{135E251B-784F-4ABD-A01C-2787BB6060DA}"/>
                </a:ext>
              </a:extLst>
            </p:cNvPr>
            <p:cNvSpPr>
              <a:spLocks noChangeArrowheads="1"/>
            </p:cNvSpPr>
            <p:nvPr userDrawn="1"/>
          </p:nvSpPr>
          <p:spPr bwMode="auto">
            <a:xfrm>
              <a:off x="4797" y="72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23">
              <a:extLst>
                <a:ext uri="{FF2B5EF4-FFF2-40B4-BE49-F238E27FC236}">
                  <a16:creationId xmlns:a16="http://schemas.microsoft.com/office/drawing/2014/main" id="{D72110E1-7FA6-4DD1-B7F1-1134E54F0F64}"/>
                </a:ext>
              </a:extLst>
            </p:cNvPr>
            <p:cNvSpPr>
              <a:spLocks noChangeArrowheads="1"/>
            </p:cNvSpPr>
            <p:nvPr userDrawn="1"/>
          </p:nvSpPr>
          <p:spPr bwMode="auto">
            <a:xfrm>
              <a:off x="4797" y="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4">
              <a:extLst>
                <a:ext uri="{FF2B5EF4-FFF2-40B4-BE49-F238E27FC236}">
                  <a16:creationId xmlns:a16="http://schemas.microsoft.com/office/drawing/2014/main" id="{23E45C10-1F0E-4B16-A3FC-931356E1A4A9}"/>
                </a:ext>
              </a:extLst>
            </p:cNvPr>
            <p:cNvSpPr>
              <a:spLocks noChangeArrowheads="1"/>
            </p:cNvSpPr>
            <p:nvPr userDrawn="1"/>
          </p:nvSpPr>
          <p:spPr bwMode="auto">
            <a:xfrm>
              <a:off x="4437" y="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
              <a:extLst>
                <a:ext uri="{FF2B5EF4-FFF2-40B4-BE49-F238E27FC236}">
                  <a16:creationId xmlns:a16="http://schemas.microsoft.com/office/drawing/2014/main" id="{78BD0CBE-D381-46E9-94BB-00629DEDCCA5}"/>
                </a:ext>
              </a:extLst>
            </p:cNvPr>
            <p:cNvSpPr>
              <a:spLocks/>
            </p:cNvSpPr>
            <p:nvPr userDrawn="1"/>
          </p:nvSpPr>
          <p:spPr bwMode="auto">
            <a:xfrm>
              <a:off x="5517" y="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9">
              <a:extLst>
                <a:ext uri="{FF2B5EF4-FFF2-40B4-BE49-F238E27FC236}">
                  <a16:creationId xmlns:a16="http://schemas.microsoft.com/office/drawing/2014/main" id="{8D51AD01-2586-405D-B6AE-418868771833}"/>
                </a:ext>
              </a:extLst>
            </p:cNvPr>
            <p:cNvSpPr>
              <a:spLocks/>
            </p:cNvSpPr>
            <p:nvPr userDrawn="1"/>
          </p:nvSpPr>
          <p:spPr bwMode="auto">
            <a:xfrm>
              <a:off x="6515" y="63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0">
              <a:extLst>
                <a:ext uri="{FF2B5EF4-FFF2-40B4-BE49-F238E27FC236}">
                  <a16:creationId xmlns:a16="http://schemas.microsoft.com/office/drawing/2014/main" id="{76F2E3A5-7334-4E59-B453-BB223637C148}"/>
                </a:ext>
              </a:extLst>
            </p:cNvPr>
            <p:cNvSpPr>
              <a:spLocks/>
            </p:cNvSpPr>
            <p:nvPr userDrawn="1"/>
          </p:nvSpPr>
          <p:spPr bwMode="auto">
            <a:xfrm>
              <a:off x="5517" y="66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0A2D163E-5314-467E-B975-EC24950D83DB}"/>
                </a:ext>
              </a:extLst>
            </p:cNvPr>
            <p:cNvSpPr>
              <a:spLocks/>
            </p:cNvSpPr>
            <p:nvPr userDrawn="1"/>
          </p:nvSpPr>
          <p:spPr bwMode="auto">
            <a:xfrm>
              <a:off x="6958" y="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1531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2">
              <a:extLst>
                <a:ext uri="{FF2B5EF4-FFF2-40B4-BE49-F238E27FC236}">
                  <a16:creationId xmlns:a16="http://schemas.microsoft.com/office/drawing/2014/main" id="{71C4340D-F8B4-43D7-9A16-503383DC08CF}"/>
                </a:ext>
              </a:extLst>
            </p:cNvPr>
            <p:cNvSpPr>
              <a:spLocks/>
            </p:cNvSpPr>
            <p:nvPr userDrawn="1"/>
          </p:nvSpPr>
          <p:spPr bwMode="auto">
            <a:xfrm>
              <a:off x="6598" y="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3">
              <a:extLst>
                <a:ext uri="{FF2B5EF4-FFF2-40B4-BE49-F238E27FC236}">
                  <a16:creationId xmlns:a16="http://schemas.microsoft.com/office/drawing/2014/main" id="{9531C253-A35A-4BC5-8BFD-D16CF75E551F}"/>
                </a:ext>
              </a:extLst>
            </p:cNvPr>
            <p:cNvSpPr>
              <a:spLocks/>
            </p:cNvSpPr>
            <p:nvPr userDrawn="1"/>
          </p:nvSpPr>
          <p:spPr bwMode="auto">
            <a:xfrm>
              <a:off x="6958" y="9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Oval 14">
              <a:extLst>
                <a:ext uri="{FF2B5EF4-FFF2-40B4-BE49-F238E27FC236}">
                  <a16:creationId xmlns:a16="http://schemas.microsoft.com/office/drawing/2014/main" id="{94E9A881-B3A6-4C26-9CEA-75B0764C665C}"/>
                </a:ext>
              </a:extLst>
            </p:cNvPr>
            <p:cNvSpPr>
              <a:spLocks noChangeArrowheads="1"/>
            </p:cNvSpPr>
            <p:nvPr userDrawn="1"/>
          </p:nvSpPr>
          <p:spPr bwMode="auto">
            <a:xfrm>
              <a:off x="4437" y="108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15">
              <a:extLst>
                <a:ext uri="{FF2B5EF4-FFF2-40B4-BE49-F238E27FC236}">
                  <a16:creationId xmlns:a16="http://schemas.microsoft.com/office/drawing/2014/main" id="{6B594F41-2BEB-4233-9BBE-AA0CB3F4136A}"/>
                </a:ext>
              </a:extLst>
            </p:cNvPr>
            <p:cNvSpPr>
              <a:spLocks noChangeArrowheads="1"/>
            </p:cNvSpPr>
            <p:nvPr userDrawn="1"/>
          </p:nvSpPr>
          <p:spPr bwMode="auto">
            <a:xfrm>
              <a:off x="4744" y="138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6">
              <a:extLst>
                <a:ext uri="{FF2B5EF4-FFF2-40B4-BE49-F238E27FC236}">
                  <a16:creationId xmlns:a16="http://schemas.microsoft.com/office/drawing/2014/main" id="{7790C2AD-7B39-4811-BBBC-5185892F2AF7}"/>
                </a:ext>
              </a:extLst>
            </p:cNvPr>
            <p:cNvSpPr>
              <a:spLocks/>
            </p:cNvSpPr>
            <p:nvPr userDrawn="1"/>
          </p:nvSpPr>
          <p:spPr bwMode="auto">
            <a:xfrm>
              <a:off x="6058" y="108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7">
              <a:extLst>
                <a:ext uri="{FF2B5EF4-FFF2-40B4-BE49-F238E27FC236}">
                  <a16:creationId xmlns:a16="http://schemas.microsoft.com/office/drawing/2014/main" id="{BB08D554-04F4-4B4B-A330-32F5244CB830}"/>
                </a:ext>
              </a:extLst>
            </p:cNvPr>
            <p:cNvSpPr>
              <a:spLocks/>
            </p:cNvSpPr>
            <p:nvPr userDrawn="1"/>
          </p:nvSpPr>
          <p:spPr bwMode="auto">
            <a:xfrm>
              <a:off x="5517" y="108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8">
              <a:extLst>
                <a:ext uri="{FF2B5EF4-FFF2-40B4-BE49-F238E27FC236}">
                  <a16:creationId xmlns:a16="http://schemas.microsoft.com/office/drawing/2014/main" id="{E418CB7D-4BD3-4B93-AA98-4645F39501F9}"/>
                </a:ext>
              </a:extLst>
            </p:cNvPr>
            <p:cNvSpPr>
              <a:spLocks/>
            </p:cNvSpPr>
            <p:nvPr userDrawn="1"/>
          </p:nvSpPr>
          <p:spPr bwMode="auto">
            <a:xfrm>
              <a:off x="5517" y="108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9">
              <a:extLst>
                <a:ext uri="{FF2B5EF4-FFF2-40B4-BE49-F238E27FC236}">
                  <a16:creationId xmlns:a16="http://schemas.microsoft.com/office/drawing/2014/main" id="{D91752FF-F120-4516-992D-1CBD9E896059}"/>
                </a:ext>
              </a:extLst>
            </p:cNvPr>
            <p:cNvSpPr>
              <a:spLocks/>
            </p:cNvSpPr>
            <p:nvPr userDrawn="1"/>
          </p:nvSpPr>
          <p:spPr bwMode="auto">
            <a:xfrm>
              <a:off x="6598" y="108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0">
              <a:extLst>
                <a:ext uri="{FF2B5EF4-FFF2-40B4-BE49-F238E27FC236}">
                  <a16:creationId xmlns:a16="http://schemas.microsoft.com/office/drawing/2014/main" id="{BF9A3D2A-9067-4443-B564-5373F282A677}"/>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1">
              <a:extLst>
                <a:ext uri="{FF2B5EF4-FFF2-40B4-BE49-F238E27FC236}">
                  <a16:creationId xmlns:a16="http://schemas.microsoft.com/office/drawing/2014/main" id="{6EA1A756-F815-4D21-90F9-2F4EFB45A7DA}"/>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2">
              <a:extLst>
                <a:ext uri="{FF2B5EF4-FFF2-40B4-BE49-F238E27FC236}">
                  <a16:creationId xmlns:a16="http://schemas.microsoft.com/office/drawing/2014/main" id="{D9E33D7B-3668-4E78-8174-FD67328AFE3C}"/>
                </a:ext>
              </a:extLst>
            </p:cNvPr>
            <p:cNvSpPr>
              <a:spLocks/>
            </p:cNvSpPr>
            <p:nvPr userDrawn="1"/>
          </p:nvSpPr>
          <p:spPr bwMode="auto">
            <a:xfrm>
              <a:off x="7138" y="108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3">
              <a:extLst>
                <a:ext uri="{FF2B5EF4-FFF2-40B4-BE49-F238E27FC236}">
                  <a16:creationId xmlns:a16="http://schemas.microsoft.com/office/drawing/2014/main" id="{CA08C292-9A06-4998-B82C-76EB9073D47D}"/>
                </a:ext>
              </a:extLst>
            </p:cNvPr>
            <p:cNvSpPr>
              <a:spLocks/>
            </p:cNvSpPr>
            <p:nvPr userDrawn="1"/>
          </p:nvSpPr>
          <p:spPr bwMode="auto">
            <a:xfrm>
              <a:off x="7138" y="162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4">
              <a:extLst>
                <a:ext uri="{FF2B5EF4-FFF2-40B4-BE49-F238E27FC236}">
                  <a16:creationId xmlns:a16="http://schemas.microsoft.com/office/drawing/2014/main" id="{B3BC5E9E-90E7-444B-8237-8FF980E95075}"/>
                </a:ext>
              </a:extLst>
            </p:cNvPr>
            <p:cNvSpPr>
              <a:spLocks/>
            </p:cNvSpPr>
            <p:nvPr userDrawn="1"/>
          </p:nvSpPr>
          <p:spPr bwMode="auto">
            <a:xfrm>
              <a:off x="7138" y="108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25">
              <a:extLst>
                <a:ext uri="{FF2B5EF4-FFF2-40B4-BE49-F238E27FC236}">
                  <a16:creationId xmlns:a16="http://schemas.microsoft.com/office/drawing/2014/main" id="{7E7E0EC0-C275-411E-BEA1-E6510C1FED6B}"/>
                </a:ext>
              </a:extLst>
            </p:cNvPr>
            <p:cNvSpPr>
              <a:spLocks noChangeArrowheads="1"/>
            </p:cNvSpPr>
            <p:nvPr userDrawn="1"/>
          </p:nvSpPr>
          <p:spPr bwMode="auto">
            <a:xfrm>
              <a:off x="4797" y="288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26">
              <a:extLst>
                <a:ext uri="{FF2B5EF4-FFF2-40B4-BE49-F238E27FC236}">
                  <a16:creationId xmlns:a16="http://schemas.microsoft.com/office/drawing/2014/main" id="{DB7AC008-FABA-4156-A2FF-70AD8CEF177A}"/>
                </a:ext>
              </a:extLst>
            </p:cNvPr>
            <p:cNvSpPr>
              <a:spLocks noChangeArrowheads="1"/>
            </p:cNvSpPr>
            <p:nvPr userDrawn="1"/>
          </p:nvSpPr>
          <p:spPr bwMode="auto">
            <a:xfrm>
              <a:off x="4797" y="216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27">
              <a:extLst>
                <a:ext uri="{FF2B5EF4-FFF2-40B4-BE49-F238E27FC236}">
                  <a16:creationId xmlns:a16="http://schemas.microsoft.com/office/drawing/2014/main" id="{68A212EC-DDDE-4DA3-BA76-3B18C203ECEA}"/>
                </a:ext>
              </a:extLst>
            </p:cNvPr>
            <p:cNvSpPr>
              <a:spLocks noChangeArrowheads="1"/>
            </p:cNvSpPr>
            <p:nvPr userDrawn="1"/>
          </p:nvSpPr>
          <p:spPr bwMode="auto">
            <a:xfrm>
              <a:off x="4437" y="216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8">
              <a:extLst>
                <a:ext uri="{FF2B5EF4-FFF2-40B4-BE49-F238E27FC236}">
                  <a16:creationId xmlns:a16="http://schemas.microsoft.com/office/drawing/2014/main" id="{F9A3F80C-5EA4-4EA8-84EF-74C663C004D4}"/>
                </a:ext>
              </a:extLst>
            </p:cNvPr>
            <p:cNvSpPr>
              <a:spLocks/>
            </p:cNvSpPr>
            <p:nvPr userDrawn="1"/>
          </p:nvSpPr>
          <p:spPr bwMode="auto">
            <a:xfrm>
              <a:off x="5517" y="216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9">
              <a:extLst>
                <a:ext uri="{FF2B5EF4-FFF2-40B4-BE49-F238E27FC236}">
                  <a16:creationId xmlns:a16="http://schemas.microsoft.com/office/drawing/2014/main" id="{C1F645EF-A4BE-4D45-97CD-08FAE055D6A1}"/>
                </a:ext>
              </a:extLst>
            </p:cNvPr>
            <p:cNvSpPr>
              <a:spLocks/>
            </p:cNvSpPr>
            <p:nvPr userDrawn="1"/>
          </p:nvSpPr>
          <p:spPr bwMode="auto">
            <a:xfrm>
              <a:off x="6515" y="279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30">
              <a:extLst>
                <a:ext uri="{FF2B5EF4-FFF2-40B4-BE49-F238E27FC236}">
                  <a16:creationId xmlns:a16="http://schemas.microsoft.com/office/drawing/2014/main" id="{4B1BBF2D-A08E-4E8F-BC16-0B1B48530F0B}"/>
                </a:ext>
              </a:extLst>
            </p:cNvPr>
            <p:cNvSpPr>
              <a:spLocks/>
            </p:cNvSpPr>
            <p:nvPr userDrawn="1"/>
          </p:nvSpPr>
          <p:spPr bwMode="auto">
            <a:xfrm>
              <a:off x="5517" y="282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1">
              <a:extLst>
                <a:ext uri="{FF2B5EF4-FFF2-40B4-BE49-F238E27FC236}">
                  <a16:creationId xmlns:a16="http://schemas.microsoft.com/office/drawing/2014/main" id="{99E3C977-179B-4098-BC28-41C17E3505DA}"/>
                </a:ext>
              </a:extLst>
            </p:cNvPr>
            <p:cNvSpPr>
              <a:spLocks/>
            </p:cNvSpPr>
            <p:nvPr userDrawn="1"/>
          </p:nvSpPr>
          <p:spPr bwMode="auto">
            <a:xfrm>
              <a:off x="6958" y="216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2">
              <a:extLst>
                <a:ext uri="{FF2B5EF4-FFF2-40B4-BE49-F238E27FC236}">
                  <a16:creationId xmlns:a16="http://schemas.microsoft.com/office/drawing/2014/main" id="{0B0B71F5-EED1-4317-8432-E661711D27A5}"/>
                </a:ext>
              </a:extLst>
            </p:cNvPr>
            <p:cNvSpPr>
              <a:spLocks/>
            </p:cNvSpPr>
            <p:nvPr userDrawn="1"/>
          </p:nvSpPr>
          <p:spPr bwMode="auto">
            <a:xfrm>
              <a:off x="6598" y="216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33">
              <a:extLst>
                <a:ext uri="{FF2B5EF4-FFF2-40B4-BE49-F238E27FC236}">
                  <a16:creationId xmlns:a16="http://schemas.microsoft.com/office/drawing/2014/main" id="{D6A39ECB-7B3D-44A1-8F51-94B15B431CE7}"/>
                </a:ext>
              </a:extLst>
            </p:cNvPr>
            <p:cNvSpPr>
              <a:spLocks/>
            </p:cNvSpPr>
            <p:nvPr userDrawn="1"/>
          </p:nvSpPr>
          <p:spPr bwMode="auto">
            <a:xfrm>
              <a:off x="6958" y="225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34">
              <a:extLst>
                <a:ext uri="{FF2B5EF4-FFF2-40B4-BE49-F238E27FC236}">
                  <a16:creationId xmlns:a16="http://schemas.microsoft.com/office/drawing/2014/main" id="{8CD73FF5-229C-4D9E-974C-632593C7551D}"/>
                </a:ext>
              </a:extLst>
            </p:cNvPr>
            <p:cNvSpPr>
              <a:spLocks noChangeArrowheads="1"/>
            </p:cNvSpPr>
            <p:nvPr userDrawn="1"/>
          </p:nvSpPr>
          <p:spPr bwMode="auto">
            <a:xfrm>
              <a:off x="4437" y="324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Oval 35">
              <a:extLst>
                <a:ext uri="{FF2B5EF4-FFF2-40B4-BE49-F238E27FC236}">
                  <a16:creationId xmlns:a16="http://schemas.microsoft.com/office/drawing/2014/main" id="{D87EADA6-0851-4FBA-B2BD-5619A4A738EE}"/>
                </a:ext>
              </a:extLst>
            </p:cNvPr>
            <p:cNvSpPr>
              <a:spLocks noChangeArrowheads="1"/>
            </p:cNvSpPr>
            <p:nvPr userDrawn="1"/>
          </p:nvSpPr>
          <p:spPr bwMode="auto">
            <a:xfrm>
              <a:off x="4744" y="354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36">
              <a:extLst>
                <a:ext uri="{FF2B5EF4-FFF2-40B4-BE49-F238E27FC236}">
                  <a16:creationId xmlns:a16="http://schemas.microsoft.com/office/drawing/2014/main" id="{1015E92D-B2A6-4156-A64C-4FB755103082}"/>
                </a:ext>
              </a:extLst>
            </p:cNvPr>
            <p:cNvSpPr>
              <a:spLocks/>
            </p:cNvSpPr>
            <p:nvPr userDrawn="1"/>
          </p:nvSpPr>
          <p:spPr bwMode="auto">
            <a:xfrm>
              <a:off x="6058" y="324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37">
              <a:extLst>
                <a:ext uri="{FF2B5EF4-FFF2-40B4-BE49-F238E27FC236}">
                  <a16:creationId xmlns:a16="http://schemas.microsoft.com/office/drawing/2014/main" id="{1504C322-DFA5-4EA6-B595-A128B32373E3}"/>
                </a:ext>
              </a:extLst>
            </p:cNvPr>
            <p:cNvSpPr>
              <a:spLocks/>
            </p:cNvSpPr>
            <p:nvPr userDrawn="1"/>
          </p:nvSpPr>
          <p:spPr bwMode="auto">
            <a:xfrm>
              <a:off x="5517" y="324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38">
              <a:extLst>
                <a:ext uri="{FF2B5EF4-FFF2-40B4-BE49-F238E27FC236}">
                  <a16:creationId xmlns:a16="http://schemas.microsoft.com/office/drawing/2014/main" id="{E7FC1D8B-F992-4B01-91D7-5760CE8B42BC}"/>
                </a:ext>
              </a:extLst>
            </p:cNvPr>
            <p:cNvSpPr>
              <a:spLocks/>
            </p:cNvSpPr>
            <p:nvPr userDrawn="1"/>
          </p:nvSpPr>
          <p:spPr bwMode="auto">
            <a:xfrm>
              <a:off x="5517" y="324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9">
              <a:extLst>
                <a:ext uri="{FF2B5EF4-FFF2-40B4-BE49-F238E27FC236}">
                  <a16:creationId xmlns:a16="http://schemas.microsoft.com/office/drawing/2014/main" id="{D6743AB1-5743-44D6-8323-93F6E8299171}"/>
                </a:ext>
              </a:extLst>
            </p:cNvPr>
            <p:cNvSpPr>
              <a:spLocks/>
            </p:cNvSpPr>
            <p:nvPr userDrawn="1"/>
          </p:nvSpPr>
          <p:spPr bwMode="auto">
            <a:xfrm>
              <a:off x="6598" y="324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0">
              <a:extLst>
                <a:ext uri="{FF2B5EF4-FFF2-40B4-BE49-F238E27FC236}">
                  <a16:creationId xmlns:a16="http://schemas.microsoft.com/office/drawing/2014/main" id="{DC6AC69B-AC60-4EB2-B46E-CB29C5DE5D9E}"/>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1">
              <a:extLst>
                <a:ext uri="{FF2B5EF4-FFF2-40B4-BE49-F238E27FC236}">
                  <a16:creationId xmlns:a16="http://schemas.microsoft.com/office/drawing/2014/main" id="{917C0D38-5CE9-49C8-8482-BDFCD4398E14}"/>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42">
              <a:extLst>
                <a:ext uri="{FF2B5EF4-FFF2-40B4-BE49-F238E27FC236}">
                  <a16:creationId xmlns:a16="http://schemas.microsoft.com/office/drawing/2014/main" id="{7FBEA5D6-1AE9-4738-BE4C-CF1FB9DFF431}"/>
                </a:ext>
              </a:extLst>
            </p:cNvPr>
            <p:cNvSpPr>
              <a:spLocks/>
            </p:cNvSpPr>
            <p:nvPr userDrawn="1"/>
          </p:nvSpPr>
          <p:spPr bwMode="auto">
            <a:xfrm>
              <a:off x="7138" y="324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43">
              <a:extLst>
                <a:ext uri="{FF2B5EF4-FFF2-40B4-BE49-F238E27FC236}">
                  <a16:creationId xmlns:a16="http://schemas.microsoft.com/office/drawing/2014/main" id="{5EF0256F-B121-4D1C-B3C6-0024E354C9D4}"/>
                </a:ext>
              </a:extLst>
            </p:cNvPr>
            <p:cNvSpPr>
              <a:spLocks/>
            </p:cNvSpPr>
            <p:nvPr userDrawn="1"/>
          </p:nvSpPr>
          <p:spPr bwMode="auto">
            <a:xfrm>
              <a:off x="7138" y="378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44">
              <a:extLst>
                <a:ext uri="{FF2B5EF4-FFF2-40B4-BE49-F238E27FC236}">
                  <a16:creationId xmlns:a16="http://schemas.microsoft.com/office/drawing/2014/main" id="{490CF93A-3641-4BD6-B414-9D8FF72D46E6}"/>
                </a:ext>
              </a:extLst>
            </p:cNvPr>
            <p:cNvSpPr>
              <a:spLocks/>
            </p:cNvSpPr>
            <p:nvPr userDrawn="1"/>
          </p:nvSpPr>
          <p:spPr bwMode="auto">
            <a:xfrm>
              <a:off x="7138" y="324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833283A5-2526-48B4-B760-C404E302A777}"/>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35DF7E17-36A7-4676-BC70-AC259BE69FA2}"/>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DA9C0F99-ABCE-472B-A95C-B2510D01F1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2D50CD3C-2520-4CDE-AB66-8D8E401E3E3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73D41C42-F476-4869-B914-81B9D41C938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E17C1B7F-3BA9-476F-B8E1-C0E047CA90C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1540D39F-E7E8-4E0F-97BE-B14AAE27352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7A044101-546E-45E4-B062-A39F26FF10F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0582988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Header_Color">
    <p:bg>
      <p:bgPr>
        <a:gradFill flip="none" rotWithShape="1">
          <a:gsLst>
            <a:gs pos="0">
              <a:srgbClr val="E14B92"/>
            </a:gs>
            <a:gs pos="60000">
              <a:srgbClr val="89529C"/>
            </a:gs>
            <a:gs pos="100000">
              <a:srgbClr val="822562"/>
            </a:gs>
          </a:gsLst>
          <a:lin ang="8100000" scaled="1"/>
          <a:tileRect/>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292110414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283417114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7423637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chemeClr val="tx1"/>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0"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5" name="TextBox 4"/>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6" name="Group 5"/>
          <p:cNvGrpSpPr/>
          <p:nvPr userDrawn="1"/>
        </p:nvGrpSpPr>
        <p:grpSpPr>
          <a:xfrm>
            <a:off x="554338" y="6421482"/>
            <a:ext cx="734356" cy="245008"/>
            <a:chOff x="547688" y="952500"/>
            <a:chExt cx="12190413" cy="4067175"/>
          </a:xfrm>
        </p:grpSpPr>
        <p:sp>
          <p:nvSpPr>
            <p:cNvPr id="7" name="Rectangle 6"/>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 name="Freeform 10"/>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53746262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Subtitle Only">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ctr" anchorCtr="0">
            <a:noAutofit/>
          </a:bodyPr>
          <a:lstStyle>
            <a:lvl1pPr marL="0" indent="0">
              <a:lnSpc>
                <a:spcPts val="2200"/>
              </a:lnSpc>
              <a:spcBef>
                <a:spcPts val="0"/>
              </a:spcBef>
              <a:buNone/>
              <a:defRPr sz="22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56789"/>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1917485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inkStation imag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149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Only_Black">
    <p:bg>
      <p:bgPr>
        <a:solidFill>
          <a:schemeClr val="tx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t" anchorCtr="0">
            <a:noAutofit/>
          </a:bodyPr>
          <a:lstStyle>
            <a:lvl1pPr marL="0" indent="0">
              <a:lnSpc>
                <a:spcPts val="22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99921"/>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76583222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3624"/>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548640" y="1308880"/>
            <a:ext cx="11073384" cy="4906726"/>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6117898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548640" y="1307593"/>
            <a:ext cx="11073384"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6" name="TextBox 5"/>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7" name="Group 6"/>
          <p:cNvGrpSpPr/>
          <p:nvPr userDrawn="1"/>
        </p:nvGrpSpPr>
        <p:grpSpPr>
          <a:xfrm>
            <a:off x="554338" y="6421482"/>
            <a:ext cx="734356" cy="245008"/>
            <a:chOff x="547688" y="952500"/>
            <a:chExt cx="12190413" cy="4067175"/>
          </a:xfrm>
        </p:grpSpPr>
        <p:sp>
          <p:nvSpPr>
            <p:cNvPr id="8" name="Rectangle 7"/>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 name="Freeform 8"/>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56157462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75767"/>
            <a:ext cx="11073384" cy="4651413"/>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0"/>
          </p:nvPr>
        </p:nvSpPr>
        <p:spPr bwMode="gray">
          <a:xfrm>
            <a:off x="557784" y="899112"/>
            <a:ext cx="11073384" cy="292608"/>
          </a:xfrm>
          <a:prstGeom prst="rect">
            <a:avLst/>
          </a:prstGeom>
        </p:spPr>
        <p:txBody>
          <a:bodyPr lIns="0" tIns="0" rIns="0" bIns="0" anchor="ctr" anchorCtr="0">
            <a:noAutofit/>
          </a:bodyPr>
          <a:lstStyle>
            <a:lvl1pPr marL="0" indent="0">
              <a:lnSpc>
                <a:spcPts val="2200"/>
              </a:lnSpc>
              <a:spcBef>
                <a:spcPts val="0"/>
              </a:spcBef>
              <a:buNone/>
              <a:defRPr sz="22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69451"/>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9259435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_Black">
    <p:bg>
      <p:bgPr>
        <a:solidFill>
          <a:schemeClr val="tx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72767"/>
            <a:ext cx="11073384" cy="4654413"/>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t" anchorCtr="0">
            <a:noAutofit/>
          </a:bodyPr>
          <a:lstStyle>
            <a:lvl1pPr marL="0" indent="0">
              <a:lnSpc>
                <a:spcPts val="22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92616"/>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22277227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bwMode="gray">
          <a:xfrm>
            <a:off x="6243066"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9434615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wo Column Slide_Black">
    <p:bg>
      <p:bgPr>
        <a:solidFill>
          <a:schemeClr val="tx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bwMode="gray">
          <a:xfrm>
            <a:off x="6243066"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23801243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Content Placeholder 2"/>
          <p:cNvSpPr>
            <a:spLocks noGrp="1"/>
          </p:cNvSpPr>
          <p:nvPr>
            <p:ph sz="half" idx="10"/>
          </p:nvPr>
        </p:nvSpPr>
        <p:spPr bwMode="gray">
          <a:xfrm>
            <a:off x="4347972"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1"/>
          </p:nvPr>
        </p:nvSpPr>
        <p:spPr bwMode="gray">
          <a:xfrm>
            <a:off x="8147304"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215009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hree Column Slide_Black">
    <p:bg>
      <p:bgPr>
        <a:solidFill>
          <a:schemeClr val="tx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Content Placeholder 2"/>
          <p:cNvSpPr>
            <a:spLocks noGrp="1"/>
          </p:cNvSpPr>
          <p:nvPr>
            <p:ph sz="half" idx="10"/>
          </p:nvPr>
        </p:nvSpPr>
        <p:spPr bwMode="gray">
          <a:xfrm>
            <a:off x="4347972"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1"/>
          </p:nvPr>
        </p:nvSpPr>
        <p:spPr bwMode="gray">
          <a:xfrm>
            <a:off x="8147304"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2" name="Group 11"/>
          <p:cNvGrpSpPr/>
          <p:nvPr userDrawn="1"/>
        </p:nvGrpSpPr>
        <p:grpSpPr>
          <a:xfrm>
            <a:off x="554338" y="6421482"/>
            <a:ext cx="734356" cy="245008"/>
            <a:chOff x="547688" y="952500"/>
            <a:chExt cx="12190413" cy="4067175"/>
          </a:xfrm>
        </p:grpSpPr>
        <p:sp>
          <p:nvSpPr>
            <p:cNvPr id="13" name="Rectangle 12"/>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87312130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6036718"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603671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6"/>
          </p:nvPr>
        </p:nvSpPr>
        <p:spPr>
          <a:xfrm>
            <a:off x="6835285" y="0"/>
            <a:ext cx="5353539"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2312353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ssories tables slide">
    <p:spTree>
      <p:nvGrpSpPr>
        <p:cNvPr id="1" name=""/>
        <p:cNvGrpSpPr/>
        <p:nvPr/>
      </p:nvGrpSpPr>
      <p:grpSpPr>
        <a:xfrm>
          <a:off x="0" y="0"/>
          <a:ext cx="0" cy="0"/>
          <a:chOff x="0" y="0"/>
          <a:chExt cx="0" cy="0"/>
        </a:xfrm>
      </p:grpSpPr>
      <p:sp>
        <p:nvSpPr>
          <p:cNvPr id="2" name="Rectangle 1"/>
          <p:cNvSpPr/>
          <p:nvPr userDrawn="1"/>
        </p:nvSpPr>
        <p:spPr bwMode="black">
          <a:xfrm flipV="1">
            <a:off x="0" y="6306431"/>
            <a:ext cx="12192000" cy="781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Tree>
    <p:extLst>
      <p:ext uri="{BB962C8B-B14F-4D97-AF65-F5344CB8AC3E}">
        <p14:creationId xmlns:p14="http://schemas.microsoft.com/office/powerpoint/2010/main" val="15778834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w/Image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6036718"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603671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6"/>
          </p:nvPr>
        </p:nvSpPr>
        <p:spPr>
          <a:xfrm>
            <a:off x="6835285" y="0"/>
            <a:ext cx="5353539"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19" name="TextBox 1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20" name="Group 19"/>
          <p:cNvGrpSpPr/>
          <p:nvPr userDrawn="1"/>
        </p:nvGrpSpPr>
        <p:grpSpPr>
          <a:xfrm>
            <a:off x="554338" y="6421482"/>
            <a:ext cx="734356" cy="245008"/>
            <a:chOff x="547688" y="952500"/>
            <a:chExt cx="12190413" cy="4067175"/>
          </a:xfrm>
        </p:grpSpPr>
        <p:sp>
          <p:nvSpPr>
            <p:cNvPr id="21" name="Rectangle 2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2" name="Freeform 2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3" name="Freeform 2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4" name="Freeform 2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5" name="Freeform 2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26716763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640"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641" y="2943638"/>
            <a:ext cx="3513150" cy="1641615"/>
          </a:xfrm>
          <a:prstGeom prst="rect">
            <a:avLst/>
          </a:prstGeom>
        </p:spPr>
        <p:txBody>
          <a:bodyPr lIns="0" tIns="0" rIns="0" bIns="0"/>
          <a:lstStyle>
            <a:lvl1pPr marL="0" indent="0">
              <a:lnSpc>
                <a:spcPts val="2400"/>
              </a:lnSpc>
              <a:spcBef>
                <a:spcPts val="0"/>
              </a:spcBef>
              <a:buNone/>
              <a:defRPr sz="2400" baseline="0">
                <a:solidFill>
                  <a:schemeClr val="tx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6887866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Photo + Statement_Black">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640"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641" y="2943638"/>
            <a:ext cx="3513150"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13"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7982207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tx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9" name="Group 8">
            <a:extLst>
              <a:ext uri="{FF2B5EF4-FFF2-40B4-BE49-F238E27FC236}">
                <a16:creationId xmlns:a16="http://schemas.microsoft.com/office/drawing/2014/main" id="{EAF90973-FEC1-4552-893E-F8452486325A}"/>
              </a:ext>
            </a:extLst>
          </p:cNvPr>
          <p:cNvGrpSpPr/>
          <p:nvPr userDrawn="1"/>
        </p:nvGrpSpPr>
        <p:grpSpPr>
          <a:xfrm>
            <a:off x="548640" y="398463"/>
            <a:ext cx="990600" cy="735013"/>
            <a:chOff x="657226" y="398463"/>
            <a:chExt cx="990600" cy="735013"/>
          </a:xfrm>
          <a:gradFill flip="none" rotWithShape="1">
            <a:gsLst>
              <a:gs pos="0">
                <a:srgbClr val="7C55A3"/>
              </a:gs>
              <a:gs pos="33000">
                <a:srgbClr val="4C8AC8"/>
              </a:gs>
              <a:gs pos="67000">
                <a:srgbClr val="47B98E"/>
              </a:gs>
              <a:gs pos="100000">
                <a:srgbClr val="64B951"/>
              </a:gs>
            </a:gsLst>
            <a:lin ang="13500000" scaled="1"/>
            <a:tileRect/>
          </a:gradFill>
        </p:grpSpPr>
        <p:sp>
          <p:nvSpPr>
            <p:cNvPr id="10" name="Freeform 5">
              <a:extLst>
                <a:ext uri="{FF2B5EF4-FFF2-40B4-BE49-F238E27FC236}">
                  <a16:creationId xmlns:a16="http://schemas.microsoft.com/office/drawing/2014/main" id="{03BCA337-0364-462A-918B-9D65DE60C19A}"/>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0379A668-D702-43AE-8393-F493097C832C}"/>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43875725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Layout_Black">
    <p:bg>
      <p:bgPr>
        <a:solidFill>
          <a:schemeClr val="tx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22" name="Group 21">
            <a:extLst>
              <a:ext uri="{FF2B5EF4-FFF2-40B4-BE49-F238E27FC236}">
                <a16:creationId xmlns:a16="http://schemas.microsoft.com/office/drawing/2014/main" id="{99371872-34E0-4E87-A880-855C986DEFEB}"/>
              </a:ext>
            </a:extLst>
          </p:cNvPr>
          <p:cNvGrpSpPr/>
          <p:nvPr userDrawn="1"/>
        </p:nvGrpSpPr>
        <p:grpSpPr>
          <a:xfrm>
            <a:off x="548640" y="398463"/>
            <a:ext cx="990600" cy="735013"/>
            <a:chOff x="657226" y="398463"/>
            <a:chExt cx="990600" cy="735013"/>
          </a:xfrm>
          <a:gradFill flip="none" rotWithShape="1">
            <a:gsLst>
              <a:gs pos="0">
                <a:srgbClr val="7C55A3"/>
              </a:gs>
              <a:gs pos="33000">
                <a:srgbClr val="4C8AC8"/>
              </a:gs>
              <a:gs pos="67000">
                <a:srgbClr val="47B98E"/>
              </a:gs>
              <a:gs pos="100000">
                <a:srgbClr val="64B951"/>
              </a:gs>
            </a:gsLst>
            <a:lin ang="13500000" scaled="1"/>
            <a:tileRect/>
          </a:gradFill>
        </p:grpSpPr>
        <p:sp>
          <p:nvSpPr>
            <p:cNvPr id="23" name="Freeform 5">
              <a:extLst>
                <a:ext uri="{FF2B5EF4-FFF2-40B4-BE49-F238E27FC236}">
                  <a16:creationId xmlns:a16="http://schemas.microsoft.com/office/drawing/2014/main" id="{CA59E31A-C52B-4474-A5A0-530DF770A454}"/>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123B3F17-34EE-4FBA-8852-7ED07762D8EB}"/>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4826561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 Layout_Color">
    <p:bg>
      <p:bgPr>
        <a:gradFill flip="none" rotWithShape="1">
          <a:gsLst>
            <a:gs pos="0">
              <a:srgbClr val="7C55A3"/>
            </a:gs>
            <a:gs pos="33000">
              <a:srgbClr val="4C8AC8"/>
            </a:gs>
            <a:gs pos="67000">
              <a:srgbClr val="47B98E"/>
            </a:gs>
            <a:gs pos="100000">
              <a:srgbClr val="64B951"/>
            </a:gs>
          </a:gsLst>
          <a:lin ang="13500000" scaled="1"/>
          <a:tileRect/>
        </a:gra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22" name="Group 21">
            <a:extLst>
              <a:ext uri="{FF2B5EF4-FFF2-40B4-BE49-F238E27FC236}">
                <a16:creationId xmlns:a16="http://schemas.microsoft.com/office/drawing/2014/main" id="{99371872-34E0-4E87-A880-855C986DEFEB}"/>
              </a:ext>
            </a:extLst>
          </p:cNvPr>
          <p:cNvGrpSpPr/>
          <p:nvPr userDrawn="1"/>
        </p:nvGrpSpPr>
        <p:grpSpPr>
          <a:xfrm>
            <a:off x="548640" y="398463"/>
            <a:ext cx="990600" cy="735013"/>
            <a:chOff x="657226" y="398463"/>
            <a:chExt cx="990600" cy="735013"/>
          </a:xfrm>
          <a:solidFill>
            <a:schemeClr val="tx1"/>
          </a:solidFill>
        </p:grpSpPr>
        <p:sp>
          <p:nvSpPr>
            <p:cNvPr id="23" name="Freeform 5">
              <a:extLst>
                <a:ext uri="{FF2B5EF4-FFF2-40B4-BE49-F238E27FC236}">
                  <a16:creationId xmlns:a16="http://schemas.microsoft.com/office/drawing/2014/main" id="{CA59E31A-C52B-4474-A5A0-530DF770A454}"/>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123B3F17-34EE-4FBA-8852-7ED07762D8EB}"/>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7350269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 Product">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566888"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5284" y="1307592"/>
            <a:ext cx="4707555"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5283" y="402336"/>
            <a:ext cx="4707555"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title</a:t>
            </a:r>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5952729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ntent w/ Product_Black">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566888"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5284" y="1307592"/>
            <a:ext cx="4707555" cy="5023760"/>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5283" y="402336"/>
            <a:ext cx="4707555"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TextBox 7"/>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3" name="Rectangle 12"/>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53438462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548639" y="1307593"/>
            <a:ext cx="11073385" cy="4919588"/>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dirty="0"/>
              <a:t>Click icon to create chart</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88238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rt Slide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548639" y="1307593"/>
            <a:ext cx="11073385" cy="4919588"/>
          </a:xfrm>
          <a:prstGeom prst="rect">
            <a:avLst/>
          </a:prstGeom>
        </p:spPr>
        <p:txBody>
          <a:bodyPr lIns="121899" tIns="853291" rIns="121899" bIns="60949" anchor="ctr" anchorCtr="0"/>
          <a:lstStyle>
            <a:lvl1pPr marL="0" indent="0" algn="ctr">
              <a:buFontTx/>
              <a:buNone/>
              <a:defRPr sz="2400" baseline="0">
                <a:solidFill>
                  <a:schemeClr val="bg1"/>
                </a:solidFill>
              </a:defRPr>
            </a:lvl1pPr>
          </a:lstStyle>
          <a:p>
            <a:r>
              <a:rPr lang="en-US" dirty="0"/>
              <a:t>Click icon to create chart</a:t>
            </a:r>
          </a:p>
        </p:txBody>
      </p:sp>
      <p:sp>
        <p:nvSpPr>
          <p:cNvPr id="1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6" name="TextBox 5"/>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7" name="Group 6"/>
          <p:cNvGrpSpPr/>
          <p:nvPr userDrawn="1"/>
        </p:nvGrpSpPr>
        <p:grpSpPr>
          <a:xfrm>
            <a:off x="554338" y="6421482"/>
            <a:ext cx="734356" cy="245008"/>
            <a:chOff x="547688" y="952500"/>
            <a:chExt cx="12190413" cy="4067175"/>
          </a:xfrm>
        </p:grpSpPr>
        <p:sp>
          <p:nvSpPr>
            <p:cNvPr id="8" name="Rectangle 7"/>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295347721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893"/>
            <a:ext cx="12190415" cy="6857107"/>
          </a:xfrm>
          <a:prstGeom prst="rect">
            <a:avLst/>
          </a:prstGeom>
        </p:spPr>
      </p:pic>
      <p:grpSp>
        <p:nvGrpSpPr>
          <p:cNvPr id="4" name="Group 3"/>
          <p:cNvGrpSpPr/>
          <p:nvPr userDrawn="1"/>
        </p:nvGrpSpPr>
        <p:grpSpPr bwMode="gray">
          <a:xfrm>
            <a:off x="1828170" y="1519963"/>
            <a:ext cx="8535661" cy="4341742"/>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bwMode="gray">
          <a:xfrm>
            <a:off x="5853433" y="1260545"/>
            <a:ext cx="485134" cy="485134"/>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12" name="Straight Connector 11"/>
          <p:cNvCxnSpPr/>
          <p:nvPr userDrawn="1"/>
        </p:nvCxnSpPr>
        <p:spPr>
          <a:xfrm>
            <a:off x="2795848"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2" y="4738254"/>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47" name="Picture 4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45" name="Picture 9" descr="C:\Users\yhwang\Desktop\WW Design\Multimode Icons\twitter-01.pn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43" name="Picture 5" descr="C:\Users\yhwang\Desktop\WW Design\Multimode Icons\globe-01.png"/>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41" name="Picture 2" descr="C:\Users\yhwang\Desktop\WW Design\Multimode Icons\chain-01.png"/>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39" name="Picture 38" descr="C:\Users\yhwang\Desktop\WW Design\Multimode Icons\facebook-01.png"/>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37" name="Picture 7" descr="C:\Users\yhwang\Desktop\WW Design\Multimode Icons\server-01.png"/>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35" name="Picture 6" descr="C:\Users\yhwang\Desktop\WW Design\Multimode Icons\network-01.png"/>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33" name="Picture 8" descr="C:\Users\yhwang\Desktop\WW Design\Multimode Icons\think_light-01.png"/>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610187" y="2009776"/>
            <a:ext cx="6971627" cy="2231536"/>
          </a:xfrm>
          <a:prstGeom prst="rect">
            <a:avLst/>
          </a:prstGeom>
        </p:spPr>
      </p:pic>
      <p:pic>
        <p:nvPicPr>
          <p:cNvPr id="51" name="Picture 50"/>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rot="16200000">
            <a:off x="10583673" y="3056111"/>
            <a:ext cx="2412866" cy="803786"/>
          </a:xfrm>
          <a:prstGeom prst="rect">
            <a:avLst/>
          </a:prstGeom>
        </p:spPr>
      </p:pic>
    </p:spTree>
    <p:extLst>
      <p:ext uri="{BB962C8B-B14F-4D97-AF65-F5344CB8AC3E}">
        <p14:creationId xmlns:p14="http://schemas.microsoft.com/office/powerpoint/2010/main" val="1274809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563374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Slide_Black">
    <p:bg>
      <p:bgPr>
        <a:solidFill>
          <a:schemeClr val="tx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14" name="TextBox 13"/>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5" name="Group 14"/>
          <p:cNvGrpSpPr/>
          <p:nvPr userDrawn="1"/>
        </p:nvGrpSpPr>
        <p:grpSpPr>
          <a:xfrm>
            <a:off x="554338" y="6421482"/>
            <a:ext cx="734356" cy="245008"/>
            <a:chOff x="547688" y="952500"/>
            <a:chExt cx="12190413" cy="4067175"/>
          </a:xfrm>
        </p:grpSpPr>
        <p:sp>
          <p:nvSpPr>
            <p:cNvPr id="16" name="Rectangle 1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9"/>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2"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43812897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losing Slide_White">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accent6"/>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Rectangle 28">
            <a:extLst>
              <a:ext uri="{FF2B5EF4-FFF2-40B4-BE49-F238E27FC236}">
                <a16:creationId xmlns:a16="http://schemas.microsoft.com/office/drawing/2014/main" id="{4D872154-4275-422F-BF6F-C8ECDAFCF823}"/>
              </a:ext>
            </a:extLst>
          </p:cNvPr>
          <p:cNvSpPr>
            <a:spLocks noChangeArrowheads="1"/>
          </p:cNvSpPr>
          <p:nvPr userDrawn="1"/>
        </p:nvSpPr>
        <p:spPr bwMode="auto">
          <a:xfrm>
            <a:off x="11556230" y="837417"/>
            <a:ext cx="634181" cy="1898696"/>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5" name="Group 44">
            <a:extLst>
              <a:ext uri="{FF2B5EF4-FFF2-40B4-BE49-F238E27FC236}">
                <a16:creationId xmlns:a16="http://schemas.microsoft.com/office/drawing/2014/main" id="{28BEE63C-C3F8-4C38-9BE5-7F464ABA10A0}"/>
              </a:ext>
            </a:extLst>
          </p:cNvPr>
          <p:cNvGrpSpPr/>
          <p:nvPr userDrawn="1"/>
        </p:nvGrpSpPr>
        <p:grpSpPr>
          <a:xfrm>
            <a:off x="11701122" y="1007069"/>
            <a:ext cx="321494" cy="1552800"/>
            <a:chOff x="7313961" y="501936"/>
            <a:chExt cx="323594" cy="1566108"/>
          </a:xfrm>
        </p:grpSpPr>
        <p:sp>
          <p:nvSpPr>
            <p:cNvPr id="38" name="Freeform 29">
              <a:extLst>
                <a:ext uri="{FF2B5EF4-FFF2-40B4-BE49-F238E27FC236}">
                  <a16:creationId xmlns:a16="http://schemas.microsoft.com/office/drawing/2014/main" id="{0F6D2C1F-123F-4FC5-A8AF-9FD924E3768C}"/>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0">
              <a:extLst>
                <a:ext uri="{FF2B5EF4-FFF2-40B4-BE49-F238E27FC236}">
                  <a16:creationId xmlns:a16="http://schemas.microsoft.com/office/drawing/2014/main" id="{2EA5A2F2-AE15-4FA5-85A9-F7373F32518B}"/>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1">
              <a:extLst>
                <a:ext uri="{FF2B5EF4-FFF2-40B4-BE49-F238E27FC236}">
                  <a16:creationId xmlns:a16="http://schemas.microsoft.com/office/drawing/2014/main" id="{F0E0D771-C362-479B-9362-010602469889}"/>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2">
              <a:extLst>
                <a:ext uri="{FF2B5EF4-FFF2-40B4-BE49-F238E27FC236}">
                  <a16:creationId xmlns:a16="http://schemas.microsoft.com/office/drawing/2014/main" id="{BD807C55-B428-4E3A-A768-FF2F2AA578F6}"/>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3">
              <a:extLst>
                <a:ext uri="{FF2B5EF4-FFF2-40B4-BE49-F238E27FC236}">
                  <a16:creationId xmlns:a16="http://schemas.microsoft.com/office/drawing/2014/main" id="{46FC01F6-5587-4701-B3C6-0DC2032CAECD}"/>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4">
              <a:extLst>
                <a:ext uri="{FF2B5EF4-FFF2-40B4-BE49-F238E27FC236}">
                  <a16:creationId xmlns:a16="http://schemas.microsoft.com/office/drawing/2014/main" id="{DC296814-EEBB-47E4-A1CC-8645F51DA98F}"/>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80CD9248-0A2C-4050-B347-2980229F11A8}"/>
              </a:ext>
            </a:extLst>
          </p:cNvPr>
          <p:cNvGrpSpPr/>
          <p:nvPr userDrawn="1"/>
        </p:nvGrpSpPr>
        <p:grpSpPr>
          <a:xfrm>
            <a:off x="1154741" y="3561907"/>
            <a:ext cx="7851377" cy="1769127"/>
            <a:chOff x="541049" y="2649538"/>
            <a:chExt cx="9285724" cy="2092325"/>
          </a:xfrm>
          <a:gradFill flip="none" rotWithShape="1">
            <a:gsLst>
              <a:gs pos="0">
                <a:srgbClr val="7C55A3"/>
              </a:gs>
              <a:gs pos="33000">
                <a:srgbClr val="4C8AC8"/>
              </a:gs>
              <a:gs pos="67000">
                <a:srgbClr val="47B98E"/>
              </a:gs>
              <a:gs pos="100000">
                <a:srgbClr val="64B951"/>
              </a:gs>
            </a:gsLst>
            <a:lin ang="18900000" scaled="1"/>
            <a:tileRect/>
          </a:gradFill>
        </p:grpSpPr>
        <p:sp>
          <p:nvSpPr>
            <p:cNvPr id="54" name="Freeform 5">
              <a:extLst>
                <a:ext uri="{FF2B5EF4-FFF2-40B4-BE49-F238E27FC236}">
                  <a16:creationId xmlns:a16="http://schemas.microsoft.com/office/drawing/2014/main" id="{99FEE917-CD84-4C97-B4F9-73DFE2A473DA}"/>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6">
              <a:extLst>
                <a:ext uri="{FF2B5EF4-FFF2-40B4-BE49-F238E27FC236}">
                  <a16:creationId xmlns:a16="http://schemas.microsoft.com/office/drawing/2014/main" id="{78C9364A-BFFF-4F94-9D90-8A71731D6352}"/>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7">
              <a:extLst>
                <a:ext uri="{FF2B5EF4-FFF2-40B4-BE49-F238E27FC236}">
                  <a16:creationId xmlns:a16="http://schemas.microsoft.com/office/drawing/2014/main" id="{E572E624-9DE1-4F42-A7F5-36B7B8A2F63B}"/>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8">
              <a:extLst>
                <a:ext uri="{FF2B5EF4-FFF2-40B4-BE49-F238E27FC236}">
                  <a16:creationId xmlns:a16="http://schemas.microsoft.com/office/drawing/2014/main" id="{DD8A238C-0295-48D1-8872-FE51165DDEE4}"/>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9">
              <a:extLst>
                <a:ext uri="{FF2B5EF4-FFF2-40B4-BE49-F238E27FC236}">
                  <a16:creationId xmlns:a16="http://schemas.microsoft.com/office/drawing/2014/main" id="{6849E95A-0C53-4220-85E0-6DFCEA7D1C44}"/>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0">
              <a:extLst>
                <a:ext uri="{FF2B5EF4-FFF2-40B4-BE49-F238E27FC236}">
                  <a16:creationId xmlns:a16="http://schemas.microsoft.com/office/drawing/2014/main" id="{056EAF60-5381-416A-895C-D1FAED9FDFFF}"/>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Oval 11">
              <a:extLst>
                <a:ext uri="{FF2B5EF4-FFF2-40B4-BE49-F238E27FC236}">
                  <a16:creationId xmlns:a16="http://schemas.microsoft.com/office/drawing/2014/main" id="{0154DA0C-208D-4580-AFAD-81B221FB1EE9}"/>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0007796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losing Slide_Color">
    <p:bg>
      <p:bgPr>
        <a:gradFill flip="none" rotWithShape="1">
          <a:gsLst>
            <a:gs pos="0">
              <a:srgbClr val="7C55A3"/>
            </a:gs>
            <a:gs pos="33000">
              <a:srgbClr val="4C8AC8"/>
            </a:gs>
            <a:gs pos="67000">
              <a:srgbClr val="47B98E"/>
            </a:gs>
            <a:gs pos="100000">
              <a:srgbClr val="64B951"/>
            </a:gs>
          </a:gsLst>
          <a:lin ang="8100000" scaled="1"/>
          <a:tileRect/>
        </a:gra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accent6"/>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Rectangle 28">
            <a:extLst>
              <a:ext uri="{FF2B5EF4-FFF2-40B4-BE49-F238E27FC236}">
                <a16:creationId xmlns:a16="http://schemas.microsoft.com/office/drawing/2014/main" id="{4D872154-4275-422F-BF6F-C8ECDAFCF823}"/>
              </a:ext>
            </a:extLst>
          </p:cNvPr>
          <p:cNvSpPr>
            <a:spLocks noChangeArrowheads="1"/>
          </p:cNvSpPr>
          <p:nvPr userDrawn="1"/>
        </p:nvSpPr>
        <p:spPr bwMode="auto">
          <a:xfrm>
            <a:off x="11556230" y="837417"/>
            <a:ext cx="634181" cy="1898696"/>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5" name="Group 44">
            <a:extLst>
              <a:ext uri="{FF2B5EF4-FFF2-40B4-BE49-F238E27FC236}">
                <a16:creationId xmlns:a16="http://schemas.microsoft.com/office/drawing/2014/main" id="{28BEE63C-C3F8-4C38-9BE5-7F464ABA10A0}"/>
              </a:ext>
            </a:extLst>
          </p:cNvPr>
          <p:cNvGrpSpPr/>
          <p:nvPr userDrawn="1"/>
        </p:nvGrpSpPr>
        <p:grpSpPr>
          <a:xfrm>
            <a:off x="11701122" y="1007069"/>
            <a:ext cx="321494" cy="1552800"/>
            <a:chOff x="7313961" y="501936"/>
            <a:chExt cx="323594" cy="1566108"/>
          </a:xfrm>
        </p:grpSpPr>
        <p:sp>
          <p:nvSpPr>
            <p:cNvPr id="38" name="Freeform 29">
              <a:extLst>
                <a:ext uri="{FF2B5EF4-FFF2-40B4-BE49-F238E27FC236}">
                  <a16:creationId xmlns:a16="http://schemas.microsoft.com/office/drawing/2014/main" id="{0F6D2C1F-123F-4FC5-A8AF-9FD924E3768C}"/>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0">
              <a:extLst>
                <a:ext uri="{FF2B5EF4-FFF2-40B4-BE49-F238E27FC236}">
                  <a16:creationId xmlns:a16="http://schemas.microsoft.com/office/drawing/2014/main" id="{2EA5A2F2-AE15-4FA5-85A9-F7373F32518B}"/>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1">
              <a:extLst>
                <a:ext uri="{FF2B5EF4-FFF2-40B4-BE49-F238E27FC236}">
                  <a16:creationId xmlns:a16="http://schemas.microsoft.com/office/drawing/2014/main" id="{F0E0D771-C362-479B-9362-010602469889}"/>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2">
              <a:extLst>
                <a:ext uri="{FF2B5EF4-FFF2-40B4-BE49-F238E27FC236}">
                  <a16:creationId xmlns:a16="http://schemas.microsoft.com/office/drawing/2014/main" id="{BD807C55-B428-4E3A-A768-FF2F2AA578F6}"/>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3">
              <a:extLst>
                <a:ext uri="{FF2B5EF4-FFF2-40B4-BE49-F238E27FC236}">
                  <a16:creationId xmlns:a16="http://schemas.microsoft.com/office/drawing/2014/main" id="{46FC01F6-5587-4701-B3C6-0DC2032CAECD}"/>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4">
              <a:extLst>
                <a:ext uri="{FF2B5EF4-FFF2-40B4-BE49-F238E27FC236}">
                  <a16:creationId xmlns:a16="http://schemas.microsoft.com/office/drawing/2014/main" id="{DC296814-EEBB-47E4-A1CC-8645F51DA98F}"/>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80CD9248-0A2C-4050-B347-2980229F11A8}"/>
              </a:ext>
            </a:extLst>
          </p:cNvPr>
          <p:cNvGrpSpPr/>
          <p:nvPr userDrawn="1"/>
        </p:nvGrpSpPr>
        <p:grpSpPr>
          <a:xfrm>
            <a:off x="1154741" y="3561907"/>
            <a:ext cx="7851377" cy="1769127"/>
            <a:chOff x="541049" y="2649538"/>
            <a:chExt cx="9285724" cy="2092325"/>
          </a:xfrm>
          <a:solidFill>
            <a:schemeClr val="bg1"/>
          </a:solidFill>
        </p:grpSpPr>
        <p:sp>
          <p:nvSpPr>
            <p:cNvPr id="54" name="Freeform 5">
              <a:extLst>
                <a:ext uri="{FF2B5EF4-FFF2-40B4-BE49-F238E27FC236}">
                  <a16:creationId xmlns:a16="http://schemas.microsoft.com/office/drawing/2014/main" id="{99FEE917-CD84-4C97-B4F9-73DFE2A473DA}"/>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6">
              <a:extLst>
                <a:ext uri="{FF2B5EF4-FFF2-40B4-BE49-F238E27FC236}">
                  <a16:creationId xmlns:a16="http://schemas.microsoft.com/office/drawing/2014/main" id="{78C9364A-BFFF-4F94-9D90-8A71731D6352}"/>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7">
              <a:extLst>
                <a:ext uri="{FF2B5EF4-FFF2-40B4-BE49-F238E27FC236}">
                  <a16:creationId xmlns:a16="http://schemas.microsoft.com/office/drawing/2014/main" id="{E572E624-9DE1-4F42-A7F5-36B7B8A2F63B}"/>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8">
              <a:extLst>
                <a:ext uri="{FF2B5EF4-FFF2-40B4-BE49-F238E27FC236}">
                  <a16:creationId xmlns:a16="http://schemas.microsoft.com/office/drawing/2014/main" id="{DD8A238C-0295-48D1-8872-FE51165DDEE4}"/>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9">
              <a:extLst>
                <a:ext uri="{FF2B5EF4-FFF2-40B4-BE49-F238E27FC236}">
                  <a16:creationId xmlns:a16="http://schemas.microsoft.com/office/drawing/2014/main" id="{6849E95A-0C53-4220-85E0-6DFCEA7D1C44}"/>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0">
              <a:extLst>
                <a:ext uri="{FF2B5EF4-FFF2-40B4-BE49-F238E27FC236}">
                  <a16:creationId xmlns:a16="http://schemas.microsoft.com/office/drawing/2014/main" id="{056EAF60-5381-416A-895C-D1FAED9FDFFF}"/>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Oval 11">
              <a:extLst>
                <a:ext uri="{FF2B5EF4-FFF2-40B4-BE49-F238E27FC236}">
                  <a16:creationId xmlns:a16="http://schemas.microsoft.com/office/drawing/2014/main" id="{0154DA0C-208D-4580-AFAD-81B221FB1EE9}"/>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82470311"/>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548639" y="6473952"/>
            <a:ext cx="3200400" cy="153888"/>
          </a:xfrm>
          <a:prstGeom prst="rect">
            <a:avLst/>
          </a:prstGeom>
        </p:spPr>
        <p:txBody>
          <a:bodyPr/>
          <a:lstStyle/>
          <a:p>
            <a:r>
              <a:rPr lang="en-US" sz="1000" dirty="0">
                <a:solidFill>
                  <a:srgbClr val="939598"/>
                </a:solidFill>
                <a:cs typeface="Arial" pitchFamily="34" charset="0"/>
              </a:rPr>
              <a:t>2017 Lenovo Internal. All rights reserved.</a:t>
            </a:r>
          </a:p>
        </p:txBody>
      </p:sp>
    </p:spTree>
    <p:extLst>
      <p:ext uri="{BB962C8B-B14F-4D97-AF65-F5344CB8AC3E}">
        <p14:creationId xmlns:p14="http://schemas.microsoft.com/office/powerpoint/2010/main" val="81936463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Laptops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2367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inkCentre imag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4831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7" name="Picture 6" descr="RS34056_Color-Sparkles-lores.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188825" cy="6858000"/>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949" rIns="121899" bIns="60949" anchor="b" anchorCtr="0"/>
          <a:lstStyle>
            <a:lvl1pPr marL="0" algn="l" defTabSz="1218987" rtl="0" eaLnBrk="1" latinLnBrk="0" hangingPunct="1">
              <a:lnSpc>
                <a:spcPts val="5800"/>
              </a:lnSpc>
              <a:spcBef>
                <a:spcPct val="0"/>
              </a:spcBef>
              <a:buNone/>
              <a:defRPr lang="en-US" sz="6000" b="0" kern="1200" cap="none" spc="0" baseline="0" dirty="0">
                <a:solidFill>
                  <a:schemeClr val="bg1"/>
                </a:solidFill>
                <a:latin typeface="Arial" pitchFamily="34" charset="0"/>
                <a:ea typeface="+mn-ea"/>
                <a:cs typeface="Arial" pitchFamily="34" charset="0"/>
              </a:defRPr>
            </a:lvl1pPr>
          </a:lstStyle>
          <a:p>
            <a:r>
              <a:rPr lang="en-US"/>
              <a:t>Click to edit text, two lines maximum</a:t>
            </a:r>
          </a:p>
        </p:txBody>
      </p:sp>
      <p:sp>
        <p:nvSpPr>
          <p:cNvPr id="55" name="Subtitle 2"/>
          <p:cNvSpPr>
            <a:spLocks noGrp="1"/>
          </p:cNvSpPr>
          <p:nvPr>
            <p:ph type="subTitle" idx="1" hasCustomPrompt="1"/>
          </p:nvPr>
        </p:nvSpPr>
        <p:spPr bwMode="gray">
          <a:xfrm>
            <a:off x="548640" y="3927143"/>
            <a:ext cx="8714232"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subtitle placeholder</a:t>
            </a:r>
          </a:p>
        </p:txBody>
      </p:sp>
      <p:sp>
        <p:nvSpPr>
          <p:cNvPr id="5" name="Text Placeholder 4"/>
          <p:cNvSpPr>
            <a:spLocks noGrp="1"/>
          </p:cNvSpPr>
          <p:nvPr>
            <p:ph type="body" sz="quarter" idx="11"/>
          </p:nvPr>
        </p:nvSpPr>
        <p:spPr>
          <a:xfrm>
            <a:off x="548640" y="4453467"/>
            <a:ext cx="6409944" cy="512064"/>
          </a:xfrm>
          <a:prstGeom prst="rect">
            <a:avLst/>
          </a:prstGeom>
        </p:spPr>
        <p:txBody>
          <a:bodyPr lIns="0" tIns="0" rIns="0" bIns="0"/>
          <a:lstStyle>
            <a:lvl1pPr marL="0" indent="0">
              <a:buFontTx/>
              <a:buNone/>
              <a:defRPr sz="1600"/>
            </a:lvl1pPr>
          </a:lstStyle>
          <a:p>
            <a:pPr lvl="0"/>
            <a:r>
              <a:rPr lang="en-US"/>
              <a:t>Click to edit Master text styles</a:t>
            </a:r>
          </a:p>
          <a:p>
            <a:pPr lvl="0"/>
            <a:endParaRPr lang="en-US"/>
          </a:p>
        </p:txBody>
      </p:sp>
      <p:pic>
        <p:nvPicPr>
          <p:cNvPr id="61" name="Picture 6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583673" y="3056111"/>
            <a:ext cx="2412866" cy="803786"/>
          </a:xfrm>
          <a:prstGeom prst="rect">
            <a:avLst/>
          </a:prstGeom>
        </p:spPr>
      </p:pic>
    </p:spTree>
    <p:extLst>
      <p:ext uri="{BB962C8B-B14F-4D97-AF65-F5344CB8AC3E}">
        <p14:creationId xmlns:p14="http://schemas.microsoft.com/office/powerpoint/2010/main" val="284824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OC slide">
    <p:spTree>
      <p:nvGrpSpPr>
        <p:cNvPr id="1" name=""/>
        <p:cNvGrpSpPr/>
        <p:nvPr/>
      </p:nvGrpSpPr>
      <p:grpSpPr>
        <a:xfrm>
          <a:off x="0" y="0"/>
          <a:ext cx="0" cy="0"/>
          <a:chOff x="0" y="0"/>
          <a:chExt cx="0" cy="0"/>
        </a:xfrm>
      </p:grpSpPr>
      <p:sp>
        <p:nvSpPr>
          <p:cNvPr id="2" name="Title 16"/>
          <p:cNvSpPr txBox="1">
            <a:spLocks/>
          </p:cNvSpPr>
          <p:nvPr userDrawn="1"/>
        </p:nvSpPr>
        <p:spPr bwMode="gray">
          <a:xfrm>
            <a:off x="1027379" y="153154"/>
            <a:ext cx="9582912" cy="854653"/>
          </a:xfrm>
          <a:prstGeom prst="rect">
            <a:avLst/>
          </a:prstGeom>
        </p:spPr>
        <p:txBody>
          <a:bodyPr lIns="0" tIns="0" rIns="0" bIns="0" anchor="b" anchorCtr="0"/>
          <a:lstStyle>
            <a:lvl1pPr marL="0" algn="l" defTabSz="1218987"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dirty="0">
                <a:solidFill>
                  <a:srgbClr val="FFFFFF"/>
                </a:solidFill>
              </a:rPr>
              <a:t>CONTENTS</a:t>
            </a:r>
          </a:p>
        </p:txBody>
      </p:sp>
      <p:sp>
        <p:nvSpPr>
          <p:cNvPr id="3" name="Title 16"/>
          <p:cNvSpPr txBox="1">
            <a:spLocks/>
          </p:cNvSpPr>
          <p:nvPr userDrawn="1"/>
        </p:nvSpPr>
        <p:spPr bwMode="gray">
          <a:xfrm>
            <a:off x="1070920" y="947814"/>
            <a:ext cx="9582912" cy="467332"/>
          </a:xfrm>
          <a:prstGeom prst="rect">
            <a:avLst/>
          </a:prstGeom>
        </p:spPr>
        <p:txBody>
          <a:bodyPr lIns="0" tIns="0" rIns="0" bIns="0" anchor="ctr" anchorCtr="0"/>
          <a:lstStyle>
            <a:lvl1pPr marL="0" algn="l" defTabSz="1218987"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sz="2400" dirty="0">
                <a:solidFill>
                  <a:srgbClr val="FFFFFF"/>
                </a:solidFill>
              </a:rPr>
              <a:t>Click an icon to be taken to that section.</a:t>
            </a:r>
          </a:p>
        </p:txBody>
      </p:sp>
      <p:sp>
        <p:nvSpPr>
          <p:cNvPr id="19" name="Text Placeholder 2"/>
          <p:cNvSpPr txBox="1">
            <a:spLocks/>
          </p:cNvSpPr>
          <p:nvPr userDrawn="1"/>
        </p:nvSpPr>
        <p:spPr bwMode="white">
          <a:xfrm>
            <a:off x="4857960" y="2827152"/>
            <a:ext cx="2156321"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spcBef>
                <a:spcPts val="0"/>
              </a:spcBef>
              <a:buClr>
                <a:srgbClr val="6F7170"/>
              </a:buClr>
            </a:pPr>
            <a:r>
              <a:rPr lang="en-US" b="1" baseline="3000" dirty="0">
                <a:solidFill>
                  <a:srgbClr val="FFFFFF"/>
                </a:solidFill>
              </a:rPr>
              <a:t>2-IN-1/TABLETS</a:t>
            </a:r>
            <a:endParaRPr lang="en-US" b="1" dirty="0">
              <a:solidFill>
                <a:srgbClr val="FFFFFF"/>
              </a:solidFill>
            </a:endParaRPr>
          </a:p>
        </p:txBody>
      </p:sp>
      <p:sp>
        <p:nvSpPr>
          <p:cNvPr id="20" name="Text Placeholder 2"/>
          <p:cNvSpPr txBox="1">
            <a:spLocks/>
          </p:cNvSpPr>
          <p:nvPr userDrawn="1"/>
        </p:nvSpPr>
        <p:spPr bwMode="white">
          <a:xfrm>
            <a:off x="7412727" y="2827152"/>
            <a:ext cx="1401184"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DESKTOPS</a:t>
            </a:r>
            <a:endParaRPr lang="en-US" b="1" dirty="0">
              <a:solidFill>
                <a:srgbClr val="FFFFFF"/>
              </a:solidFill>
            </a:endParaRPr>
          </a:p>
        </p:txBody>
      </p:sp>
      <p:sp>
        <p:nvSpPr>
          <p:cNvPr id="21" name="Text Placeholder 2"/>
          <p:cNvSpPr txBox="1">
            <a:spLocks/>
          </p:cNvSpPr>
          <p:nvPr userDrawn="1"/>
        </p:nvSpPr>
        <p:spPr bwMode="white">
          <a:xfrm>
            <a:off x="497364" y="4682342"/>
            <a:ext cx="2097530"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WORKSTATIONS</a:t>
            </a:r>
            <a:endParaRPr lang="en-US" b="1" dirty="0">
              <a:solidFill>
                <a:srgbClr val="FFFFFF"/>
              </a:solidFill>
            </a:endParaRPr>
          </a:p>
        </p:txBody>
      </p:sp>
      <p:sp>
        <p:nvSpPr>
          <p:cNvPr id="22" name="Text Placeholder 2"/>
          <p:cNvSpPr txBox="1">
            <a:spLocks/>
          </p:cNvSpPr>
          <p:nvPr userDrawn="1"/>
        </p:nvSpPr>
        <p:spPr bwMode="white">
          <a:xfrm>
            <a:off x="3111353" y="2827152"/>
            <a:ext cx="1225827"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LAPTOPS</a:t>
            </a:r>
            <a:endParaRPr lang="en-US" b="1" dirty="0">
              <a:solidFill>
                <a:srgbClr val="FFFFFF"/>
              </a:solidFill>
            </a:endParaRPr>
          </a:p>
        </p:txBody>
      </p:sp>
      <p:pic>
        <p:nvPicPr>
          <p:cNvPr id="23" name="Picture 22">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4777" y="1958038"/>
            <a:ext cx="784310" cy="784310"/>
          </a:xfrm>
          <a:prstGeom prst="rect">
            <a:avLst/>
          </a:prstGeom>
        </p:spPr>
      </p:pic>
      <p:pic>
        <p:nvPicPr>
          <p:cNvPr id="24" name="Picture 23">
            <a:hlinkClick r:id="" action="ppaction://noaction"/>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6372" y="1966948"/>
            <a:ext cx="792581" cy="792581"/>
          </a:xfrm>
          <a:prstGeom prst="rect">
            <a:avLst/>
          </a:prstGeom>
        </p:spPr>
      </p:pic>
      <p:pic>
        <p:nvPicPr>
          <p:cNvPr id="25" name="Picture 24">
            <a:hlinkClick r:id="" action="ppaction://noaction"/>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83956" y="3829174"/>
            <a:ext cx="774700" cy="774700"/>
          </a:xfrm>
          <a:prstGeom prst="rect">
            <a:avLst/>
          </a:prstGeom>
        </p:spPr>
      </p:pic>
      <p:pic>
        <p:nvPicPr>
          <p:cNvPr id="26" name="Picture 25">
            <a:hlinkClick r:id="" action="ppaction://noaction"/>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882225" y="2051318"/>
            <a:ext cx="767229" cy="767229"/>
          </a:xfrm>
          <a:prstGeom prst="rect">
            <a:avLst/>
          </a:prstGeom>
        </p:spPr>
      </p:pic>
      <p:sp>
        <p:nvSpPr>
          <p:cNvPr id="27" name="Text Placeholder 2"/>
          <p:cNvSpPr txBox="1">
            <a:spLocks/>
          </p:cNvSpPr>
          <p:nvPr userDrawn="1"/>
        </p:nvSpPr>
        <p:spPr bwMode="white">
          <a:xfrm>
            <a:off x="5257046" y="4683776"/>
            <a:ext cx="1447269"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MONITORS</a:t>
            </a:r>
            <a:endParaRPr lang="en-US" b="1" dirty="0">
              <a:solidFill>
                <a:srgbClr val="FFFFFF"/>
              </a:solidFill>
            </a:endParaRPr>
          </a:p>
        </p:txBody>
      </p:sp>
      <p:pic>
        <p:nvPicPr>
          <p:cNvPr id="28" name="Picture 27">
            <a:hlinkClick r:id="" action="ppaction://noaction"/>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01524" y="3829174"/>
            <a:ext cx="765059" cy="765059"/>
          </a:xfrm>
          <a:prstGeom prst="rect">
            <a:avLst/>
          </a:prstGeom>
        </p:spPr>
      </p:pic>
      <p:sp>
        <p:nvSpPr>
          <p:cNvPr id="29" name="Text Placeholder 2"/>
          <p:cNvSpPr txBox="1">
            <a:spLocks/>
          </p:cNvSpPr>
          <p:nvPr userDrawn="1"/>
        </p:nvSpPr>
        <p:spPr bwMode="white">
          <a:xfrm>
            <a:off x="7190625" y="4683776"/>
            <a:ext cx="1834755"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ACCESSORIES</a:t>
            </a:r>
            <a:endParaRPr lang="en-US" b="1" dirty="0">
              <a:solidFill>
                <a:srgbClr val="FFFFFF"/>
              </a:solidFill>
            </a:endParaRPr>
          </a:p>
        </p:txBody>
      </p:sp>
      <p:pic>
        <p:nvPicPr>
          <p:cNvPr id="30" name="Picture 29">
            <a:hlinkClick r:id="" action="ppaction://noaction"/>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710444" y="3829175"/>
            <a:ext cx="774700" cy="774700"/>
          </a:xfrm>
          <a:prstGeom prst="rect">
            <a:avLst/>
          </a:prstGeom>
        </p:spPr>
      </p:pic>
      <p:sp>
        <p:nvSpPr>
          <p:cNvPr id="31" name="Text Placeholder 2"/>
          <p:cNvSpPr txBox="1">
            <a:spLocks/>
          </p:cNvSpPr>
          <p:nvPr userDrawn="1"/>
        </p:nvSpPr>
        <p:spPr bwMode="white">
          <a:xfrm>
            <a:off x="855287" y="2859810"/>
            <a:ext cx="1525963"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spcBef>
                <a:spcPts val="0"/>
              </a:spcBef>
              <a:buClr>
                <a:srgbClr val="6F7170"/>
              </a:buClr>
            </a:pPr>
            <a:r>
              <a:rPr lang="en-US" b="1" baseline="3000" dirty="0">
                <a:solidFill>
                  <a:srgbClr val="FFFFFF"/>
                </a:solidFill>
              </a:rPr>
              <a:t>EDUCATION</a:t>
            </a:r>
            <a:endParaRPr lang="en-US" b="1" dirty="0">
              <a:solidFill>
                <a:srgbClr val="FFFFFF"/>
              </a:solidFill>
            </a:endParaRPr>
          </a:p>
        </p:txBody>
      </p:sp>
      <p:pic>
        <p:nvPicPr>
          <p:cNvPr id="32" name="Picture 31">
            <a:hlinkClick r:id="rId8" action="ppaction://hlinksldjump"/>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2125" y="2023353"/>
            <a:ext cx="784310" cy="784310"/>
          </a:xfrm>
          <a:prstGeom prst="rect">
            <a:avLst/>
          </a:prstGeom>
        </p:spPr>
      </p:pic>
      <p:sp>
        <p:nvSpPr>
          <p:cNvPr id="33" name="Text Placeholder 2"/>
          <p:cNvSpPr txBox="1">
            <a:spLocks/>
          </p:cNvSpPr>
          <p:nvPr userDrawn="1"/>
        </p:nvSpPr>
        <p:spPr bwMode="white">
          <a:xfrm>
            <a:off x="895350" y="3121066"/>
            <a:ext cx="1447800"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spcBef>
                <a:spcPts val="0"/>
              </a:spcBef>
              <a:buClr>
                <a:srgbClr val="6F7170"/>
              </a:buClr>
            </a:pPr>
            <a:r>
              <a:rPr lang="en-US" b="1" baseline="3000" dirty="0">
                <a:solidFill>
                  <a:srgbClr val="FFFFFF"/>
                </a:solidFill>
              </a:rPr>
              <a:t>PORTFOLIO</a:t>
            </a:r>
            <a:endParaRPr lang="en-US" b="1" dirty="0">
              <a:solidFill>
                <a:srgbClr val="FFFFFF"/>
              </a:solidFill>
            </a:endParaRPr>
          </a:p>
        </p:txBody>
      </p:sp>
      <p:pic>
        <p:nvPicPr>
          <p:cNvPr id="34" name="Picture 33">
            <a:hlinkClick r:id="" action="ppaction://noaction"/>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84181" y="2019424"/>
            <a:ext cx="774700" cy="774700"/>
          </a:xfrm>
          <a:prstGeom prst="rect">
            <a:avLst/>
          </a:prstGeom>
        </p:spPr>
      </p:pic>
      <p:pic>
        <p:nvPicPr>
          <p:cNvPr id="35" name="Picture 34">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7550" y="3814053"/>
            <a:ext cx="784310" cy="784310"/>
          </a:xfrm>
          <a:prstGeom prst="rect">
            <a:avLst/>
          </a:prstGeom>
        </p:spPr>
      </p:pic>
      <p:sp>
        <p:nvSpPr>
          <p:cNvPr id="36" name="Text Placeholder 2"/>
          <p:cNvSpPr txBox="1">
            <a:spLocks/>
          </p:cNvSpPr>
          <p:nvPr userDrawn="1"/>
        </p:nvSpPr>
        <p:spPr bwMode="white">
          <a:xfrm>
            <a:off x="2688364" y="4891892"/>
            <a:ext cx="2097530"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WORKSTATIONS</a:t>
            </a:r>
            <a:endParaRPr lang="en-US" b="1" dirty="0">
              <a:solidFill>
                <a:srgbClr val="FFFFFF"/>
              </a:solidFill>
            </a:endParaRPr>
          </a:p>
        </p:txBody>
      </p:sp>
      <p:sp>
        <p:nvSpPr>
          <p:cNvPr id="37" name="Text Placeholder 2"/>
          <p:cNvSpPr txBox="1">
            <a:spLocks/>
          </p:cNvSpPr>
          <p:nvPr userDrawn="1"/>
        </p:nvSpPr>
        <p:spPr bwMode="white">
          <a:xfrm>
            <a:off x="3175075" y="4634717"/>
            <a:ext cx="1113168"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MOBILE</a:t>
            </a:r>
            <a:endParaRPr lang="en-US" b="1" dirty="0">
              <a:solidFill>
                <a:srgbClr val="FFFFFF"/>
              </a:solidFill>
            </a:endParaRPr>
          </a:p>
        </p:txBody>
      </p:sp>
      <p:sp>
        <p:nvSpPr>
          <p:cNvPr id="38" name="Text Placeholder 2"/>
          <p:cNvSpPr txBox="1">
            <a:spLocks/>
          </p:cNvSpPr>
          <p:nvPr userDrawn="1"/>
        </p:nvSpPr>
        <p:spPr bwMode="white">
          <a:xfrm>
            <a:off x="9432026" y="2827152"/>
            <a:ext cx="1693173"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ALL-IN-ONES</a:t>
            </a:r>
            <a:endParaRPr lang="en-US" b="1" dirty="0">
              <a:solidFill>
                <a:srgbClr val="FFFFFF"/>
              </a:solidFill>
            </a:endParaRPr>
          </a:p>
        </p:txBody>
      </p:sp>
      <p:sp>
        <p:nvSpPr>
          <p:cNvPr id="39" name="Text Placeholder 2"/>
          <p:cNvSpPr txBox="1">
            <a:spLocks/>
          </p:cNvSpPr>
          <p:nvPr userDrawn="1"/>
        </p:nvSpPr>
        <p:spPr bwMode="white">
          <a:xfrm>
            <a:off x="9611153" y="4694662"/>
            <a:ext cx="1405164"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SERVICES</a:t>
            </a:r>
            <a:endParaRPr lang="en-US" b="1" dirty="0">
              <a:solidFill>
                <a:srgbClr val="FFFFFF"/>
              </a:solidFill>
            </a:endParaRPr>
          </a:p>
        </p:txBody>
      </p:sp>
      <p:pic>
        <p:nvPicPr>
          <p:cNvPr id="40" name="Picture 39" descr="shield-services2.emf">
            <a:hlinkClick r:id="" action="ppaction://noaction"/>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9931294" y="3837811"/>
            <a:ext cx="767307" cy="770524"/>
          </a:xfrm>
          <a:prstGeom prst="rect">
            <a:avLst/>
          </a:prstGeom>
        </p:spPr>
      </p:pic>
    </p:spTree>
    <p:extLst>
      <p:ext uri="{BB962C8B-B14F-4D97-AF65-F5344CB8AC3E}">
        <p14:creationId xmlns:p14="http://schemas.microsoft.com/office/powerpoint/2010/main" val="34702296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Monitores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04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theme" Target="../theme/theme10.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8" Type="http://schemas.openxmlformats.org/officeDocument/2006/relationships/slideLayout" Target="../slideLayouts/slideLayout66.xml"/><Relationship Id="rId3" Type="http://schemas.openxmlformats.org/officeDocument/2006/relationships/slideLayout" Target="../slideLayouts/slideLayout6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60.jpe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26.emf"/><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 Target="../slides/slide23.xml"/><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2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3.jpeg"/><Relationship Id="rId10" Type="http://schemas.openxmlformats.org/officeDocument/2006/relationships/image" Target="../media/image26.emf"/><Relationship Id="rId4" Type="http://schemas.openxmlformats.org/officeDocument/2006/relationships/theme" Target="../theme/theme2.xml"/><Relationship Id="rId9" Type="http://schemas.openxmlformats.org/officeDocument/2006/relationships/slide" Target="../slides/slide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6.emf"/><Relationship Id="rId4" Type="http://schemas.openxmlformats.org/officeDocument/2006/relationships/slide" Target="../slides/slide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heme" Target="../theme/theme4.xml"/><Relationship Id="rId7" Type="http://schemas.openxmlformats.org/officeDocument/2006/relationships/image" Target="../media/image28.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6.emf"/><Relationship Id="rId5" Type="http://schemas.openxmlformats.org/officeDocument/2006/relationships/slide" Target="../slides/slide4.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 Target="../slides/slide4.xml"/><Relationship Id="rId3" Type="http://schemas.openxmlformats.org/officeDocument/2006/relationships/slideLayout" Target="../slideLayouts/slideLayout12.xml"/><Relationship Id="rId7" Type="http://schemas.openxmlformats.org/officeDocument/2006/relationships/image" Target="../media/image49.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5.xml"/><Relationship Id="rId5" Type="http://schemas.openxmlformats.org/officeDocument/2006/relationships/slideLayout" Target="../slideLayouts/slideLayout14.xml"/><Relationship Id="rId10" Type="http://schemas.openxmlformats.org/officeDocument/2006/relationships/image" Target="../media/image25.png"/><Relationship Id="rId4" Type="http://schemas.openxmlformats.org/officeDocument/2006/relationships/slideLayout" Target="../slideLayouts/slideLayout13.xml"/><Relationship Id="rId9" Type="http://schemas.openxmlformats.org/officeDocument/2006/relationships/image" Target="../media/image26.emf"/></Relationships>
</file>

<file path=ppt/slideMasters/_rels/slideMaster6.xml.rels><?xml version="1.0" encoding="UTF-8" standalone="yes"?>
<Relationships xmlns="http://schemas.openxmlformats.org/package/2006/relationships"><Relationship Id="rId8" Type="http://schemas.openxmlformats.org/officeDocument/2006/relationships/hyperlink" Target="http://www.lenovopartnernetwork.com/ca/topsellerguide" TargetMode="External"/><Relationship Id="rId3" Type="http://schemas.openxmlformats.org/officeDocument/2006/relationships/image" Target="../media/image24.jpeg"/><Relationship Id="rId7" Type="http://schemas.openxmlformats.org/officeDocument/2006/relationships/image" Target="../media/image26.emf"/><Relationship Id="rId2" Type="http://schemas.openxmlformats.org/officeDocument/2006/relationships/theme" Target="../theme/theme6.xml"/><Relationship Id="rId1" Type="http://schemas.openxmlformats.org/officeDocument/2006/relationships/slideLayout" Target="../slideLayouts/slideLayout15.xml"/><Relationship Id="rId6" Type="http://schemas.openxmlformats.org/officeDocument/2006/relationships/slide" Target="../slides/slide22.xml"/><Relationship Id="rId5" Type="http://schemas.openxmlformats.org/officeDocument/2006/relationships/image" Target="../media/image25.png"/><Relationship Id="rId4" Type="http://schemas.microsoft.com/office/2007/relationships/hdphoto" Target="../media/hdphoto1.wdp"/></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theme" Target="../theme/theme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027268"/>
      </p:ext>
    </p:extLst>
  </p:cSld>
  <p:clrMap bg1="lt1" tx1="dk1" bg2="lt2" tx2="dk2" accent1="accent1" accent2="accent2" accent3="accent3" accent4="accent4" accent5="accent5" accent6="accent6" hlink="hlink" folHlink="folHlink"/>
  <p:sldLayoutIdLst>
    <p:sldLayoutId id="2147483669" r:id="rId1"/>
    <p:sldLayoutId id="2147483668" r:id="rId2"/>
    <p:sldLayoutId id="214748384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sp>
        <p:nvSpPr>
          <p:cNvPr id="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5" name="Group 4"/>
          <p:cNvGrpSpPr/>
          <p:nvPr userDrawn="1"/>
        </p:nvGrpSpPr>
        <p:grpSpPr>
          <a:xfrm>
            <a:off x="554338" y="6421482"/>
            <a:ext cx="734356" cy="245008"/>
            <a:chOff x="547688" y="952500"/>
            <a:chExt cx="12190413" cy="4067175"/>
          </a:xfrm>
        </p:grpSpPr>
        <p:sp>
          <p:nvSpPr>
            <p:cNvPr id="6" name="Rectangle 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3503868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 id="2147483871" r:id="rId26"/>
    <p:sldLayoutId id="2147483872" r:id="rId27"/>
    <p:sldLayoutId id="2147483873" r:id="rId28"/>
    <p:sldLayoutId id="2147483874" r:id="rId29"/>
    <p:sldLayoutId id="2147483875" r:id="rId30"/>
    <p:sldLayoutId id="2147483876" r:id="rId31"/>
    <p:sldLayoutId id="2147483877" r:id="rId32"/>
    <p:sldLayoutId id="2147483878" r:id="rId33"/>
    <p:sldLayoutId id="2147483879" r:id="rId34"/>
    <p:sldLayoutId id="2147483880" r:id="rId35"/>
    <p:sldLayoutId id="2147483881" r:id="rId36"/>
    <p:sldLayoutId id="2147483882" r:id="rId37"/>
  </p:sldLayoutIdLst>
  <p:transition spd="med"/>
  <p:hf hd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userDrawn="1"/>
        </p:nvSpPr>
        <p:spPr bwMode="black">
          <a:xfrm flipV="1">
            <a:off x="3175" y="6309200"/>
            <a:ext cx="12192000" cy="546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sp>
        <p:nvSpPr>
          <p:cNvPr id="18" name="Rectangle 17"/>
          <p:cNvSpPr/>
          <p:nvPr userDrawn="1"/>
        </p:nvSpPr>
        <p:spPr bwMode="black">
          <a:xfrm>
            <a:off x="0" y="6384631"/>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21" name="Picture 20">
            <a:hlinkClick r:id="rId11" action="ppaction://hlinksldjump"/>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pic>
        <p:nvPicPr>
          <p:cNvPr id="11" name="Picture 10"/>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0" y="0"/>
            <a:ext cx="12192002" cy="1283730"/>
          </a:xfrm>
          <a:prstGeom prst="rect">
            <a:avLst/>
          </a:prstGeom>
        </p:spPr>
      </p:pic>
      <p:pic>
        <p:nvPicPr>
          <p:cNvPr id="16" name="Picture 15"/>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17" name="Rectangle 16"/>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dirty="0">
              <a:solidFill>
                <a:schemeClr val="bg1"/>
              </a:solidFill>
              <a:latin typeface="Arial" charset="0"/>
              <a:ea typeface="Arial" charset="0"/>
              <a:cs typeface="Arial" charset="0"/>
            </a:endParaRPr>
          </a:p>
        </p:txBody>
      </p:sp>
      <p:sp>
        <p:nvSpPr>
          <p:cNvPr id="22" name="Rectangle 21"/>
          <p:cNvSpPr/>
          <p:nvPr userDrawn="1"/>
        </p:nvSpPr>
        <p:spPr>
          <a:xfrm>
            <a:off x="145139" y="6452360"/>
            <a:ext cx="3594837" cy="307777"/>
          </a:xfrm>
          <a:prstGeom prst="rect">
            <a:avLst/>
          </a:prstGeom>
        </p:spPr>
        <p:txBody>
          <a:bodyPr wrap="square">
            <a:spAutoFit/>
          </a:bodyPr>
          <a:lstStyle/>
          <a:p>
            <a:r>
              <a:rPr lang="en-US" sz="1400" b="0" i="0" dirty="0">
                <a:solidFill>
                  <a:schemeClr val="bg1"/>
                </a:solidFill>
                <a:latin typeface="Arial" charset="0"/>
                <a:ea typeface="Arial" charset="0"/>
                <a:cs typeface="Arial" charset="0"/>
              </a:rPr>
              <a:t>U.S.  |  TopSeller Quick Reference Guide</a:t>
            </a:r>
          </a:p>
        </p:txBody>
      </p:sp>
    </p:spTree>
    <p:extLst>
      <p:ext uri="{BB962C8B-B14F-4D97-AF65-F5344CB8AC3E}">
        <p14:creationId xmlns:p14="http://schemas.microsoft.com/office/powerpoint/2010/main" val="62696014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0415" cy="6857107"/>
          </a:xfrm>
          <a:prstGeom prst="rect">
            <a:avLst/>
          </a:prstGeom>
        </p:spPr>
      </p:pic>
      <p:sp>
        <p:nvSpPr>
          <p:cNvPr id="25" name="Rectangle 24"/>
          <p:cNvSpPr/>
          <p:nvPr userDrawn="1"/>
        </p:nvSpPr>
        <p:spPr bwMode="black">
          <a:xfrm flipV="1">
            <a:off x="-3175" y="6309199"/>
            <a:ext cx="12192000" cy="54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
        <p:nvSpPr>
          <p:cNvPr id="12" name="Rectangle 11"/>
          <p:cNvSpPr/>
          <p:nvPr userDrawn="1"/>
        </p:nvSpPr>
        <p:spPr bwMode="black">
          <a:xfrm>
            <a:off x="0" y="6387399"/>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10" name="Picture 9"/>
          <p:cNvPicPr>
            <a:picLocks noChangeAspect="1"/>
          </p:cNvPicPr>
          <p:nvPr userDrawn="1"/>
        </p:nvPicPr>
        <p:blipFill rotWithShape="1">
          <a:blip r:embed="rId6" cstate="email">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p:blipFill>
        <p:spPr>
          <a:xfrm>
            <a:off x="0" y="893"/>
            <a:ext cx="12190412" cy="1282837"/>
          </a:xfrm>
          <a:prstGeom prst="rect">
            <a:avLst/>
          </a:prstGeom>
        </p:spPr>
      </p:pic>
      <p:pic>
        <p:nvPicPr>
          <p:cNvPr id="11" name="Picture 1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14" name="Rectangle 13"/>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a:solidFill>
                <a:schemeClr val="bg1"/>
              </a:solidFill>
              <a:latin typeface="Arial" charset="0"/>
              <a:ea typeface="Arial" charset="0"/>
              <a:cs typeface="Arial" charset="0"/>
            </a:endParaRPr>
          </a:p>
        </p:txBody>
      </p:sp>
      <p:pic>
        <p:nvPicPr>
          <p:cNvPr id="18" name="Picture 17">
            <a:hlinkClick r:id="rId9" action="ppaction://hlinksldjump"/>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sp>
        <p:nvSpPr>
          <p:cNvPr id="19" name="Rectangle 18"/>
          <p:cNvSpPr/>
          <p:nvPr userDrawn="1"/>
        </p:nvSpPr>
        <p:spPr>
          <a:xfrm>
            <a:off x="145139" y="6452360"/>
            <a:ext cx="4241804" cy="307777"/>
          </a:xfrm>
          <a:prstGeom prst="rect">
            <a:avLst/>
          </a:prstGeom>
        </p:spPr>
        <p:txBody>
          <a:bodyPr wrap="square">
            <a:spAutoFit/>
          </a:bodyPr>
          <a:lstStyle/>
          <a:p>
            <a:r>
              <a:rPr lang="en-US" sz="1400" b="0" i="0">
                <a:solidFill>
                  <a:schemeClr val="bg1"/>
                </a:solidFill>
                <a:latin typeface="Arial" charset="0"/>
                <a:ea typeface="Arial" charset="0"/>
                <a:cs typeface="Arial" charset="0"/>
              </a:rPr>
              <a:t>Canada  |  PCG </a:t>
            </a:r>
            <a:r>
              <a:rPr lang="en-US" sz="1400" b="0" i="0" err="1">
                <a:solidFill>
                  <a:schemeClr val="bg1"/>
                </a:solidFill>
                <a:latin typeface="Arial" charset="0"/>
                <a:ea typeface="Arial" charset="0"/>
                <a:cs typeface="Arial" charset="0"/>
              </a:rPr>
              <a:t>TopSeller</a:t>
            </a:r>
            <a:r>
              <a:rPr lang="en-US" sz="1400" b="0" i="0">
                <a:solidFill>
                  <a:schemeClr val="bg1"/>
                </a:solidFill>
                <a:latin typeface="Arial" charset="0"/>
                <a:ea typeface="Arial" charset="0"/>
                <a:cs typeface="Arial" charset="0"/>
              </a:rPr>
              <a:t> Quick Reference Guide</a:t>
            </a:r>
          </a:p>
        </p:txBody>
      </p:sp>
    </p:spTree>
    <p:extLst>
      <p:ext uri="{BB962C8B-B14F-4D97-AF65-F5344CB8AC3E}">
        <p14:creationId xmlns:p14="http://schemas.microsoft.com/office/powerpoint/2010/main" val="1161369847"/>
      </p:ext>
    </p:extLst>
  </p:cSld>
  <p:clrMap bg1="lt1" tx1="dk1" bg2="lt2" tx2="dk2" accent1="accent1" accent2="accent2" accent3="accent3" accent4="accent4" accent5="accent5" accent6="accent6" hlink="hlink" folHlink="folHlink"/>
  <p:sldLayoutIdLst>
    <p:sldLayoutId id="2147483709" r:id="rId1"/>
    <p:sldLayoutId id="2147483746" r:id="rId2"/>
    <p:sldLayoutId id="2147483747" r:id="rId3"/>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2" cy="1283730"/>
          </a:xfrm>
          <a:prstGeom prst="rect">
            <a:avLst/>
          </a:prstGeom>
        </p:spPr>
      </p:pic>
      <p:sp>
        <p:nvSpPr>
          <p:cNvPr id="14" name="Rectangle 13"/>
          <p:cNvSpPr/>
          <p:nvPr userDrawn="1"/>
        </p:nvSpPr>
        <p:spPr bwMode="black">
          <a:xfrm flipV="1">
            <a:off x="0" y="6306430"/>
            <a:ext cx="12192000" cy="551569"/>
          </a:xfrm>
          <a:prstGeom prst="rect">
            <a:avLst/>
          </a:prstGeom>
          <a:solidFill>
            <a:srgbClr val="00B4E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
        <p:nvSpPr>
          <p:cNvPr id="18" name="Rectangle 17"/>
          <p:cNvSpPr/>
          <p:nvPr userDrawn="1"/>
        </p:nvSpPr>
        <p:spPr bwMode="black">
          <a:xfrm>
            <a:off x="0" y="6384631"/>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21" name="Picture 20">
            <a:hlinkClick r:id="rId4" action="ppaction://hlinksldjump"/>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pic>
        <p:nvPicPr>
          <p:cNvPr id="17" name="Picture 1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22" name="Rectangle 21"/>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a:solidFill>
                <a:schemeClr val="bg1"/>
              </a:solidFill>
              <a:latin typeface="Arial" charset="0"/>
              <a:ea typeface="Arial" charset="0"/>
              <a:cs typeface="Arial" charset="0"/>
            </a:endParaRPr>
          </a:p>
        </p:txBody>
      </p:sp>
      <p:sp>
        <p:nvSpPr>
          <p:cNvPr id="11" name="Rectangle 10"/>
          <p:cNvSpPr/>
          <p:nvPr userDrawn="1"/>
        </p:nvSpPr>
        <p:spPr>
          <a:xfrm>
            <a:off x="145139" y="6452360"/>
            <a:ext cx="4241804" cy="307777"/>
          </a:xfrm>
          <a:prstGeom prst="rect">
            <a:avLst/>
          </a:prstGeom>
        </p:spPr>
        <p:txBody>
          <a:bodyPr wrap="square">
            <a:spAutoFit/>
          </a:bodyPr>
          <a:lstStyle/>
          <a:p>
            <a:r>
              <a:rPr lang="en-US" sz="1400" b="0" i="0">
                <a:solidFill>
                  <a:schemeClr val="bg1"/>
                </a:solidFill>
                <a:latin typeface="Arial" charset="0"/>
                <a:ea typeface="Arial" charset="0"/>
                <a:cs typeface="Arial" charset="0"/>
              </a:rPr>
              <a:t>Canada  |  PCG </a:t>
            </a:r>
            <a:r>
              <a:rPr lang="en-US" sz="1400" b="0" i="0" err="1">
                <a:solidFill>
                  <a:schemeClr val="bg1"/>
                </a:solidFill>
                <a:latin typeface="Arial" charset="0"/>
                <a:ea typeface="Arial" charset="0"/>
                <a:cs typeface="Arial" charset="0"/>
              </a:rPr>
              <a:t>TopSeller</a:t>
            </a:r>
            <a:r>
              <a:rPr lang="en-US" sz="1400" b="0" i="0">
                <a:solidFill>
                  <a:schemeClr val="bg1"/>
                </a:solidFill>
                <a:latin typeface="Arial" charset="0"/>
                <a:ea typeface="Arial" charset="0"/>
                <a:cs typeface="Arial" charset="0"/>
              </a:rPr>
              <a:t> Quick Reference Guide</a:t>
            </a:r>
          </a:p>
        </p:txBody>
      </p:sp>
    </p:spTree>
    <p:extLst>
      <p:ext uri="{BB962C8B-B14F-4D97-AF65-F5344CB8AC3E}">
        <p14:creationId xmlns:p14="http://schemas.microsoft.com/office/powerpoint/2010/main" val="38230698"/>
      </p:ext>
    </p:extLst>
  </p:cSld>
  <p:clrMap bg1="lt1" tx1="dk1" bg2="lt2" tx2="dk2" accent1="accent1" accent2="accent2" accent3="accent3" accent4="accent4" accent5="accent5" accent6="accent6" hlink="hlink" folHlink="folHlink"/>
  <p:sldLayoutIdLst>
    <p:sldLayoutId id="2147483703" r:id="rId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893"/>
            <a:ext cx="12190415" cy="6857107"/>
          </a:xfrm>
          <a:prstGeom prst="rect">
            <a:avLst/>
          </a:prstGeom>
        </p:spPr>
      </p:pic>
      <p:sp>
        <p:nvSpPr>
          <p:cNvPr id="14" name="Rectangle 13"/>
          <p:cNvSpPr/>
          <p:nvPr userDrawn="1"/>
        </p:nvSpPr>
        <p:spPr bwMode="black">
          <a:xfrm flipV="1">
            <a:off x="0" y="6306430"/>
            <a:ext cx="12192000" cy="5487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
        <p:nvSpPr>
          <p:cNvPr id="18" name="Rectangle 17"/>
          <p:cNvSpPr/>
          <p:nvPr userDrawn="1"/>
        </p:nvSpPr>
        <p:spPr bwMode="black">
          <a:xfrm>
            <a:off x="0" y="6384631"/>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21" name="Picture 20">
            <a:hlinkClick r:id="rId5" action="ppaction://hlinksldjump"/>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0" y="893"/>
            <a:ext cx="12190412" cy="1278802"/>
          </a:xfrm>
          <a:prstGeom prst="rect">
            <a:avLst/>
          </a:prstGeom>
        </p:spPr>
      </p:pic>
      <p:pic>
        <p:nvPicPr>
          <p:cNvPr id="17" name="Picture 16"/>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22" name="Rectangle 21"/>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a:solidFill>
                <a:schemeClr val="bg1"/>
              </a:solidFill>
              <a:latin typeface="Arial" charset="0"/>
              <a:ea typeface="Arial" charset="0"/>
              <a:cs typeface="Arial" charset="0"/>
            </a:endParaRPr>
          </a:p>
        </p:txBody>
      </p:sp>
      <p:sp>
        <p:nvSpPr>
          <p:cNvPr id="13" name="Rectangle 12"/>
          <p:cNvSpPr/>
          <p:nvPr userDrawn="1"/>
        </p:nvSpPr>
        <p:spPr>
          <a:xfrm>
            <a:off x="145139" y="6452360"/>
            <a:ext cx="4241804" cy="307777"/>
          </a:xfrm>
          <a:prstGeom prst="rect">
            <a:avLst/>
          </a:prstGeom>
        </p:spPr>
        <p:txBody>
          <a:bodyPr wrap="square">
            <a:spAutoFit/>
          </a:bodyPr>
          <a:lstStyle/>
          <a:p>
            <a:r>
              <a:rPr lang="en-US" sz="1400" b="0" i="0">
                <a:solidFill>
                  <a:schemeClr val="bg1"/>
                </a:solidFill>
                <a:latin typeface="Arial" charset="0"/>
                <a:ea typeface="Arial" charset="0"/>
                <a:cs typeface="Arial" charset="0"/>
              </a:rPr>
              <a:t>Canada  |  PCG </a:t>
            </a:r>
            <a:r>
              <a:rPr lang="en-US" sz="1400" b="0" i="0" err="1">
                <a:solidFill>
                  <a:schemeClr val="bg1"/>
                </a:solidFill>
                <a:latin typeface="Arial" charset="0"/>
                <a:ea typeface="Arial" charset="0"/>
                <a:cs typeface="Arial" charset="0"/>
              </a:rPr>
              <a:t>TopSeller</a:t>
            </a:r>
            <a:r>
              <a:rPr lang="en-US" sz="1400" b="0" i="0">
                <a:solidFill>
                  <a:schemeClr val="bg1"/>
                </a:solidFill>
                <a:latin typeface="Arial" charset="0"/>
                <a:ea typeface="Arial" charset="0"/>
                <a:cs typeface="Arial" charset="0"/>
              </a:rPr>
              <a:t> Quick Reference Guide</a:t>
            </a:r>
          </a:p>
        </p:txBody>
      </p:sp>
    </p:spTree>
    <p:extLst>
      <p:ext uri="{BB962C8B-B14F-4D97-AF65-F5344CB8AC3E}">
        <p14:creationId xmlns:p14="http://schemas.microsoft.com/office/powerpoint/2010/main" val="578376494"/>
      </p:ext>
    </p:extLst>
  </p:cSld>
  <p:clrMap bg1="lt1" tx1="dk1" bg2="lt2" tx2="dk2" accent1="accent1" accent2="accent2" accent3="accent3" accent4="accent4" accent5="accent5" accent6="accent6" hlink="hlink" folHlink="folHlink"/>
  <p:sldLayoutIdLst>
    <p:sldLayoutId id="2147483717" r:id="rId1"/>
    <p:sldLayoutId id="2147483731" r:id="rId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hinkpad-11e+ThinkPad-Yoga-lifestyle-01-lores.jpg"/>
          <p:cNvPicPr>
            <a:picLocks noChangeAspect="1"/>
          </p:cNvPicPr>
          <p:nvPr userDrawn="1"/>
        </p:nvPicPr>
        <p:blipFill>
          <a:blip r:embed="rId7" cstate="email">
            <a:duotone>
              <a:prstClr val="black"/>
              <a:schemeClr val="accent1">
                <a:tint val="45000"/>
                <a:satMod val="400000"/>
              </a:schemeClr>
            </a:duotone>
          </a:blip>
          <a:srcRect/>
          <a:stretch>
            <a:fillRect/>
          </a:stretch>
        </p:blipFill>
        <p:spPr>
          <a:xfrm>
            <a:off x="-3177" y="0"/>
            <a:ext cx="12192002" cy="1295400"/>
          </a:xfrm>
          <a:prstGeom prst="rect">
            <a:avLst/>
          </a:prstGeom>
        </p:spPr>
      </p:pic>
      <p:sp>
        <p:nvSpPr>
          <p:cNvPr id="14" name="Rectangle 13"/>
          <p:cNvSpPr/>
          <p:nvPr userDrawn="1"/>
        </p:nvSpPr>
        <p:spPr bwMode="black">
          <a:xfrm flipV="1">
            <a:off x="0" y="6306430"/>
            <a:ext cx="12192000" cy="548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
        <p:nvSpPr>
          <p:cNvPr id="18" name="Rectangle 17"/>
          <p:cNvSpPr/>
          <p:nvPr userDrawn="1"/>
        </p:nvSpPr>
        <p:spPr bwMode="black">
          <a:xfrm>
            <a:off x="0" y="6384631"/>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21" name="Picture 20">
            <a:hlinkClick r:id="rId8" action="ppaction://hlinksldjump"/>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pic>
        <p:nvPicPr>
          <p:cNvPr id="17" name="Picture 16"/>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6200000">
            <a:off x="11333138" y="428045"/>
            <a:ext cx="1283731" cy="427642"/>
          </a:xfrm>
          <a:prstGeom prst="rect">
            <a:avLst/>
          </a:prstGeom>
        </p:spPr>
      </p:pic>
      <p:sp>
        <p:nvSpPr>
          <p:cNvPr id="22" name="Rectangle 21"/>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a:solidFill>
                <a:schemeClr val="bg1"/>
              </a:solidFill>
              <a:latin typeface="Arial" charset="0"/>
              <a:ea typeface="Arial" charset="0"/>
              <a:cs typeface="Arial" charset="0"/>
            </a:endParaRPr>
          </a:p>
        </p:txBody>
      </p:sp>
      <p:sp>
        <p:nvSpPr>
          <p:cNvPr id="13" name="Rectangle 12"/>
          <p:cNvSpPr/>
          <p:nvPr userDrawn="1"/>
        </p:nvSpPr>
        <p:spPr>
          <a:xfrm>
            <a:off x="145139" y="6452360"/>
            <a:ext cx="4241804" cy="307777"/>
          </a:xfrm>
          <a:prstGeom prst="rect">
            <a:avLst/>
          </a:prstGeom>
        </p:spPr>
        <p:txBody>
          <a:bodyPr wrap="square">
            <a:spAutoFit/>
          </a:bodyPr>
          <a:lstStyle/>
          <a:p>
            <a:r>
              <a:rPr lang="en-US" sz="1400" b="0" i="0">
                <a:solidFill>
                  <a:schemeClr val="bg1"/>
                </a:solidFill>
                <a:latin typeface="Arial" charset="0"/>
                <a:ea typeface="Arial" charset="0"/>
                <a:cs typeface="Arial" charset="0"/>
              </a:rPr>
              <a:t>Canada  |  PCG </a:t>
            </a:r>
            <a:r>
              <a:rPr lang="en-US" sz="1400" b="0" i="0" err="1">
                <a:solidFill>
                  <a:schemeClr val="bg1"/>
                </a:solidFill>
                <a:latin typeface="Arial" charset="0"/>
                <a:ea typeface="Arial" charset="0"/>
                <a:cs typeface="Arial" charset="0"/>
              </a:rPr>
              <a:t>TopSeller</a:t>
            </a:r>
            <a:r>
              <a:rPr lang="en-US" sz="1400" b="0" i="0">
                <a:solidFill>
                  <a:schemeClr val="bg1"/>
                </a:solidFill>
                <a:latin typeface="Arial" charset="0"/>
                <a:ea typeface="Arial" charset="0"/>
                <a:cs typeface="Arial" charset="0"/>
              </a:rPr>
              <a:t> Quick Reference Guide</a:t>
            </a:r>
          </a:p>
        </p:txBody>
      </p:sp>
    </p:spTree>
    <p:extLst>
      <p:ext uri="{BB962C8B-B14F-4D97-AF65-F5344CB8AC3E}">
        <p14:creationId xmlns:p14="http://schemas.microsoft.com/office/powerpoint/2010/main" val="367392939"/>
      </p:ext>
    </p:extLst>
  </p:cSld>
  <p:clrMap bg1="lt1" tx1="dk1" bg2="lt2" tx2="dk2" accent1="accent1" accent2="accent2" accent3="accent3" accent4="accent4" accent5="accent5" accent6="accent6" hlink="hlink" folHlink="folHlink"/>
  <p:sldLayoutIdLst>
    <p:sldLayoutId id="2147483724" r:id="rId1"/>
    <p:sldLayoutId id="2147483749" r:id="rId2"/>
    <p:sldLayoutId id="2147483773" r:id="rId3"/>
    <p:sldLayoutId id="2147483841" r:id="rId4"/>
    <p:sldLayoutId id="2147483843" r:id="rId5"/>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Rectangle 24"/>
          <p:cNvSpPr/>
          <p:nvPr userDrawn="1"/>
        </p:nvSpPr>
        <p:spPr bwMode="black">
          <a:xfrm flipV="1">
            <a:off x="-3175" y="6309199"/>
            <a:ext cx="12192000" cy="54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sp>
        <p:nvSpPr>
          <p:cNvPr id="12" name="Rectangle 11"/>
          <p:cNvSpPr/>
          <p:nvPr userDrawn="1"/>
        </p:nvSpPr>
        <p:spPr bwMode="black">
          <a:xfrm>
            <a:off x="0" y="6387399"/>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10" name="Picture 9"/>
          <p:cNvPicPr>
            <a:picLocks noChangeAspect="1"/>
          </p:cNvPicPr>
          <p:nvPr userDrawn="1"/>
        </p:nvPicPr>
        <p:blipFill rotWithShape="1">
          <a:blip r:embed="rId3" cstate="email">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0" y="893"/>
            <a:ext cx="12190412" cy="1282837"/>
          </a:xfrm>
          <a:prstGeom prst="rect">
            <a:avLst/>
          </a:prstGeom>
        </p:spPr>
      </p:pic>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14" name="Rectangle 13"/>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dirty="0">
              <a:solidFill>
                <a:schemeClr val="bg1"/>
              </a:solidFill>
              <a:latin typeface="Arial" charset="0"/>
              <a:ea typeface="Arial" charset="0"/>
              <a:cs typeface="Arial" charset="0"/>
            </a:endParaRPr>
          </a:p>
        </p:txBody>
      </p:sp>
      <p:pic>
        <p:nvPicPr>
          <p:cNvPr id="18" name="Picture 17">
            <a:hlinkClick r:id="rId6" action="ppaction://hlinksldjump"/>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sp>
        <p:nvSpPr>
          <p:cNvPr id="19" name="Rectangle 18"/>
          <p:cNvSpPr/>
          <p:nvPr userDrawn="1"/>
        </p:nvSpPr>
        <p:spPr>
          <a:xfrm>
            <a:off x="145139" y="6452360"/>
            <a:ext cx="4241804" cy="307777"/>
          </a:xfrm>
          <a:prstGeom prst="rect">
            <a:avLst/>
          </a:prstGeom>
        </p:spPr>
        <p:txBody>
          <a:bodyPr wrap="square">
            <a:spAutoFit/>
          </a:bodyPr>
          <a:lstStyle/>
          <a:p>
            <a:r>
              <a:rPr lang="en-US" sz="1400" b="0" i="0" dirty="0">
                <a:solidFill>
                  <a:schemeClr val="bg1"/>
                </a:solidFill>
                <a:latin typeface="Arial" charset="0"/>
                <a:ea typeface="Arial" charset="0"/>
                <a:cs typeface="Arial" charset="0"/>
              </a:rPr>
              <a:t>Canada  |  PCG </a:t>
            </a:r>
            <a:r>
              <a:rPr lang="en-US" sz="1400" b="0" i="0" dirty="0" err="1">
                <a:solidFill>
                  <a:schemeClr val="bg1"/>
                </a:solidFill>
                <a:latin typeface="Arial" charset="0"/>
                <a:ea typeface="Arial" charset="0"/>
                <a:cs typeface="Arial" charset="0"/>
              </a:rPr>
              <a:t>TopSeller</a:t>
            </a:r>
            <a:r>
              <a:rPr lang="en-US" sz="1400" b="0" i="0" dirty="0">
                <a:solidFill>
                  <a:schemeClr val="bg1"/>
                </a:solidFill>
                <a:latin typeface="Arial" charset="0"/>
                <a:ea typeface="Arial" charset="0"/>
                <a:cs typeface="Arial" charset="0"/>
              </a:rPr>
              <a:t> Quick Reference Guide</a:t>
            </a:r>
          </a:p>
        </p:txBody>
      </p:sp>
      <p:sp>
        <p:nvSpPr>
          <p:cNvPr id="20" name="Rectangle 19"/>
          <p:cNvSpPr/>
          <p:nvPr userDrawn="1"/>
        </p:nvSpPr>
        <p:spPr>
          <a:xfrm>
            <a:off x="4842933" y="6498527"/>
            <a:ext cx="6087240" cy="261610"/>
          </a:xfrm>
          <a:prstGeom prst="rect">
            <a:avLst/>
          </a:prstGeom>
        </p:spPr>
        <p:txBody>
          <a:bodyPr wrap="square">
            <a:spAutoFit/>
          </a:bodyPr>
          <a:lstStyle/>
          <a:p>
            <a:pPr algn="r"/>
            <a:r>
              <a:rPr lang="en-US" sz="1100" b="0" i="0" dirty="0">
                <a:solidFill>
                  <a:schemeClr val="bg1"/>
                </a:solidFill>
                <a:latin typeface="Arial" charset="0"/>
                <a:ea typeface="Arial" charset="0"/>
                <a:cs typeface="Arial" charset="0"/>
              </a:rPr>
              <a:t>Download the latest </a:t>
            </a:r>
            <a:r>
              <a:rPr lang="en-US" sz="1100" b="0" i="0" dirty="0" err="1">
                <a:solidFill>
                  <a:schemeClr val="bg1"/>
                </a:solidFill>
                <a:latin typeface="Arial" charset="0"/>
                <a:ea typeface="Arial" charset="0"/>
                <a:cs typeface="Arial" charset="0"/>
              </a:rPr>
              <a:t>TopSeller</a:t>
            </a:r>
            <a:r>
              <a:rPr lang="en-US" sz="1100" b="0" i="0" dirty="0">
                <a:solidFill>
                  <a:schemeClr val="bg1"/>
                </a:solidFill>
                <a:latin typeface="Arial" charset="0"/>
                <a:ea typeface="Arial" charset="0"/>
                <a:cs typeface="Arial" charset="0"/>
              </a:rPr>
              <a:t> Guide at </a:t>
            </a:r>
            <a:r>
              <a:rPr lang="en-US" sz="1100" b="0" i="0" dirty="0">
                <a:solidFill>
                  <a:schemeClr val="accent1"/>
                </a:solidFill>
                <a:latin typeface="Arial" charset="0"/>
                <a:ea typeface="Arial" charset="0"/>
                <a:cs typeface="Arial" charset="0"/>
                <a:hlinkClick r:id="rId8"/>
              </a:rPr>
              <a:t>www.lenovopartnernetwork.com/ca/topsellerguide</a:t>
            </a:r>
            <a:r>
              <a:rPr lang="en-US" sz="1100" b="0" i="0" dirty="0">
                <a:solidFill>
                  <a:schemeClr val="accent1"/>
                </a:solidFill>
                <a:latin typeface="Arial" charset="0"/>
                <a:ea typeface="Arial" charset="0"/>
                <a:cs typeface="Arial" charset="0"/>
              </a:rPr>
              <a:t> </a:t>
            </a:r>
          </a:p>
        </p:txBody>
      </p:sp>
    </p:spTree>
    <p:extLst>
      <p:ext uri="{BB962C8B-B14F-4D97-AF65-F5344CB8AC3E}">
        <p14:creationId xmlns:p14="http://schemas.microsoft.com/office/powerpoint/2010/main" val="2539223665"/>
      </p:ext>
    </p:extLst>
  </p:cSld>
  <p:clrMap bg1="lt1" tx1="dk1" bg2="lt2" tx2="dk2" accent1="accent1" accent2="accent2" accent3="accent3" accent4="accent4" accent5="accent5" accent6="accent6" hlink="hlink" folHlink="folHlink"/>
  <p:sldLayoutIdLst>
    <p:sldLayoutId id="2147483893" r:id="rId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2023 Lenovo Internal. All rights reserved.</a:t>
            </a:r>
          </a:p>
        </p:txBody>
      </p:sp>
      <p:sp>
        <p:nvSpPr>
          <p:cNvPr id="4" name="Slide Number Placeholder 5"/>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73" name="Group 72">
            <a:extLst>
              <a:ext uri="{FF2B5EF4-FFF2-40B4-BE49-F238E27FC236}">
                <a16:creationId xmlns:a16="http://schemas.microsoft.com/office/drawing/2014/main" id="{E8E58A1D-41DA-DC58-93FB-1ED0F2D56A4A}"/>
              </a:ext>
            </a:extLst>
          </p:cNvPr>
          <p:cNvGrpSpPr>
            <a:grpSpLocks noChangeAspect="1"/>
          </p:cNvGrpSpPr>
          <p:nvPr userDrawn="1"/>
        </p:nvGrpSpPr>
        <p:grpSpPr>
          <a:xfrm>
            <a:off x="760413" y="6348283"/>
            <a:ext cx="777240" cy="259316"/>
            <a:chOff x="547688" y="952500"/>
            <a:chExt cx="12190413" cy="4067175"/>
          </a:xfrm>
        </p:grpSpPr>
        <p:sp>
          <p:nvSpPr>
            <p:cNvPr id="74" name="Rectangle 73">
              <a:extLst>
                <a:ext uri="{FF2B5EF4-FFF2-40B4-BE49-F238E27FC236}">
                  <a16:creationId xmlns:a16="http://schemas.microsoft.com/office/drawing/2014/main" id="{3BC243CA-E9F6-42B7-4EBD-174C6A6167E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7">
              <a:extLst>
                <a:ext uri="{FF2B5EF4-FFF2-40B4-BE49-F238E27FC236}">
                  <a16:creationId xmlns:a16="http://schemas.microsoft.com/office/drawing/2014/main" id="{AF0893DC-4B4F-34BC-2BE3-54AE043B958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6" name="Freeform 8">
              <a:extLst>
                <a:ext uri="{FF2B5EF4-FFF2-40B4-BE49-F238E27FC236}">
                  <a16:creationId xmlns:a16="http://schemas.microsoft.com/office/drawing/2014/main" id="{2E9ED647-0AE4-33D4-5156-46F4EDDDEC5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7" name="Freeform 9">
              <a:extLst>
                <a:ext uri="{FF2B5EF4-FFF2-40B4-BE49-F238E27FC236}">
                  <a16:creationId xmlns:a16="http://schemas.microsoft.com/office/drawing/2014/main" id="{05BD8F00-F164-080D-BE9D-F8D1C4DFAED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8" name="Freeform 10">
              <a:extLst>
                <a:ext uri="{FF2B5EF4-FFF2-40B4-BE49-F238E27FC236}">
                  <a16:creationId xmlns:a16="http://schemas.microsoft.com/office/drawing/2014/main" id="{5270BA00-DD8B-D870-AA01-525F7B13253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9" name="Freeform 10">
              <a:extLst>
                <a:ext uri="{FF2B5EF4-FFF2-40B4-BE49-F238E27FC236}">
                  <a16:creationId xmlns:a16="http://schemas.microsoft.com/office/drawing/2014/main" id="{8214A0A3-3CC6-58A0-8F76-87CEE5EF1B5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0" name="Freeform 11">
              <a:extLst>
                <a:ext uri="{FF2B5EF4-FFF2-40B4-BE49-F238E27FC236}">
                  <a16:creationId xmlns:a16="http://schemas.microsoft.com/office/drawing/2014/main" id="{D4ACFFF1-B65B-C5F8-C71D-FED0359A305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120154074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 id="2147483822" r:id="rId27"/>
    <p:sldLayoutId id="2147483823" r:id="rId28"/>
    <p:sldLayoutId id="2147483824" r:id="rId29"/>
    <p:sldLayoutId id="2147483825" r:id="rId30"/>
    <p:sldLayoutId id="2147483826" r:id="rId31"/>
    <p:sldLayoutId id="2147483827" r:id="rId32"/>
    <p:sldLayoutId id="2147483828" r:id="rId33"/>
    <p:sldLayoutId id="2147483829" r:id="rId34"/>
    <p:sldLayoutId id="2147483830" r:id="rId35"/>
    <p:sldLayoutId id="2147483831" r:id="rId36"/>
    <p:sldLayoutId id="2147483832" r:id="rId37"/>
    <p:sldLayoutId id="2147483833" r:id="rId38"/>
    <p:sldLayoutId id="2147483834" r:id="rId39"/>
  </p:sldLayoutIdLst>
  <p:transition spd="med"/>
  <p:hf hdr="0" ftr="0" dt="0"/>
  <p:txStyles>
    <p:titleStyle>
      <a:lvl1pPr algn="ctr" defTabSz="1218621" rtl="0" eaLnBrk="1" latinLnBrk="0" hangingPunct="1">
        <a:spcBef>
          <a:spcPct val="0"/>
        </a:spcBef>
        <a:buNone/>
        <a:defRPr sz="4299" kern="1200" cap="all" baseline="0">
          <a:solidFill>
            <a:schemeClr val="tx1"/>
          </a:solidFill>
          <a:latin typeface="Arial" pitchFamily="34" charset="0"/>
          <a:ea typeface="+mj-ea"/>
          <a:cs typeface="Arial" pitchFamily="34" charset="0"/>
        </a:defRPr>
      </a:lvl1pPr>
    </p:titleStyle>
    <p:bodyStyle>
      <a:lvl1pPr marL="456983" indent="-456983" algn="l" defTabSz="1218621" rtl="0" eaLnBrk="1" latinLnBrk="0" hangingPunct="1">
        <a:spcBef>
          <a:spcPct val="20000"/>
        </a:spcBef>
        <a:buClrTx/>
        <a:buFont typeface="Arial" panose="020B0604020202020204" pitchFamily="34" charset="0"/>
        <a:buChar char="•"/>
        <a:defRPr sz="4299" kern="1200">
          <a:solidFill>
            <a:schemeClr val="tx1"/>
          </a:solidFill>
          <a:latin typeface="Arial" pitchFamily="34" charset="0"/>
          <a:ea typeface="+mn-ea"/>
          <a:cs typeface="Arial" pitchFamily="34" charset="0"/>
        </a:defRPr>
      </a:lvl1pPr>
      <a:lvl2pPr marL="990130" indent="-380819" algn="l" defTabSz="1218621" rtl="0" eaLnBrk="1" latinLnBrk="0" hangingPunct="1">
        <a:spcBef>
          <a:spcPct val="20000"/>
        </a:spcBef>
        <a:buClrTx/>
        <a:buFont typeface="Arial" panose="020B0604020202020204" pitchFamily="34" charset="0"/>
        <a:buChar char="–"/>
        <a:defRPr sz="3699" kern="1200">
          <a:solidFill>
            <a:schemeClr val="tx1"/>
          </a:solidFill>
          <a:latin typeface="Arial" pitchFamily="34" charset="0"/>
          <a:ea typeface="+mn-ea"/>
          <a:cs typeface="Arial" pitchFamily="34" charset="0"/>
        </a:defRPr>
      </a:lvl2pPr>
      <a:lvl3pPr marL="1523276" indent="-304656" algn="l" defTabSz="1218621" rtl="0" eaLnBrk="1" latinLnBrk="0" hangingPunct="1">
        <a:spcBef>
          <a:spcPct val="20000"/>
        </a:spcBef>
        <a:buClrTx/>
        <a:buFont typeface="Arial" panose="020B0604020202020204" pitchFamily="34" charset="0"/>
        <a:buChar char="-"/>
        <a:defRPr sz="3199" kern="1200">
          <a:solidFill>
            <a:schemeClr val="tx1"/>
          </a:solidFill>
          <a:latin typeface="Arial" pitchFamily="34" charset="0"/>
          <a:ea typeface="+mn-ea"/>
          <a:cs typeface="Arial" pitchFamily="34" charset="0"/>
        </a:defRPr>
      </a:lvl3pPr>
      <a:lvl4pPr marL="2132587" indent="-304656" algn="l" defTabSz="1218621" rtl="0" eaLnBrk="1" latinLnBrk="0" hangingPunct="1">
        <a:spcBef>
          <a:spcPct val="20000"/>
        </a:spcBef>
        <a:buClrTx/>
        <a:buFont typeface="Arial" panose="020B0604020202020204" pitchFamily="34" charset="0"/>
        <a:buChar char="-"/>
        <a:defRPr sz="2699" kern="1200">
          <a:solidFill>
            <a:schemeClr val="tx1"/>
          </a:solidFill>
          <a:latin typeface="Arial" pitchFamily="34" charset="0"/>
          <a:ea typeface="+mn-ea"/>
          <a:cs typeface="Arial" pitchFamily="34" charset="0"/>
        </a:defRPr>
      </a:lvl4pPr>
      <a:lvl5pPr marL="2741897" indent="-304656" algn="l" defTabSz="1218621" rtl="0" eaLnBrk="1" latinLnBrk="0" hangingPunct="1">
        <a:spcBef>
          <a:spcPct val="20000"/>
        </a:spcBef>
        <a:buClrTx/>
        <a:buFont typeface="Arial" panose="020B0604020202020204" pitchFamily="34" charset="0"/>
        <a:buChar char="-"/>
        <a:defRPr sz="2699" kern="1200">
          <a:solidFill>
            <a:schemeClr val="tx1"/>
          </a:solidFill>
          <a:latin typeface="Arial" pitchFamily="34" charset="0"/>
          <a:ea typeface="+mn-ea"/>
          <a:cs typeface="Arial" pitchFamily="34" charset="0"/>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6719">
          <p15:clr>
            <a:srgbClr val="F26B43"/>
          </p15:clr>
        </p15:guide>
        <p15:guide id="3" orient="horz" pos="2880">
          <p15:clr>
            <a:srgbClr val="F26B43"/>
          </p15:clr>
        </p15:guide>
        <p15:guide id="4" pos="3839">
          <p15:clr>
            <a:srgbClr val="F26B43"/>
          </p15:clr>
        </p15:guide>
        <p15:guide id="5" pos="5279">
          <p15:clr>
            <a:srgbClr val="F26B43"/>
          </p15:clr>
        </p15:guide>
        <p15:guide id="6" pos="2399">
          <p15:clr>
            <a:srgbClr val="F26B43"/>
          </p15:clr>
        </p15:guide>
        <p15:guide id="7" pos="959">
          <p15:clr>
            <a:srgbClr val="F26B43"/>
          </p15:clr>
        </p15:guide>
        <p15:guide id="8" pos="7199">
          <p15:clr>
            <a:srgbClr val="FDE53C"/>
          </p15:clr>
        </p15:guide>
        <p15:guide id="9" pos="6239">
          <p15:clr>
            <a:srgbClr val="FDE53C"/>
          </p15:clr>
        </p15:guide>
        <p15:guide id="10" pos="5759">
          <p15:clr>
            <a:srgbClr val="FDE53C"/>
          </p15:clr>
        </p15:guide>
        <p15:guide id="11" pos="4319">
          <p15:clr>
            <a:srgbClr val="FDE53C"/>
          </p15:clr>
        </p15:guide>
        <p15:guide id="12" pos="4799">
          <p15:clr>
            <a:srgbClr val="FDE53C"/>
          </p15:clr>
        </p15:guide>
        <p15:guide id="13" pos="3335">
          <p15:clr>
            <a:srgbClr val="FDE53C"/>
          </p15:clr>
        </p15:guide>
        <p15:guide id="14" pos="2879">
          <p15:clr>
            <a:srgbClr val="FDE53C"/>
          </p15:clr>
        </p15:guide>
        <p15:guide id="15" pos="1919">
          <p15:clr>
            <a:srgbClr val="FDE53C"/>
          </p15:clr>
        </p15:guide>
        <p15:guide id="16" pos="1439">
          <p15:clr>
            <a:srgbClr val="FDE53C"/>
          </p15:clr>
        </p15:guide>
        <p15:guide id="17" pos="479">
          <p15:clr>
            <a:srgbClr val="FDE53C"/>
          </p15:clr>
        </p15:guide>
        <p15:guide id="18" orient="horz" pos="960">
          <p15:clr>
            <a:srgbClr val="FDE53C"/>
          </p15:clr>
        </p15:guide>
        <p15:guide id="19" orient="horz" pos="480">
          <p15:clr>
            <a:srgbClr val="FDE53C"/>
          </p15:clr>
        </p15:guide>
        <p15:guide id="20" orient="horz" pos="1920">
          <p15:clr>
            <a:srgbClr val="FDE53C"/>
          </p15:clr>
        </p15:guide>
        <p15:guide id="21" orient="horz" pos="2400">
          <p15:clr>
            <a:srgbClr val="FDE53C"/>
          </p15:clr>
        </p15:guide>
        <p15:guide id="22" orient="horz" pos="3360">
          <p15:clr>
            <a:srgbClr val="FDE53C"/>
          </p15:clr>
        </p15:guide>
        <p15:guide id="23" orient="horz" pos="3840">
          <p15:clr>
            <a:srgbClr val="FDE53C"/>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2020 Lenovo Internal. All rights reserved.</a:t>
            </a:r>
          </a:p>
        </p:txBody>
      </p:sp>
      <p:sp>
        <p:nvSpPr>
          <p:cNvPr id="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5" name="Group 4"/>
          <p:cNvGrpSpPr/>
          <p:nvPr userDrawn="1"/>
        </p:nvGrpSpPr>
        <p:grpSpPr>
          <a:xfrm>
            <a:off x="554339" y="6421482"/>
            <a:ext cx="734356" cy="245008"/>
            <a:chOff x="547688" y="952500"/>
            <a:chExt cx="12190413" cy="4067175"/>
          </a:xfrm>
        </p:grpSpPr>
        <p:sp>
          <p:nvSpPr>
            <p:cNvPr id="6" name="Rectangle 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 name="Freeform 9"/>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10"/>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416384100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Lst>
  <p:transition spd="med"/>
  <p:hf hdr="0" dt="0"/>
  <p:txStyles>
    <p:titleStyle>
      <a:lvl1pPr algn="ctr" defTabSz="1218621" rtl="0" eaLnBrk="1" latinLnBrk="0" hangingPunct="1">
        <a:spcBef>
          <a:spcPct val="0"/>
        </a:spcBef>
        <a:buNone/>
        <a:defRPr sz="4299" kern="1200" cap="all" baseline="0">
          <a:solidFill>
            <a:schemeClr val="tx1"/>
          </a:solidFill>
          <a:latin typeface="Arial" pitchFamily="34" charset="0"/>
          <a:ea typeface="+mj-ea"/>
          <a:cs typeface="Arial" pitchFamily="34" charset="0"/>
        </a:defRPr>
      </a:lvl1pPr>
    </p:titleStyle>
    <p:bodyStyle>
      <a:lvl1pPr marL="456983" indent="-456983" algn="l" defTabSz="1218621" rtl="0" eaLnBrk="1" latinLnBrk="0" hangingPunct="1">
        <a:spcBef>
          <a:spcPct val="20000"/>
        </a:spcBef>
        <a:buClr>
          <a:schemeClr val="tx2"/>
        </a:buClr>
        <a:buFont typeface="Wingdings" pitchFamily="2" charset="2"/>
        <a:buChar char="§"/>
        <a:defRPr sz="4299" kern="1200">
          <a:solidFill>
            <a:schemeClr val="tx1"/>
          </a:solidFill>
          <a:latin typeface="Arial" pitchFamily="34" charset="0"/>
          <a:ea typeface="+mn-ea"/>
          <a:cs typeface="Arial" pitchFamily="34" charset="0"/>
        </a:defRPr>
      </a:lvl1pPr>
      <a:lvl2pPr marL="990130" indent="-380819" algn="l" defTabSz="1218621" rtl="0" eaLnBrk="1" latinLnBrk="0" hangingPunct="1">
        <a:spcBef>
          <a:spcPct val="20000"/>
        </a:spcBef>
        <a:buClr>
          <a:schemeClr val="tx2"/>
        </a:buClr>
        <a:buFont typeface="Wingdings" pitchFamily="2" charset="2"/>
        <a:buChar char="§"/>
        <a:defRPr sz="3699" kern="1200">
          <a:solidFill>
            <a:schemeClr val="tx1"/>
          </a:solidFill>
          <a:latin typeface="Arial" pitchFamily="34" charset="0"/>
          <a:ea typeface="+mn-ea"/>
          <a:cs typeface="Arial" pitchFamily="34" charset="0"/>
        </a:defRPr>
      </a:lvl2pPr>
      <a:lvl3pPr marL="1523276" indent="-304656" algn="l" defTabSz="1218621" rtl="0" eaLnBrk="1" latinLnBrk="0" hangingPunct="1">
        <a:spcBef>
          <a:spcPct val="20000"/>
        </a:spcBef>
        <a:buClr>
          <a:schemeClr val="tx2"/>
        </a:buClr>
        <a:buFont typeface="Wingdings" pitchFamily="2" charset="2"/>
        <a:buChar char="§"/>
        <a:defRPr sz="3199" kern="1200">
          <a:solidFill>
            <a:schemeClr val="tx1"/>
          </a:solidFill>
          <a:latin typeface="Arial" pitchFamily="34" charset="0"/>
          <a:ea typeface="+mn-ea"/>
          <a:cs typeface="Arial" pitchFamily="34" charset="0"/>
        </a:defRPr>
      </a:lvl3pPr>
      <a:lvl4pPr marL="2132587" indent="-304656" algn="l" defTabSz="1218621" rtl="0" eaLnBrk="1" latinLnBrk="0" hangingPunct="1">
        <a:spcBef>
          <a:spcPct val="20000"/>
        </a:spcBef>
        <a:buClr>
          <a:schemeClr val="tx2"/>
        </a:buClr>
        <a:buFont typeface="Wingdings" pitchFamily="2" charset="2"/>
        <a:buChar char="§"/>
        <a:defRPr sz="2699" kern="1200">
          <a:solidFill>
            <a:schemeClr val="tx1"/>
          </a:solidFill>
          <a:latin typeface="Arial" pitchFamily="34" charset="0"/>
          <a:ea typeface="+mn-ea"/>
          <a:cs typeface="Arial" pitchFamily="34" charset="0"/>
        </a:defRPr>
      </a:lvl4pPr>
      <a:lvl5pPr marL="2741897" indent="-304656" algn="l" defTabSz="1218621" rtl="0" eaLnBrk="1" latinLnBrk="0" hangingPunct="1">
        <a:spcBef>
          <a:spcPct val="20000"/>
        </a:spcBef>
        <a:buClr>
          <a:schemeClr val="tx2"/>
        </a:buClr>
        <a:buFont typeface="Wingdings" pitchFamily="2" charset="2"/>
        <a:buChar char="§"/>
        <a:defRPr sz="2699" kern="1200">
          <a:solidFill>
            <a:schemeClr val="tx1"/>
          </a:solidFill>
          <a:latin typeface="Arial" pitchFamily="34" charset="0"/>
          <a:ea typeface="+mn-ea"/>
          <a:cs typeface="Arial" pitchFamily="34" charset="0"/>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2022 Lenovo Internal. All rights reserved.</a:t>
            </a:r>
          </a:p>
        </p:txBody>
      </p:sp>
      <p:sp>
        <p:nvSpPr>
          <p:cNvPr id="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5" name="Group 4"/>
          <p:cNvGrpSpPr/>
          <p:nvPr userDrawn="1"/>
        </p:nvGrpSpPr>
        <p:grpSpPr>
          <a:xfrm>
            <a:off x="554339" y="6421482"/>
            <a:ext cx="734356" cy="245008"/>
            <a:chOff x="547688" y="952500"/>
            <a:chExt cx="12190413" cy="4067175"/>
          </a:xfrm>
        </p:grpSpPr>
        <p:sp>
          <p:nvSpPr>
            <p:cNvPr id="6" name="Rectangle 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 name="Freeform 9"/>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10"/>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1181885170"/>
      </p:ext>
    </p:extLst>
  </p:cSld>
  <p:clrMap bg1="lt1" tx1="dk1" bg2="lt2" tx2="dk2" accent1="accent1" accent2="accent2" accent3="accent3" accent4="accent4" accent5="accent5" accent6="accent6" hlink="hlink" folHlink="folHlink"/>
  <p:sldLayoutIdLst>
    <p:sldLayoutId id="2147483840" r:id="rId1"/>
  </p:sldLayoutIdLst>
  <p:transition spd="med"/>
  <p:hf hdr="0" dt="0"/>
  <p:txStyles>
    <p:titleStyle>
      <a:lvl1pPr algn="ctr" defTabSz="1218621" rtl="0" eaLnBrk="1" latinLnBrk="0" hangingPunct="1">
        <a:spcBef>
          <a:spcPct val="0"/>
        </a:spcBef>
        <a:buNone/>
        <a:defRPr sz="4299" kern="1200" cap="all" baseline="0">
          <a:solidFill>
            <a:schemeClr val="tx1"/>
          </a:solidFill>
          <a:latin typeface="Arial" pitchFamily="34" charset="0"/>
          <a:ea typeface="+mj-ea"/>
          <a:cs typeface="Arial" pitchFamily="34" charset="0"/>
        </a:defRPr>
      </a:lvl1pPr>
    </p:titleStyle>
    <p:bodyStyle>
      <a:lvl1pPr marL="456983" indent="-456983" algn="l" defTabSz="1218621" rtl="0" eaLnBrk="1" latinLnBrk="0" hangingPunct="1">
        <a:spcBef>
          <a:spcPct val="20000"/>
        </a:spcBef>
        <a:buClr>
          <a:schemeClr val="tx2"/>
        </a:buClr>
        <a:buFont typeface="Wingdings" pitchFamily="2" charset="2"/>
        <a:buChar char="§"/>
        <a:defRPr sz="4299" kern="1200">
          <a:solidFill>
            <a:schemeClr val="tx1"/>
          </a:solidFill>
          <a:latin typeface="Arial" pitchFamily="34" charset="0"/>
          <a:ea typeface="+mn-ea"/>
          <a:cs typeface="Arial" pitchFamily="34" charset="0"/>
        </a:defRPr>
      </a:lvl1pPr>
      <a:lvl2pPr marL="990130" indent="-380819" algn="l" defTabSz="1218621" rtl="0" eaLnBrk="1" latinLnBrk="0" hangingPunct="1">
        <a:spcBef>
          <a:spcPct val="20000"/>
        </a:spcBef>
        <a:buClr>
          <a:schemeClr val="tx2"/>
        </a:buClr>
        <a:buFont typeface="Wingdings" pitchFamily="2" charset="2"/>
        <a:buChar char="§"/>
        <a:defRPr sz="3699" kern="1200">
          <a:solidFill>
            <a:schemeClr val="tx1"/>
          </a:solidFill>
          <a:latin typeface="Arial" pitchFamily="34" charset="0"/>
          <a:ea typeface="+mn-ea"/>
          <a:cs typeface="Arial" pitchFamily="34" charset="0"/>
        </a:defRPr>
      </a:lvl2pPr>
      <a:lvl3pPr marL="1523276" indent="-304656" algn="l" defTabSz="1218621" rtl="0" eaLnBrk="1" latinLnBrk="0" hangingPunct="1">
        <a:spcBef>
          <a:spcPct val="20000"/>
        </a:spcBef>
        <a:buClr>
          <a:schemeClr val="tx2"/>
        </a:buClr>
        <a:buFont typeface="Wingdings" pitchFamily="2" charset="2"/>
        <a:buChar char="§"/>
        <a:defRPr sz="3199" kern="1200">
          <a:solidFill>
            <a:schemeClr val="tx1"/>
          </a:solidFill>
          <a:latin typeface="Arial" pitchFamily="34" charset="0"/>
          <a:ea typeface="+mn-ea"/>
          <a:cs typeface="Arial" pitchFamily="34" charset="0"/>
        </a:defRPr>
      </a:lvl3pPr>
      <a:lvl4pPr marL="2132587" indent="-304656" algn="l" defTabSz="1218621" rtl="0" eaLnBrk="1" latinLnBrk="0" hangingPunct="1">
        <a:spcBef>
          <a:spcPct val="20000"/>
        </a:spcBef>
        <a:buClr>
          <a:schemeClr val="tx2"/>
        </a:buClr>
        <a:buFont typeface="Wingdings" pitchFamily="2" charset="2"/>
        <a:buChar char="§"/>
        <a:defRPr sz="2699" kern="1200">
          <a:solidFill>
            <a:schemeClr val="tx1"/>
          </a:solidFill>
          <a:latin typeface="Arial" pitchFamily="34" charset="0"/>
          <a:ea typeface="+mn-ea"/>
          <a:cs typeface="Arial" pitchFamily="34" charset="0"/>
        </a:defRPr>
      </a:lvl4pPr>
      <a:lvl5pPr marL="2741897" indent="-304656" algn="l" defTabSz="1218621" rtl="0" eaLnBrk="1" latinLnBrk="0" hangingPunct="1">
        <a:spcBef>
          <a:spcPct val="20000"/>
        </a:spcBef>
        <a:buClr>
          <a:schemeClr val="tx2"/>
        </a:buClr>
        <a:buFont typeface="Wingdings" pitchFamily="2" charset="2"/>
        <a:buChar char="§"/>
        <a:defRPr sz="2699" kern="1200">
          <a:solidFill>
            <a:schemeClr val="tx1"/>
          </a:solidFill>
          <a:latin typeface="Arial" pitchFamily="34" charset="0"/>
          <a:ea typeface="+mn-ea"/>
          <a:cs typeface="Arial" pitchFamily="34" charset="0"/>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1.emf"/><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1.emf"/><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1.emf"/><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1.emf"/><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63.emf"/><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3.emf"/><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63.emf"/><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image" Target="../media/image113.png"/></Relationships>
</file>

<file path=ppt/slides/_rels/slide1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8.png"/><Relationship Id="rId2" Type="http://schemas.openxmlformats.org/officeDocument/2006/relationships/image" Target="../media/image63.emf"/><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emf"/></Relationships>
</file>

<file path=ppt/slides/_rels/slide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image" Target="../media/image69.jpeg"/><Relationship Id="rId1" Type="http://schemas.openxmlformats.org/officeDocument/2006/relationships/slideLayout" Target="../slideLayouts/slideLayout11.xml"/><Relationship Id="rId6" Type="http://schemas.openxmlformats.org/officeDocument/2006/relationships/image" Target="../media/image61.emf"/><Relationship Id="rId5" Type="http://schemas.openxmlformats.org/officeDocument/2006/relationships/image" Target="../media/image72.jpeg"/><Relationship Id="rId4" Type="http://schemas.openxmlformats.org/officeDocument/2006/relationships/image" Target="../media/image71.png"/></Relationships>
</file>

<file path=ppt/slides/_rels/slide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64.emf"/><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9.png"/><Relationship Id="rId7" Type="http://schemas.openxmlformats.org/officeDocument/2006/relationships/image" Target="../media/image125.png"/><Relationship Id="rId2" Type="http://schemas.openxmlformats.org/officeDocument/2006/relationships/image" Target="../media/image64.emf"/><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 Id="rId9" Type="http://schemas.openxmlformats.org/officeDocument/2006/relationships/image" Target="../media/image1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jpeg"/><Relationship Id="rId2" Type="http://schemas.openxmlformats.org/officeDocument/2006/relationships/image" Target="../media/image127.png"/><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4.jpeg"/><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1.png"/><Relationship Id="rId1" Type="http://schemas.openxmlformats.org/officeDocument/2006/relationships/slideLayout" Target="../slideLayouts/slideLayout5.xml"/><Relationship Id="rId5" Type="http://schemas.openxmlformats.org/officeDocument/2006/relationships/image" Target="../media/image137.png"/><Relationship Id="rId4" Type="http://schemas.openxmlformats.org/officeDocument/2006/relationships/image" Target="../media/image136.png"/></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0.png"/><Relationship Id="rId1" Type="http://schemas.openxmlformats.org/officeDocument/2006/relationships/slideLayout" Target="../slideLayouts/slideLayout5.xml"/><Relationship Id="rId4" Type="http://schemas.openxmlformats.org/officeDocument/2006/relationships/image" Target="../media/image1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xml"/><Relationship Id="rId4" Type="http://schemas.openxmlformats.org/officeDocument/2006/relationships/image" Target="../media/image1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5.xml"/><Relationship Id="rId5" Type="http://schemas.openxmlformats.org/officeDocument/2006/relationships/image" Target="../media/image149.png"/><Relationship Id="rId4" Type="http://schemas.openxmlformats.org/officeDocument/2006/relationships/image" Target="../media/image148.jpeg"/></Relationships>
</file>

<file path=ppt/slides/_rels/slide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4.png"/></Relationships>
</file>

<file path=ppt/slides/_rels/slide3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1.emf"/><Relationship Id="rId11" Type="http://schemas.openxmlformats.org/officeDocument/2006/relationships/image" Target="../media/image81.jp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jpg"/></Relationships>
</file>

<file path=ppt/slides/_rels/slide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7.png"/></Relationships>
</file>

<file path=ppt/slides/_rels/slide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8.png"/></Relationships>
</file>

<file path=ppt/slides/_rels/slide4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5.xml"/><Relationship Id="rId5" Type="http://schemas.openxmlformats.org/officeDocument/2006/relationships/image" Target="../media/image166.jpeg"/><Relationship Id="rId4" Type="http://schemas.openxmlformats.org/officeDocument/2006/relationships/image" Target="../media/image165.png"/></Relationships>
</file>

<file path=ppt/slides/_rels/slide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5.xml"/><Relationship Id="rId5" Type="http://schemas.openxmlformats.org/officeDocument/2006/relationships/image" Target="../media/image170.png"/><Relationship Id="rId4" Type="http://schemas.openxmlformats.org/officeDocument/2006/relationships/image" Target="../media/image169.png"/></Relationships>
</file>

<file path=ppt/slides/_rels/slide48.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4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80.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1.emf"/><Relationship Id="rId1" Type="http://schemas.openxmlformats.org/officeDocument/2006/relationships/slideLayout" Target="../slideLayouts/slideLayout12.xml"/><Relationship Id="rId5" Type="http://schemas.openxmlformats.org/officeDocument/2006/relationships/image" Target="../media/image79.jpg"/><Relationship Id="rId4" Type="http://schemas.openxmlformats.org/officeDocument/2006/relationships/image" Target="../media/image78.jpg"/></Relationships>
</file>

<file path=ppt/slides/_rels/slide50.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86.jpeg"/><Relationship Id="rId1" Type="http://schemas.openxmlformats.org/officeDocument/2006/relationships/slideLayout" Target="../slideLayouts/slideLayout24.xml"/><Relationship Id="rId4" Type="http://schemas.openxmlformats.org/officeDocument/2006/relationships/image" Target="../media/image187.png"/></Relationships>
</file>

<file path=ppt/slides/_rels/slide5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jpeg"/><Relationship Id="rId7" Type="http://schemas.openxmlformats.org/officeDocument/2006/relationships/image" Target="../media/image193.png"/><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75.png"/><Relationship Id="rId9" Type="http://schemas.openxmlformats.org/officeDocument/2006/relationships/image" Target="../media/image195.png"/></Relationships>
</file>

<file path=ppt/slides/_rels/slide5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7.jpeg"/><Relationship Id="rId7" Type="http://schemas.openxmlformats.org/officeDocument/2006/relationships/image" Target="../media/image199.png"/><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198.png"/><Relationship Id="rId5" Type="http://schemas.openxmlformats.org/officeDocument/2006/relationships/image" Target="../media/image122.jpeg"/><Relationship Id="rId4" Type="http://schemas.openxmlformats.org/officeDocument/2006/relationships/image" Target="../media/image1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6.xml.rels><?xml version="1.0" encoding="UTF-8" standalone="yes"?>
<Relationships xmlns="http://schemas.openxmlformats.org/package/2006/relationships"><Relationship Id="rId13" Type="http://schemas.openxmlformats.org/officeDocument/2006/relationships/hyperlink" Target="https://accessorysmartfind.lenovo.com/#/products/4X20S56697" TargetMode="External"/><Relationship Id="rId18" Type="http://schemas.openxmlformats.org/officeDocument/2006/relationships/image" Target="../media/image203.png"/><Relationship Id="rId26" Type="http://schemas.openxmlformats.org/officeDocument/2006/relationships/image" Target="../media/image211.png"/><Relationship Id="rId3" Type="http://schemas.openxmlformats.org/officeDocument/2006/relationships/hyperlink" Target="https://accessorysmartfind.lenovo.com/#/products/4X90V55523" TargetMode="External"/><Relationship Id="rId21" Type="http://schemas.openxmlformats.org/officeDocument/2006/relationships/image" Target="../media/image206.png"/><Relationship Id="rId34" Type="http://schemas.openxmlformats.org/officeDocument/2006/relationships/hyperlink" Target="https://accessorysmartfind.lenovo.com/#/products/4XC1J05150" TargetMode="External"/><Relationship Id="rId7" Type="http://schemas.openxmlformats.org/officeDocument/2006/relationships/image" Target="../media/image201.png"/><Relationship Id="rId12" Type="http://schemas.openxmlformats.org/officeDocument/2006/relationships/hyperlink" Target="https://accessorysmartfind.lenovo.com/#/products/40AW0065WW" TargetMode="External"/><Relationship Id="rId17" Type="http://schemas.openxmlformats.org/officeDocument/2006/relationships/image" Target="../media/image202.png"/><Relationship Id="rId25" Type="http://schemas.openxmlformats.org/officeDocument/2006/relationships/image" Target="../media/image210.png"/><Relationship Id="rId33" Type="http://schemas.openxmlformats.org/officeDocument/2006/relationships/hyperlink" Target="https://accessorysmartfind.lenovo.com/#/products/4XC1D66055" TargetMode="External"/><Relationship Id="rId2" Type="http://schemas.openxmlformats.org/officeDocument/2006/relationships/hyperlink" Target="https://accessorysmartfind.lenovo.com/#/products/4X90S92381" TargetMode="External"/><Relationship Id="rId16" Type="http://schemas.openxmlformats.org/officeDocument/2006/relationships/hyperlink" Target="https://accessorysmartfind.lenovo.com/#/products/40ALLG2WWW" TargetMode="External"/><Relationship Id="rId20" Type="http://schemas.openxmlformats.org/officeDocument/2006/relationships/image" Target="../media/image205.png"/><Relationship Id="rId29" Type="http://schemas.openxmlformats.org/officeDocument/2006/relationships/image" Target="../media/image214.png"/><Relationship Id="rId1" Type="http://schemas.openxmlformats.org/officeDocument/2006/relationships/slideLayout" Target="../slideLayouts/slideLayout100.xml"/><Relationship Id="rId6" Type="http://schemas.openxmlformats.org/officeDocument/2006/relationships/hyperlink" Target="https://accessorysmartfind.lenovo.com/#/products/0A61769" TargetMode="External"/><Relationship Id="rId11" Type="http://schemas.openxmlformats.org/officeDocument/2006/relationships/hyperlink" Target="https://accessorysmartfind.lenovo.com/#/products/40AWGC65WW" TargetMode="External"/><Relationship Id="rId24" Type="http://schemas.openxmlformats.org/officeDocument/2006/relationships/image" Target="../media/image209.png"/><Relationship Id="rId32" Type="http://schemas.openxmlformats.org/officeDocument/2006/relationships/hyperlink" Target="https://accessorysmartfind.lenovo.com/#/products/4XC1B34802" TargetMode="External"/><Relationship Id="rId5" Type="http://schemas.openxmlformats.org/officeDocument/2006/relationships/hyperlink" Target="https://accessorysmartfind.lenovo.com/#/products/4X91A30366" TargetMode="External"/><Relationship Id="rId15" Type="http://schemas.openxmlformats.org/officeDocument/2006/relationships/hyperlink" Target="https://accessorysmartfind.lenovo.com/#/products/4X20V24674" TargetMode="External"/><Relationship Id="rId23" Type="http://schemas.openxmlformats.org/officeDocument/2006/relationships/image" Target="../media/image208.png"/><Relationship Id="rId28" Type="http://schemas.openxmlformats.org/officeDocument/2006/relationships/image" Target="../media/image213.png"/><Relationship Id="rId10" Type="http://schemas.openxmlformats.org/officeDocument/2006/relationships/hyperlink" Target="https://accessorysmartfind.lenovo.com/#/products/4X20V07881" TargetMode="External"/><Relationship Id="rId19" Type="http://schemas.openxmlformats.org/officeDocument/2006/relationships/image" Target="../media/image204.png"/><Relationship Id="rId31" Type="http://schemas.openxmlformats.org/officeDocument/2006/relationships/image" Target="../media/image216.png"/><Relationship Id="rId4" Type="http://schemas.openxmlformats.org/officeDocument/2006/relationships/hyperlink" Target="https://accessorysmartfind.lenovo.com/#/products/4X90X21427" TargetMode="External"/><Relationship Id="rId9" Type="http://schemas.openxmlformats.org/officeDocument/2006/relationships/hyperlink" Target="https://accessorysmartfind.lenovo.com/accessories/#/products/40B30090US" TargetMode="External"/><Relationship Id="rId14" Type="http://schemas.openxmlformats.org/officeDocument/2006/relationships/hyperlink" Target="https://accessorysmartfind.lenovo.com/#/products/4X20S56713" TargetMode="External"/><Relationship Id="rId22" Type="http://schemas.openxmlformats.org/officeDocument/2006/relationships/image" Target="../media/image207.png"/><Relationship Id="rId27" Type="http://schemas.openxmlformats.org/officeDocument/2006/relationships/image" Target="../media/image212.png"/><Relationship Id="rId30" Type="http://schemas.openxmlformats.org/officeDocument/2006/relationships/image" Target="../media/image215.png"/><Relationship Id="rId35" Type="http://schemas.openxmlformats.org/officeDocument/2006/relationships/image" Target="../media/image217.png"/><Relationship Id="rId8" Type="http://schemas.openxmlformats.org/officeDocument/2006/relationships/hyperlink" Target="https://accessorysmartfind.lenovo.com/#/products/40AU0065US"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accessorysmartfind.lenovo.com/#/products/4XD1C82055" TargetMode="External"/><Relationship Id="rId13" Type="http://schemas.openxmlformats.org/officeDocument/2006/relationships/hyperlink" Target="https://accessorysmartfind.lenovo.com/#/products/4XD0K25030" TargetMode="External"/><Relationship Id="rId18" Type="http://schemas.openxmlformats.org/officeDocument/2006/relationships/hyperlink" Target="https://accessorysmartfind.lenovo.com/#/products/4XD0U47635" TargetMode="External"/><Relationship Id="rId3" Type="http://schemas.openxmlformats.org/officeDocument/2006/relationships/image" Target="../media/image219.png"/><Relationship Id="rId21" Type="http://schemas.openxmlformats.org/officeDocument/2006/relationships/image" Target="../media/image226.png"/><Relationship Id="rId7" Type="http://schemas.openxmlformats.org/officeDocument/2006/relationships/image" Target="../media/image223.png"/><Relationship Id="rId12" Type="http://schemas.openxmlformats.org/officeDocument/2006/relationships/hyperlink" Target="https://accessorysmartfind.lenovo.com/#/products/4XD1C99222" TargetMode="External"/><Relationship Id="rId17" Type="http://schemas.openxmlformats.org/officeDocument/2006/relationships/hyperlink" Target="https://accessorysmartfind.lenovo.com/#/products/4XD0T32974" TargetMode="External"/><Relationship Id="rId2" Type="http://schemas.openxmlformats.org/officeDocument/2006/relationships/image" Target="../media/image218.png"/><Relationship Id="rId16" Type="http://schemas.openxmlformats.org/officeDocument/2006/relationships/hyperlink" Target="https://accessorysmartfind.lenovo.com/#/products/4XD0S92991" TargetMode="External"/><Relationship Id="rId20" Type="http://schemas.openxmlformats.org/officeDocument/2006/relationships/image" Target="../media/image225.png"/><Relationship Id="rId1" Type="http://schemas.openxmlformats.org/officeDocument/2006/relationships/slideLayout" Target="../slideLayouts/slideLayout100.xml"/><Relationship Id="rId6" Type="http://schemas.openxmlformats.org/officeDocument/2006/relationships/image" Target="../media/image222.png"/><Relationship Id="rId11" Type="http://schemas.openxmlformats.org/officeDocument/2006/relationships/hyperlink" Target="https://accessorysmartfind.lenovo.com/#/products/4XD1C99220" TargetMode="External"/><Relationship Id="rId5" Type="http://schemas.openxmlformats.org/officeDocument/2006/relationships/image" Target="../media/image221.png"/><Relationship Id="rId15" Type="http://schemas.openxmlformats.org/officeDocument/2006/relationships/hyperlink" Target="https://accessorysmartfind.lenovo.com/#/products/4XD0X88524" TargetMode="External"/><Relationship Id="rId23" Type="http://schemas.openxmlformats.org/officeDocument/2006/relationships/image" Target="../media/image228.png"/><Relationship Id="rId10" Type="http://schemas.openxmlformats.org/officeDocument/2006/relationships/hyperlink" Target="https://accessorysmartfind.lenovo.com/#/products/4XD1C99223" TargetMode="External"/><Relationship Id="rId19" Type="http://schemas.openxmlformats.org/officeDocument/2006/relationships/image" Target="../media/image224.png"/><Relationship Id="rId4" Type="http://schemas.openxmlformats.org/officeDocument/2006/relationships/image" Target="../media/image220.png"/><Relationship Id="rId9" Type="http://schemas.openxmlformats.org/officeDocument/2006/relationships/hyperlink" Target="https://accessorysmartfind.lenovo.com/#/products/4XD1C99221" TargetMode="External"/><Relationship Id="rId14" Type="http://schemas.openxmlformats.org/officeDocument/2006/relationships/hyperlink" Target="https://accessorysmartfind.lenovo.com/#/products/4XD1B61617" TargetMode="External"/><Relationship Id="rId22" Type="http://schemas.openxmlformats.org/officeDocument/2006/relationships/image" Target="../media/image227.png"/></Relationships>
</file>

<file path=ppt/slides/_rels/slide58.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hyperlink" Target="https://accessorysmartfind.lenovo.com/#/products/4X30M39458" TargetMode="External"/><Relationship Id="rId7" Type="http://schemas.openxmlformats.org/officeDocument/2006/relationships/image" Target="../media/image230.png"/><Relationship Id="rId2" Type="http://schemas.openxmlformats.org/officeDocument/2006/relationships/hyperlink" Target="https://accessorysmartfind.lenovo.com/#/products/4X30L79883" TargetMode="External"/><Relationship Id="rId1" Type="http://schemas.openxmlformats.org/officeDocument/2006/relationships/slideLayout" Target="../slideLayouts/slideLayout100.xml"/><Relationship Id="rId6" Type="http://schemas.openxmlformats.org/officeDocument/2006/relationships/image" Target="../media/image229.png"/><Relationship Id="rId5" Type="http://schemas.openxmlformats.org/officeDocument/2006/relationships/hyperlink" Target="https://smartfind.lenovo.com/accessories/#/products/4X31K03931" TargetMode="External"/><Relationship Id="rId10" Type="http://schemas.microsoft.com/office/2007/relationships/hdphoto" Target="../media/hdphoto2.wdp"/><Relationship Id="rId4" Type="http://schemas.openxmlformats.org/officeDocument/2006/relationships/hyperlink" Target="https://accessorysmartfind.lenovo.com/#/products/4X30H56796" TargetMode="External"/><Relationship Id="rId9" Type="http://schemas.openxmlformats.org/officeDocument/2006/relationships/image" Target="../media/image232.png"/></Relationships>
</file>

<file path=ppt/slides/_rels/slide59.xml.rels><?xml version="1.0" encoding="UTF-8" standalone="yes"?>
<Relationships xmlns="http://schemas.openxmlformats.org/package/2006/relationships"><Relationship Id="rId13" Type="http://schemas.openxmlformats.org/officeDocument/2006/relationships/hyperlink" Target="https://accessorysmartfind.lenovo.com/#/products/4Y41C68642" TargetMode="External"/><Relationship Id="rId18" Type="http://schemas.openxmlformats.org/officeDocument/2006/relationships/hyperlink" Target="https://smartfind.lenovo.com/accessories/#/products/4Y41C33748" TargetMode="External"/><Relationship Id="rId26" Type="http://schemas.openxmlformats.org/officeDocument/2006/relationships/image" Target="../media/image239.png"/><Relationship Id="rId21" Type="http://schemas.openxmlformats.org/officeDocument/2006/relationships/image" Target="../media/image235.png"/><Relationship Id="rId34" Type="http://schemas.openxmlformats.org/officeDocument/2006/relationships/image" Target="../media/image247.png"/><Relationship Id="rId7" Type="http://schemas.openxmlformats.org/officeDocument/2006/relationships/hyperlink" Target="https://accessorysmartfind.lenovo.com/#/products/4Y50X88822" TargetMode="External"/><Relationship Id="rId12" Type="http://schemas.openxmlformats.org/officeDocument/2006/relationships/hyperlink" Target="https://accessorysmartfind.lenovo.com/#/products/4Y50U45359" TargetMode="External"/><Relationship Id="rId17" Type="http://schemas.openxmlformats.org/officeDocument/2006/relationships/hyperlink" Target="https://accessorysmartfind.lenovo.com/#/products/4Y40X49493" TargetMode="External"/><Relationship Id="rId25" Type="http://schemas.openxmlformats.org/officeDocument/2006/relationships/image" Target="../media/image238.png"/><Relationship Id="rId33" Type="http://schemas.openxmlformats.org/officeDocument/2006/relationships/image" Target="../media/image246.png"/><Relationship Id="rId2" Type="http://schemas.openxmlformats.org/officeDocument/2006/relationships/hyperlink" Target="https://accessorysmartfind.lenovo.com/#/products/4Y51C68693" TargetMode="External"/><Relationship Id="rId16" Type="http://schemas.openxmlformats.org/officeDocument/2006/relationships/hyperlink" Target="https://smartfind.lenovo.com/accessories/#/products/4Y41K04031" TargetMode="External"/><Relationship Id="rId20" Type="http://schemas.openxmlformats.org/officeDocument/2006/relationships/image" Target="../media/image234.png"/><Relationship Id="rId29" Type="http://schemas.openxmlformats.org/officeDocument/2006/relationships/image" Target="../media/image242.png"/><Relationship Id="rId1" Type="http://schemas.openxmlformats.org/officeDocument/2006/relationships/slideLayout" Target="../slideLayouts/slideLayout100.xml"/><Relationship Id="rId6" Type="http://schemas.openxmlformats.org/officeDocument/2006/relationships/hyperlink" Target="https://accessorysmartfind.lenovo.com/#/products/4Y50V81591" TargetMode="External"/><Relationship Id="rId11" Type="http://schemas.openxmlformats.org/officeDocument/2006/relationships/hyperlink" Target="https://accessorysmartfind.lenovo.com/#/products/4Y51C21217" TargetMode="External"/><Relationship Id="rId24" Type="http://schemas.openxmlformats.org/officeDocument/2006/relationships/image" Target="../media/image237.png"/><Relationship Id="rId32" Type="http://schemas.openxmlformats.org/officeDocument/2006/relationships/image" Target="../media/image245.png"/><Relationship Id="rId37" Type="http://schemas.openxmlformats.org/officeDocument/2006/relationships/image" Target="../media/image250.png"/><Relationship Id="rId5" Type="http://schemas.openxmlformats.org/officeDocument/2006/relationships/hyperlink" Target="https://smartfind.lenovo.com/accessories/#/products/4Y51D20848" TargetMode="External"/><Relationship Id="rId15" Type="http://schemas.openxmlformats.org/officeDocument/2006/relationships/hyperlink" Target="https://smartfind.lenovo.com/accessories/#/products/4Y41C33791" TargetMode="External"/><Relationship Id="rId23" Type="http://schemas.microsoft.com/office/2007/relationships/hdphoto" Target="../media/hdphoto3.wdp"/><Relationship Id="rId28" Type="http://schemas.openxmlformats.org/officeDocument/2006/relationships/image" Target="../media/image241.png"/><Relationship Id="rId36" Type="http://schemas.openxmlformats.org/officeDocument/2006/relationships/image" Target="../media/image249.png"/><Relationship Id="rId10" Type="http://schemas.openxmlformats.org/officeDocument/2006/relationships/hyperlink" Target="https://smartfind.lenovo.com/accessories/#/products/4Y51C33792" TargetMode="External"/><Relationship Id="rId19" Type="http://schemas.openxmlformats.org/officeDocument/2006/relationships/image" Target="../media/image233.png"/><Relationship Id="rId31" Type="http://schemas.openxmlformats.org/officeDocument/2006/relationships/image" Target="../media/image244.png"/><Relationship Id="rId4" Type="http://schemas.openxmlformats.org/officeDocument/2006/relationships/hyperlink" Target="https://accessorysmartfind.lenovo.com/#/products/4Y50R20864" TargetMode="External"/><Relationship Id="rId9" Type="http://schemas.openxmlformats.org/officeDocument/2006/relationships/hyperlink" Target="https://accessorysmartfind.lenovo.com/#/products/4Y51C21216" TargetMode="External"/><Relationship Id="rId14" Type="http://schemas.openxmlformats.org/officeDocument/2006/relationships/hyperlink" Target="https://accessorysmartfind.lenovo.com/#/products/4Y41B69353" TargetMode="External"/><Relationship Id="rId22" Type="http://schemas.openxmlformats.org/officeDocument/2006/relationships/image" Target="../media/image236.png"/><Relationship Id="rId27" Type="http://schemas.openxmlformats.org/officeDocument/2006/relationships/image" Target="../media/image240.png"/><Relationship Id="rId30" Type="http://schemas.openxmlformats.org/officeDocument/2006/relationships/image" Target="../media/image243.png"/><Relationship Id="rId35" Type="http://schemas.openxmlformats.org/officeDocument/2006/relationships/image" Target="../media/image248.png"/><Relationship Id="rId8" Type="http://schemas.openxmlformats.org/officeDocument/2006/relationships/hyperlink" Target="https://smartfind.lenovo.com/accessories/#/products/4Y51J62544" TargetMode="External"/><Relationship Id="rId3" Type="http://schemas.openxmlformats.org/officeDocument/2006/relationships/hyperlink" Target="https://smartfind.lenovo.com/accessories/#/products/4Y51D2085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61.emf"/><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60.xml.rels><?xml version="1.0" encoding="UTF-8" standalone="yes"?>
<Relationships xmlns="http://schemas.openxmlformats.org/package/2006/relationships"><Relationship Id="rId13" Type="http://schemas.openxmlformats.org/officeDocument/2006/relationships/hyperlink" Target="https://accessorysmartfind.lenovo.com/#/products/4X41B65330" TargetMode="External"/><Relationship Id="rId18" Type="http://schemas.openxmlformats.org/officeDocument/2006/relationships/image" Target="../media/image254.jpeg"/><Relationship Id="rId26" Type="http://schemas.openxmlformats.org/officeDocument/2006/relationships/image" Target="../media/image256.png"/><Relationship Id="rId3" Type="http://schemas.openxmlformats.org/officeDocument/2006/relationships/hyperlink" Target="https://accessorysmartfind.lenovo.com/#/products/4X41C12468" TargetMode="External"/><Relationship Id="rId21" Type="http://schemas.openxmlformats.org/officeDocument/2006/relationships/hyperlink" Target="https://accessorysmartfind.lenovo.com/#/products/4X40V09690" TargetMode="External"/><Relationship Id="rId34" Type="http://schemas.openxmlformats.org/officeDocument/2006/relationships/image" Target="../media/image264.png"/><Relationship Id="rId7" Type="http://schemas.openxmlformats.org/officeDocument/2006/relationships/hyperlink" Target="https://accessorysmartfind.lenovo.com/#/products/4X40Y95214" TargetMode="External"/><Relationship Id="rId12" Type="http://schemas.openxmlformats.org/officeDocument/2006/relationships/hyperlink" Target="https://accessorysmartfind.lenovo.com/#/products/4X40Q26384" TargetMode="External"/><Relationship Id="rId17" Type="http://schemas.openxmlformats.org/officeDocument/2006/relationships/image" Target="../media/image253.png"/><Relationship Id="rId25" Type="http://schemas.openxmlformats.org/officeDocument/2006/relationships/image" Target="../media/image255.png"/><Relationship Id="rId33" Type="http://schemas.openxmlformats.org/officeDocument/2006/relationships/image" Target="../media/image263.png"/><Relationship Id="rId2" Type="http://schemas.openxmlformats.org/officeDocument/2006/relationships/hyperlink" Target="https://accessorysmartfind.lenovo.com/#/products/4X40K09936" TargetMode="External"/><Relationship Id="rId16" Type="http://schemas.openxmlformats.org/officeDocument/2006/relationships/image" Target="../media/image252.png"/><Relationship Id="rId20" Type="http://schemas.openxmlformats.org/officeDocument/2006/relationships/hyperlink" Target="https://smartfind.lenovo.com/accessories/#/products/4X40V09689" TargetMode="External"/><Relationship Id="rId29" Type="http://schemas.openxmlformats.org/officeDocument/2006/relationships/image" Target="../media/image259.png"/><Relationship Id="rId1" Type="http://schemas.openxmlformats.org/officeDocument/2006/relationships/slideLayout" Target="../slideLayouts/slideLayout100.xml"/><Relationship Id="rId6" Type="http://schemas.openxmlformats.org/officeDocument/2006/relationships/hyperlink" Target="https://smartfind.lenovo.com/accessories/#/products/4X41J35812" TargetMode="External"/><Relationship Id="rId11" Type="http://schemas.openxmlformats.org/officeDocument/2006/relationships/hyperlink" Target="https://accessorysmartfind.lenovo.com/#/products/4X40W19826" TargetMode="External"/><Relationship Id="rId24" Type="http://schemas.openxmlformats.org/officeDocument/2006/relationships/hyperlink" Target="https://accessorysmartfind.lenovo.com/#/products/4Z11D05519" TargetMode="External"/><Relationship Id="rId32" Type="http://schemas.openxmlformats.org/officeDocument/2006/relationships/image" Target="../media/image262.png"/><Relationship Id="rId5" Type="http://schemas.openxmlformats.org/officeDocument/2006/relationships/hyperlink" Target="https://accessorysmartfind.lenovo.com/#/products/4X40Q26383" TargetMode="External"/><Relationship Id="rId15" Type="http://schemas.openxmlformats.org/officeDocument/2006/relationships/image" Target="../media/image251.png"/><Relationship Id="rId23" Type="http://schemas.openxmlformats.org/officeDocument/2006/relationships/hyperlink" Target="https://accessorysmartfind.lenovo.com/#/products/4Z11D05518" TargetMode="External"/><Relationship Id="rId28" Type="http://schemas.openxmlformats.org/officeDocument/2006/relationships/image" Target="../media/image258.png"/><Relationship Id="rId36" Type="http://schemas.openxmlformats.org/officeDocument/2006/relationships/image" Target="../media/image265.png"/><Relationship Id="rId10" Type="http://schemas.openxmlformats.org/officeDocument/2006/relationships/hyperlink" Target="https://smartfind.lenovo.com/accessories/#/products/4X41A30365" TargetMode="External"/><Relationship Id="rId19" Type="http://schemas.openxmlformats.org/officeDocument/2006/relationships/hyperlink" Target="https://accessorysmartfind.lenovo.com/#/products/4X40V09688" TargetMode="External"/><Relationship Id="rId31" Type="http://schemas.openxmlformats.org/officeDocument/2006/relationships/image" Target="../media/image261.png"/><Relationship Id="rId4" Type="http://schemas.openxmlformats.org/officeDocument/2006/relationships/hyperlink" Target="https://accessorysmartfind.lenovo.com/#/products/4X41A30364" TargetMode="External"/><Relationship Id="rId9" Type="http://schemas.openxmlformats.org/officeDocument/2006/relationships/hyperlink" Target="https://accessorysmartfind.lenovo.com/#/products/4X41C12469" TargetMode="External"/><Relationship Id="rId14" Type="http://schemas.openxmlformats.org/officeDocument/2006/relationships/hyperlink" Target="https://accessorysmartfind.lenovo.com/#/products/4X40X67058" TargetMode="External"/><Relationship Id="rId22" Type="http://schemas.openxmlformats.org/officeDocument/2006/relationships/hyperlink" Target="https://accessorysmartfind.lenovo.com/#/products/4X40V09691" TargetMode="External"/><Relationship Id="rId27" Type="http://schemas.openxmlformats.org/officeDocument/2006/relationships/image" Target="../media/image257.jpeg"/><Relationship Id="rId30" Type="http://schemas.openxmlformats.org/officeDocument/2006/relationships/image" Target="../media/image260.png"/><Relationship Id="rId35" Type="http://schemas.microsoft.com/office/2007/relationships/hdphoto" Target="../media/hdphoto4.wdp"/><Relationship Id="rId8" Type="http://schemas.openxmlformats.org/officeDocument/2006/relationships/hyperlink" Target="https://accessorysmartfind.lenovo.com/#/products/4X40Y95215"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6.png"/><Relationship Id="rId4" Type="http://schemas.openxmlformats.org/officeDocument/2006/relationships/hyperlink" Target="https://smartfind.lenovo.com/#/"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hyperlink" Target="https://www.wallpaperflare.com/technology-amd-ryzen-wallpaper-gdrkb" TargetMode="External"/><Relationship Id="rId3" Type="http://schemas.openxmlformats.org/officeDocument/2006/relationships/image" Target="../media/image61.emf"/><Relationship Id="rId7" Type="http://schemas.openxmlformats.org/officeDocument/2006/relationships/image" Target="../media/image86.jpe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hyperlink" Target="http://wccftech.com/amd-nasdaq-selling-20-percent-shares-private-equity-silver-lake/" TargetMode="External"/><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61.emf"/><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upload.wikimedia.org/wikipedia/commons/thumb/f/fd/Maple_Leaf.svg/2000px-Maple_Leaf.svg.png">
            <a:extLst>
              <a:ext uri="{FF2B5EF4-FFF2-40B4-BE49-F238E27FC236}">
                <a16:creationId xmlns:a16="http://schemas.microsoft.com/office/drawing/2014/main" id="{862F2BB3-AD03-466C-8F3C-4F22DE75C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311" y="4061783"/>
            <a:ext cx="1487047" cy="151017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p:cNvSpPr>
            <a:spLocks noGrp="1"/>
          </p:cNvSpPr>
          <p:nvPr>
            <p:ph type="title"/>
          </p:nvPr>
        </p:nvSpPr>
        <p:spPr>
          <a:xfrm>
            <a:off x="548640" y="2645156"/>
            <a:ext cx="8723376" cy="1581912"/>
          </a:xfrm>
        </p:spPr>
        <p:txBody>
          <a:bodyPr/>
          <a:lstStyle/>
          <a:p>
            <a:r>
              <a:rPr lang="en-US" sz="4800" dirty="0">
                <a:solidFill>
                  <a:schemeClr val="bg1"/>
                </a:solidFill>
              </a:rPr>
              <a:t>TOPSELLER </a:t>
            </a:r>
            <a:br>
              <a:rPr lang="en-US" sz="4800" dirty="0">
                <a:solidFill>
                  <a:schemeClr val="bg1"/>
                </a:solidFill>
              </a:rPr>
            </a:br>
            <a:r>
              <a:rPr lang="en-US" sz="4800" dirty="0">
                <a:solidFill>
                  <a:schemeClr val="bg1"/>
                </a:solidFill>
              </a:rPr>
              <a:t>QUICK REFERENCE GUIDE</a:t>
            </a:r>
            <a:br>
              <a:rPr lang="en-US" sz="4800" dirty="0">
                <a:solidFill>
                  <a:schemeClr val="bg1"/>
                </a:solidFill>
              </a:rPr>
            </a:br>
            <a:endParaRPr lang="en-US" sz="4400" i="1" dirty="0">
              <a:solidFill>
                <a:schemeClr val="bg1"/>
              </a:solidFill>
            </a:endParaRPr>
          </a:p>
        </p:txBody>
      </p:sp>
      <p:sp>
        <p:nvSpPr>
          <p:cNvPr id="15" name="Subtitle 14"/>
          <p:cNvSpPr>
            <a:spLocks noGrp="1"/>
          </p:cNvSpPr>
          <p:nvPr>
            <p:ph type="subTitle" idx="1"/>
          </p:nvPr>
        </p:nvSpPr>
        <p:spPr>
          <a:xfrm>
            <a:off x="548640" y="4524043"/>
            <a:ext cx="8714232" cy="457200"/>
          </a:xfrm>
        </p:spPr>
        <p:txBody>
          <a:bodyPr/>
          <a:lstStyle/>
          <a:p>
            <a:r>
              <a:rPr lang="en-US" dirty="0">
                <a:solidFill>
                  <a:schemeClr val="bg1"/>
                </a:solidFill>
                <a:latin typeface="Arial"/>
                <a:cs typeface="Arial"/>
              </a:rPr>
              <a:t>Canada  |  2024</a:t>
            </a:r>
            <a:endParaRPr lang="en-US" dirty="0">
              <a:solidFill>
                <a:schemeClr val="bg1"/>
              </a:solidFill>
            </a:endParaRPr>
          </a:p>
        </p:txBody>
      </p:sp>
      <p:sp>
        <p:nvSpPr>
          <p:cNvPr id="16" name="Text Placeholder 15"/>
          <p:cNvSpPr>
            <a:spLocks noGrp="1"/>
          </p:cNvSpPr>
          <p:nvPr>
            <p:ph type="body" sz="quarter" idx="11"/>
          </p:nvPr>
        </p:nvSpPr>
        <p:spPr>
          <a:xfrm>
            <a:off x="520065" y="5688542"/>
            <a:ext cx="6409944" cy="512064"/>
          </a:xfrm>
        </p:spPr>
        <p:txBody>
          <a:bodyPr/>
          <a:lstStyle/>
          <a:p>
            <a:r>
              <a:rPr lang="en-US" dirty="0">
                <a:solidFill>
                  <a:schemeClr val="bg1"/>
                </a:solidFill>
              </a:rPr>
              <a:t>V5 2024</a:t>
            </a:r>
          </a:p>
        </p:txBody>
      </p:sp>
    </p:spTree>
    <p:extLst>
      <p:ext uri="{BB962C8B-B14F-4D97-AF65-F5344CB8AC3E}">
        <p14:creationId xmlns:p14="http://schemas.microsoft.com/office/powerpoint/2010/main" val="326717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EC1F4F-411E-48C6-975E-6BA511CCC445}"/>
              </a:ext>
            </a:extLst>
          </p:cNvPr>
          <p:cNvSpPr txBox="1"/>
          <p:nvPr/>
        </p:nvSpPr>
        <p:spPr>
          <a:xfrm>
            <a:off x="1051482" y="228600"/>
            <a:ext cx="9564857" cy="830997"/>
          </a:xfrm>
          <a:prstGeom prst="rect">
            <a:avLst/>
          </a:prstGeom>
          <a:noFill/>
        </p:spPr>
        <p:txBody>
          <a:bodyPr wrap="square" rtlCol="0">
            <a:spAutoFit/>
          </a:bodyPr>
          <a:lstStyle/>
          <a:p>
            <a:r>
              <a:rPr lang="en-US" dirty="0">
                <a:solidFill>
                  <a:srgbClr val="FFFFFF"/>
                </a:solidFill>
                <a:ea typeface="Arial" charset="0"/>
                <a:cs typeface="Arial" charset="0"/>
              </a:rPr>
              <a:t>THINKPAD VELOCITY TOPSELLER NOTEBOOKS </a:t>
            </a:r>
          </a:p>
          <a:p>
            <a:r>
              <a:rPr lang="en-US" i="1" dirty="0">
                <a:solidFill>
                  <a:srgbClr val="FFFFFF"/>
                </a:solidFill>
                <a:ea typeface="Arial" charset="0"/>
                <a:cs typeface="Arial" charset="0"/>
              </a:rPr>
              <a:t>E Series</a:t>
            </a:r>
          </a:p>
        </p:txBody>
      </p:sp>
      <p:pic>
        <p:nvPicPr>
          <p:cNvPr id="12" name="Picture 11">
            <a:extLst>
              <a:ext uri="{FF2B5EF4-FFF2-40B4-BE49-F238E27FC236}">
                <a16:creationId xmlns:a16="http://schemas.microsoft.com/office/drawing/2014/main" id="{1AFC99DC-0A94-4331-9F9E-E851BE5C3A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2" name="Rectangle 1">
            <a:extLst>
              <a:ext uri="{FF2B5EF4-FFF2-40B4-BE49-F238E27FC236}">
                <a16:creationId xmlns:a16="http://schemas.microsoft.com/office/drawing/2014/main" id="{5CC40DC0-92EE-C97C-A8F1-66BA212FEED8}"/>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2 OF 5  ]</a:t>
            </a:r>
            <a:endParaRPr lang="en-US" sz="1000" b="1" dirty="0">
              <a:latin typeface="Arial" charset="0"/>
              <a:ea typeface="Arial" charset="0"/>
              <a:cs typeface="Arial" charset="0"/>
            </a:endParaRPr>
          </a:p>
        </p:txBody>
      </p:sp>
      <p:pic>
        <p:nvPicPr>
          <p:cNvPr id="10" name="図 4" descr="キーボードの上にあるノートパソコン&#10;&#10;自動的に生成された説明">
            <a:extLst>
              <a:ext uri="{FF2B5EF4-FFF2-40B4-BE49-F238E27FC236}">
                <a16:creationId xmlns:a16="http://schemas.microsoft.com/office/drawing/2014/main" id="{D5892631-1AF0-DE2E-2DD2-6DA4B87E3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9346" y="1481653"/>
            <a:ext cx="2787205" cy="2235535"/>
          </a:xfrm>
          <a:prstGeom prst="rect">
            <a:avLst/>
          </a:prstGeom>
        </p:spPr>
      </p:pic>
      <p:sp>
        <p:nvSpPr>
          <p:cNvPr id="17" name="Rectangle 16">
            <a:extLst>
              <a:ext uri="{FF2B5EF4-FFF2-40B4-BE49-F238E27FC236}">
                <a16:creationId xmlns:a16="http://schemas.microsoft.com/office/drawing/2014/main" id="{B03C8B9D-8C40-F4FF-27FF-DD7C449135A6}"/>
              </a:ext>
            </a:extLst>
          </p:cNvPr>
          <p:cNvSpPr/>
          <p:nvPr/>
        </p:nvSpPr>
        <p:spPr>
          <a:xfrm>
            <a:off x="6756337" y="6477915"/>
            <a:ext cx="354366" cy="34923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TextBox 18">
            <a:extLst>
              <a:ext uri="{FF2B5EF4-FFF2-40B4-BE49-F238E27FC236}">
                <a16:creationId xmlns:a16="http://schemas.microsoft.com/office/drawing/2014/main" id="{613960C8-F6AD-3171-3062-21E13634E13F}"/>
              </a:ext>
            </a:extLst>
          </p:cNvPr>
          <p:cNvSpPr txBox="1"/>
          <p:nvPr/>
        </p:nvSpPr>
        <p:spPr>
          <a:xfrm>
            <a:off x="2550735" y="4988380"/>
            <a:ext cx="1644724" cy="271613"/>
          </a:xfrm>
          <a:prstGeom prst="rect">
            <a:avLst/>
          </a:prstGeom>
          <a:noFill/>
        </p:spPr>
        <p:txBody>
          <a:bodyPr wrap="square" rtlCol="0">
            <a:spAutoFit/>
          </a:bodyPr>
          <a:lstStyle/>
          <a:p>
            <a:r>
              <a:rPr lang="en-US" sz="1165" i="1" dirty="0"/>
              <a:t>E16 (Intel/AMD)</a:t>
            </a:r>
          </a:p>
        </p:txBody>
      </p:sp>
      <p:sp>
        <p:nvSpPr>
          <p:cNvPr id="20" name="TextBox 19">
            <a:extLst>
              <a:ext uri="{FF2B5EF4-FFF2-40B4-BE49-F238E27FC236}">
                <a16:creationId xmlns:a16="http://schemas.microsoft.com/office/drawing/2014/main" id="{C71C1E1F-DE64-E548-E899-24D47AB03178}"/>
              </a:ext>
            </a:extLst>
          </p:cNvPr>
          <p:cNvSpPr txBox="1"/>
          <p:nvPr/>
        </p:nvSpPr>
        <p:spPr>
          <a:xfrm>
            <a:off x="4040280" y="1928634"/>
            <a:ext cx="1644724" cy="271613"/>
          </a:xfrm>
          <a:prstGeom prst="rect">
            <a:avLst/>
          </a:prstGeom>
          <a:noFill/>
        </p:spPr>
        <p:txBody>
          <a:bodyPr wrap="square" rtlCol="0">
            <a:spAutoFit/>
          </a:bodyPr>
          <a:lstStyle/>
          <a:p>
            <a:r>
              <a:rPr lang="en-US" sz="1165" i="1" dirty="0"/>
              <a:t>E14 (Intel/AMD)</a:t>
            </a:r>
          </a:p>
        </p:txBody>
      </p:sp>
      <p:graphicFrame>
        <p:nvGraphicFramePr>
          <p:cNvPr id="11" name="Table 10">
            <a:extLst>
              <a:ext uri="{FF2B5EF4-FFF2-40B4-BE49-F238E27FC236}">
                <a16:creationId xmlns:a16="http://schemas.microsoft.com/office/drawing/2014/main" id="{E7D8C27E-D260-90B3-A22D-06F231DB490A}"/>
              </a:ext>
            </a:extLst>
          </p:cNvPr>
          <p:cNvGraphicFramePr>
            <a:graphicFrameLocks noGrp="1"/>
          </p:cNvGraphicFramePr>
          <p:nvPr>
            <p:extLst>
              <p:ext uri="{D42A27DB-BD31-4B8C-83A1-F6EECF244321}">
                <p14:modId xmlns:p14="http://schemas.microsoft.com/office/powerpoint/2010/main" val="1206989675"/>
              </p:ext>
            </p:extLst>
          </p:nvPr>
        </p:nvGraphicFramePr>
        <p:xfrm>
          <a:off x="75381" y="1299859"/>
          <a:ext cx="3422423" cy="2599124"/>
        </p:xfrm>
        <a:graphic>
          <a:graphicData uri="http://schemas.openxmlformats.org/drawingml/2006/table">
            <a:tbl>
              <a:tblPr firstRow="1"/>
              <a:tblGrid>
                <a:gridCol w="300017">
                  <a:extLst>
                    <a:ext uri="{9D8B030D-6E8A-4147-A177-3AD203B41FA5}">
                      <a16:colId xmlns:a16="http://schemas.microsoft.com/office/drawing/2014/main" val="20005"/>
                    </a:ext>
                  </a:extLst>
                </a:gridCol>
                <a:gridCol w="1040802">
                  <a:extLst>
                    <a:ext uri="{9D8B030D-6E8A-4147-A177-3AD203B41FA5}">
                      <a16:colId xmlns:a16="http://schemas.microsoft.com/office/drawing/2014/main" val="1605616884"/>
                    </a:ext>
                  </a:extLst>
                </a:gridCol>
                <a:gridCol w="1040802">
                  <a:extLst>
                    <a:ext uri="{9D8B030D-6E8A-4147-A177-3AD203B41FA5}">
                      <a16:colId xmlns:a16="http://schemas.microsoft.com/office/drawing/2014/main" val="714367828"/>
                    </a:ext>
                  </a:extLst>
                </a:gridCol>
                <a:gridCol w="1040802">
                  <a:extLst>
                    <a:ext uri="{9D8B030D-6E8A-4147-A177-3AD203B41FA5}">
                      <a16:colId xmlns:a16="http://schemas.microsoft.com/office/drawing/2014/main" val="20011"/>
                    </a:ext>
                  </a:extLst>
                </a:gridCol>
              </a:tblGrid>
              <a:tr h="151156">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E14 G5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$1349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$1499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$1669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0"/>
                  </a:ext>
                </a:extLst>
              </a:tr>
              <a:tr h="255787">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2080227657"/>
                  </a:ext>
                </a:extLst>
              </a:tr>
              <a:tr h="220924">
                <a:tc vMerge="1">
                  <a:txBody>
                    <a:bodyPr/>
                    <a:lstStyle/>
                    <a:p>
                      <a:endParaRPr lang="en-US"/>
                    </a:p>
                  </a:txBody>
                  <a:tcPr>
                    <a:lnT w="12700" cmpd="sng">
                      <a:noFill/>
                      <a:prstDash val="solid"/>
                    </a:lnT>
                  </a:tcPr>
                </a:tc>
                <a:tc>
                  <a:txBody>
                    <a:bodyPr/>
                    <a:lstStyle/>
                    <a:p>
                      <a:pPr algn="ctr" fontAlgn="b"/>
                      <a:r>
                        <a:rPr lang="en-US" sz="800" b="0" i="0" u="none" strike="noStrike" dirty="0">
                          <a:solidFill>
                            <a:srgbClr val="000000"/>
                          </a:solidFill>
                          <a:effectLst/>
                          <a:latin typeface="+mn-lt"/>
                        </a:rPr>
                        <a:t>21JK0084US</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800" b="0" i="0" u="none" strike="noStrike" dirty="0">
                          <a:solidFill>
                            <a:srgbClr val="000000"/>
                          </a:solidFill>
                          <a:effectLst/>
                          <a:latin typeface="+mn-lt"/>
                        </a:rPr>
                        <a:t>21JK0052US</a:t>
                      </a:r>
                    </a:p>
                  </a:txBody>
                  <a:tcPr marL="5603" marR="5603" marT="560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800" b="0" i="0" u="none" strike="noStrike" kern="1200" dirty="0">
                          <a:solidFill>
                            <a:srgbClr val="000000"/>
                          </a:solidFill>
                          <a:effectLst/>
                          <a:latin typeface="+mn-lt"/>
                          <a:ea typeface="+mn-ea"/>
                          <a:cs typeface="+mn-cs"/>
                        </a:rPr>
                        <a:t>21JK0053US</a:t>
                      </a:r>
                    </a:p>
                  </a:txBody>
                  <a:tcPr marL="5603" marR="5603" marT="5603"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2"/>
                  </a:ext>
                </a:extLst>
              </a:tr>
              <a:tr h="160445">
                <a:tc vMerge="1">
                  <a:txBody>
                    <a:bodyPr/>
                    <a:lstStyle/>
                    <a:p>
                      <a:endParaRPr lang="en-US"/>
                    </a:p>
                  </a:txBody>
                  <a:tcPr/>
                </a:tc>
                <a:tc>
                  <a:txBody>
                    <a:bodyPr/>
                    <a:lstStyle/>
                    <a:p>
                      <a:pPr algn="ctr" fontAlgn="b"/>
                      <a:r>
                        <a:rPr lang="en-US" sz="800" b="0" i="0" u="none" strike="noStrike" dirty="0">
                          <a:solidFill>
                            <a:srgbClr val="000000"/>
                          </a:solidFill>
                          <a:effectLst/>
                          <a:latin typeface="+mn-lt"/>
                        </a:rPr>
                        <a:t>21JK0084CA</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800" b="0" i="0" u="none" strike="noStrike" dirty="0">
                          <a:solidFill>
                            <a:srgbClr val="000000"/>
                          </a:solidFill>
                          <a:effectLst/>
                          <a:latin typeface="+mn-lt"/>
                        </a:rPr>
                        <a:t>21JK0052CA</a:t>
                      </a:r>
                    </a:p>
                  </a:txBody>
                  <a:tcPr marL="5603" marR="5603" marT="560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800" b="0" i="0" u="none" strike="noStrike" kern="1200" dirty="0">
                          <a:solidFill>
                            <a:srgbClr val="000000"/>
                          </a:solidFill>
                          <a:effectLst/>
                          <a:latin typeface="+mn-lt"/>
                          <a:ea typeface="+mn-ea"/>
                          <a:cs typeface="+mn-cs"/>
                        </a:rPr>
                        <a:t>21JK0053CA</a:t>
                      </a:r>
                    </a:p>
                  </a:txBody>
                  <a:tcPr marL="5603" marR="5603" marT="5603"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2567260805"/>
                  </a:ext>
                </a:extLst>
              </a:tr>
              <a:tr h="21519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Core i5-1335U</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Core i5-1335U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Core i7-1355U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3"/>
                  </a:ext>
                </a:extLst>
              </a:tr>
              <a:tr h="21249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Arial" charset="0"/>
                          <a:cs typeface="Arial" charset="0"/>
                        </a:rPr>
                        <a:t>2 x 8GB DIMM</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4"/>
                  </a:ext>
                </a:extLst>
              </a:tr>
              <a:tr h="21519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5"/>
                  </a:ext>
                </a:extLst>
              </a:tr>
              <a:tr h="20289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14”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 </a:t>
                      </a:r>
                      <a:r>
                        <a:rPr kumimoji="0" lang="en-US" sz="600" b="1" i="0" u="none" strike="noStrike" kern="1200" cap="none" spc="0" normalizeH="0" baseline="0" noProof="0" dirty="0">
                          <a:ln>
                            <a:noFill/>
                          </a:ln>
                          <a:solidFill>
                            <a:srgbClr val="FF0000"/>
                          </a:solidFill>
                          <a:effectLst/>
                          <a:uLnTx/>
                          <a:uFillTx/>
                          <a:latin typeface="Arial" charset="0"/>
                          <a:ea typeface="Arial" charset="0"/>
                          <a:cs typeface="Arial" charset="0"/>
                        </a:rPr>
                        <a:t>Touch</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 </a:t>
                      </a:r>
                      <a:r>
                        <a:rPr kumimoji="0" lang="en-US" sz="600" b="1" i="0" u="none" strike="noStrike" kern="1200" cap="none" spc="0" normalizeH="0" baseline="0" noProof="0" dirty="0">
                          <a:ln>
                            <a:noFill/>
                          </a:ln>
                          <a:solidFill>
                            <a:srgbClr val="FF0000"/>
                          </a:solidFill>
                          <a:effectLst/>
                          <a:uLnTx/>
                          <a:uFillTx/>
                          <a:latin typeface="Arial" charset="0"/>
                          <a:ea typeface="Arial" charset="0"/>
                          <a:cs typeface="Arial" charset="0"/>
                        </a:rPr>
                        <a:t>Touch</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6"/>
                  </a:ext>
                </a:extLst>
              </a:tr>
              <a:tr h="37543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7"/>
                  </a:ext>
                </a:extLst>
              </a:tr>
              <a:tr h="211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8"/>
                  </a:ext>
                </a:extLst>
              </a:tr>
              <a:tr h="175038">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9"/>
                  </a:ext>
                </a:extLst>
              </a:tr>
              <a:tr h="18613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13" name="Table 12">
            <a:extLst>
              <a:ext uri="{FF2B5EF4-FFF2-40B4-BE49-F238E27FC236}">
                <a16:creationId xmlns:a16="http://schemas.microsoft.com/office/drawing/2014/main" id="{F7F4A246-A3FC-F0D0-5164-3FADC3D14280}"/>
              </a:ext>
            </a:extLst>
          </p:cNvPr>
          <p:cNvGraphicFramePr>
            <a:graphicFrameLocks noGrp="1"/>
          </p:cNvGraphicFramePr>
          <p:nvPr>
            <p:extLst>
              <p:ext uri="{D42A27DB-BD31-4B8C-83A1-F6EECF244321}">
                <p14:modId xmlns:p14="http://schemas.microsoft.com/office/powerpoint/2010/main" val="269574351"/>
              </p:ext>
            </p:extLst>
          </p:nvPr>
        </p:nvGraphicFramePr>
        <p:xfrm>
          <a:off x="75381" y="3933235"/>
          <a:ext cx="2365227" cy="2653516"/>
        </p:xfrm>
        <a:graphic>
          <a:graphicData uri="http://schemas.openxmlformats.org/drawingml/2006/table">
            <a:tbl>
              <a:tblPr firstRow="1"/>
              <a:tblGrid>
                <a:gridCol w="350083">
                  <a:extLst>
                    <a:ext uri="{9D8B030D-6E8A-4147-A177-3AD203B41FA5}">
                      <a16:colId xmlns:a16="http://schemas.microsoft.com/office/drawing/2014/main" val="20005"/>
                    </a:ext>
                  </a:extLst>
                </a:gridCol>
                <a:gridCol w="1007572">
                  <a:extLst>
                    <a:ext uri="{9D8B030D-6E8A-4147-A177-3AD203B41FA5}">
                      <a16:colId xmlns:a16="http://schemas.microsoft.com/office/drawing/2014/main" val="3752980539"/>
                    </a:ext>
                  </a:extLst>
                </a:gridCol>
                <a:gridCol w="1007572">
                  <a:extLst>
                    <a:ext uri="{9D8B030D-6E8A-4147-A177-3AD203B41FA5}">
                      <a16:colId xmlns:a16="http://schemas.microsoft.com/office/drawing/2014/main" val="2863916871"/>
                    </a:ext>
                  </a:extLst>
                </a:gridCol>
              </a:tblGrid>
              <a:tr h="188745">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E16 G1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$1379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$1619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0159">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$120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17516815"/>
                  </a:ext>
                </a:extLst>
              </a:tr>
              <a:tr h="182106">
                <a:tc vMerge="1">
                  <a:txBody>
                    <a:bodyPr/>
                    <a:lstStyle/>
                    <a:p>
                      <a:endParaRPr lang="en-US"/>
                    </a:p>
                  </a:txBody>
                  <a:tcPr>
                    <a:lnT w="12700" cmpd="sng">
                      <a:noFill/>
                      <a:prstDash val="solid"/>
                    </a:lnT>
                  </a:tcPr>
                </a:tc>
                <a:tc>
                  <a:txBody>
                    <a:bodyPr/>
                    <a:lstStyle/>
                    <a:p>
                      <a:pPr marL="0" algn="ctr" defTabSz="914400" rtl="0" eaLnBrk="1" fontAlgn="b" latinLnBrk="0" hangingPunct="1"/>
                      <a:r>
                        <a:rPr lang="en-US" sz="700" b="0" i="0" u="none" strike="noStrike" kern="1200" dirty="0">
                          <a:solidFill>
                            <a:srgbClr val="000000"/>
                          </a:solidFill>
                          <a:effectLst/>
                          <a:latin typeface="+mn-lt"/>
                          <a:cs typeface="Arial" charset="0"/>
                        </a:rPr>
                        <a:t>21JN003YUS</a:t>
                      </a:r>
                    </a:p>
                  </a:txBody>
                  <a:tcPr marL="4763" marR="4763" marT="4763"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700" b="0" i="0" u="none" strike="noStrike" kern="1200" dirty="0">
                          <a:solidFill>
                            <a:srgbClr val="000000"/>
                          </a:solidFill>
                          <a:effectLst/>
                          <a:latin typeface="+mn-lt"/>
                          <a:cs typeface="Arial" charset="0"/>
                        </a:rPr>
                        <a:t>21JN0073US</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80521">
                <a:tc vMerge="1">
                  <a:txBody>
                    <a:bodyPr/>
                    <a:lstStyle/>
                    <a:p>
                      <a:endParaRPr lang="en-US"/>
                    </a:p>
                  </a:txBody>
                  <a:tcPr/>
                </a:tc>
                <a:tc>
                  <a:txBody>
                    <a:bodyPr/>
                    <a:lstStyle/>
                    <a:p>
                      <a:pPr marL="0" algn="ctr" defTabSz="914400" rtl="0" eaLnBrk="1" fontAlgn="b" latinLnBrk="0" hangingPunct="1"/>
                      <a:r>
                        <a:rPr lang="en-US" sz="700" b="0" i="0" u="none" strike="noStrike" kern="1200" dirty="0">
                          <a:solidFill>
                            <a:srgbClr val="000000"/>
                          </a:solidFill>
                          <a:effectLst/>
                          <a:latin typeface="+mn-lt"/>
                          <a:cs typeface="Arial" charset="0"/>
                        </a:rPr>
                        <a:t>21JN003YCA</a:t>
                      </a:r>
                    </a:p>
                  </a:txBody>
                  <a:tcPr marL="4763" marR="4763" marT="4763"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700" b="0" i="0" u="none" strike="noStrike" kern="1200" dirty="0">
                          <a:solidFill>
                            <a:srgbClr val="000000"/>
                          </a:solidFill>
                          <a:effectLst/>
                          <a:latin typeface="+mn-lt"/>
                          <a:cs typeface="Arial" charset="0"/>
                        </a:rPr>
                        <a:t>21JN0073CA</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50828619"/>
                  </a:ext>
                </a:extLst>
              </a:tr>
              <a:tr h="21589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Core i5-1335U</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Core i7-1355U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8832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Arial" charset="0"/>
                          <a:cs typeface="Arial" charset="0"/>
                        </a:rPr>
                        <a:t>2 x 8GB DIMM</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Arial" charset="0"/>
                          <a:cs typeface="Arial" charset="0"/>
                        </a:rPr>
                        <a:t>2 x 8GB DIMM</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1589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0355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16”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5174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1263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75607">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8832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14" name="Table 13">
            <a:extLst>
              <a:ext uri="{FF2B5EF4-FFF2-40B4-BE49-F238E27FC236}">
                <a16:creationId xmlns:a16="http://schemas.microsoft.com/office/drawing/2014/main" id="{42FC3C8E-15EB-7FCD-4222-71CD8B03F427}"/>
              </a:ext>
            </a:extLst>
          </p:cNvPr>
          <p:cNvGraphicFramePr>
            <a:graphicFrameLocks noGrp="1"/>
          </p:cNvGraphicFramePr>
          <p:nvPr>
            <p:extLst>
              <p:ext uri="{D42A27DB-BD31-4B8C-83A1-F6EECF244321}">
                <p14:modId xmlns:p14="http://schemas.microsoft.com/office/powerpoint/2010/main" val="2144728451"/>
              </p:ext>
            </p:extLst>
          </p:nvPr>
        </p:nvGraphicFramePr>
        <p:xfrm>
          <a:off x="7014118" y="1303578"/>
          <a:ext cx="2477427" cy="2811713"/>
        </p:xfrm>
        <a:graphic>
          <a:graphicData uri="http://schemas.openxmlformats.org/drawingml/2006/table">
            <a:tbl>
              <a:tblPr firstRow="1"/>
              <a:tblGrid>
                <a:gridCol w="402980">
                  <a:extLst>
                    <a:ext uri="{9D8B030D-6E8A-4147-A177-3AD203B41FA5}">
                      <a16:colId xmlns:a16="http://schemas.microsoft.com/office/drawing/2014/main" val="20005"/>
                    </a:ext>
                  </a:extLst>
                </a:gridCol>
                <a:gridCol w="1031564">
                  <a:extLst>
                    <a:ext uri="{9D8B030D-6E8A-4147-A177-3AD203B41FA5}">
                      <a16:colId xmlns:a16="http://schemas.microsoft.com/office/drawing/2014/main" val="1605616884"/>
                    </a:ext>
                  </a:extLst>
                </a:gridCol>
                <a:gridCol w="1042883">
                  <a:extLst>
                    <a:ext uri="{9D8B030D-6E8A-4147-A177-3AD203B41FA5}">
                      <a16:colId xmlns:a16="http://schemas.microsoft.com/office/drawing/2014/main" val="714367828"/>
                    </a:ext>
                  </a:extLst>
                </a:gridCol>
              </a:tblGrid>
              <a:tr h="162711">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E14 G5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$1079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$1169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75341">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31249635"/>
                  </a:ext>
                </a:extLst>
              </a:tr>
              <a:tr h="239053">
                <a:tc vMerge="1">
                  <a:txBody>
                    <a:bodyPr/>
                    <a:lstStyle/>
                    <a:p>
                      <a:endParaRPr lang="en-US"/>
                    </a:p>
                  </a:txBody>
                  <a:tcPr>
                    <a:lnT w="12700" cmpd="sng">
                      <a:noFill/>
                      <a:prstDash val="solid"/>
                    </a:lnT>
                  </a:tcPr>
                </a:tc>
                <a:tc>
                  <a:txBody>
                    <a:bodyPr/>
                    <a:lstStyle/>
                    <a:p>
                      <a:pPr marL="0" algn="ctr" defTabSz="914400" rtl="0" eaLnBrk="1" fontAlgn="ctr" latinLnBrk="0" hangingPunct="1"/>
                      <a:r>
                        <a:rPr lang="en-US" sz="700" b="0" i="0" u="none" strike="noStrike" kern="1200" dirty="0">
                          <a:solidFill>
                            <a:srgbClr val="000000"/>
                          </a:solidFill>
                          <a:effectLst/>
                          <a:latin typeface="+mn-lt"/>
                          <a:ea typeface="+mn-ea"/>
                          <a:cs typeface="+mn-cs"/>
                        </a:rPr>
                        <a:t>21JR001QUS</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ctr" latinLnBrk="0" hangingPunct="1"/>
                      <a:r>
                        <a:rPr lang="en-US" sz="700" b="0" i="0" u="none" strike="noStrike" kern="1200" dirty="0">
                          <a:solidFill>
                            <a:srgbClr val="000000"/>
                          </a:solidFill>
                          <a:effectLst/>
                          <a:latin typeface="+mn-lt"/>
                          <a:ea typeface="+mn-ea"/>
                          <a:cs typeface="+mn-cs"/>
                        </a:rPr>
                        <a:t>21JR001RUS</a:t>
                      </a:r>
                    </a:p>
                  </a:txBody>
                  <a:tcPr marL="5603" marR="5603" marT="560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98182">
                <a:tc vMerge="1">
                  <a:txBody>
                    <a:bodyPr/>
                    <a:lstStyle/>
                    <a:p>
                      <a:endParaRPr lang="en-US"/>
                    </a:p>
                  </a:txBody>
                  <a:tcPr/>
                </a:tc>
                <a:tc>
                  <a:txBody>
                    <a:bodyPr/>
                    <a:lstStyle/>
                    <a:p>
                      <a:pPr marL="0" algn="ctr" defTabSz="914400" rtl="0" eaLnBrk="1" fontAlgn="ctr" latinLnBrk="0" hangingPunct="1"/>
                      <a:r>
                        <a:rPr lang="en-US" sz="700" b="0" i="0" u="none" strike="noStrike" kern="1200" dirty="0">
                          <a:solidFill>
                            <a:srgbClr val="000000"/>
                          </a:solidFill>
                          <a:effectLst/>
                          <a:latin typeface="+mn-lt"/>
                          <a:ea typeface="+mn-ea"/>
                          <a:cs typeface="+mn-cs"/>
                        </a:rPr>
                        <a:t>21JR001QCA</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ctr" latinLnBrk="0" hangingPunct="1"/>
                      <a:r>
                        <a:rPr lang="en-US" sz="700" b="0" i="0" u="none" strike="noStrike" kern="1200" dirty="0">
                          <a:solidFill>
                            <a:srgbClr val="000000"/>
                          </a:solidFill>
                          <a:effectLst/>
                          <a:latin typeface="+mn-lt"/>
                          <a:ea typeface="+mn-ea"/>
                          <a:cs typeface="+mn-cs"/>
                        </a:rPr>
                        <a:t>21JR001RCA</a:t>
                      </a:r>
                    </a:p>
                  </a:txBody>
                  <a:tcPr marL="5603" marR="5603" marT="560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27118080"/>
                  </a:ext>
                </a:extLst>
              </a:tr>
              <a:tr h="23164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2873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x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3164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1840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40413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2814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88419">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20036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pic>
        <p:nvPicPr>
          <p:cNvPr id="15" name="图片 13" descr="电脑的屏幕&#10;&#10;中度可信度描述已自动生成">
            <a:extLst>
              <a:ext uri="{FF2B5EF4-FFF2-40B4-BE49-F238E27FC236}">
                <a16:creationId xmlns:a16="http://schemas.microsoft.com/office/drawing/2014/main" id="{53E5AFC4-2104-2A86-561A-2666B1C924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72" b="11227"/>
          <a:stretch/>
        </p:blipFill>
        <p:spPr>
          <a:xfrm>
            <a:off x="4084318" y="4110361"/>
            <a:ext cx="3012960" cy="2047236"/>
          </a:xfrm>
          <a:prstGeom prst="rect">
            <a:avLst/>
          </a:prstGeom>
        </p:spPr>
      </p:pic>
      <p:graphicFrame>
        <p:nvGraphicFramePr>
          <p:cNvPr id="16" name="Table 15">
            <a:extLst>
              <a:ext uri="{FF2B5EF4-FFF2-40B4-BE49-F238E27FC236}">
                <a16:creationId xmlns:a16="http://schemas.microsoft.com/office/drawing/2014/main" id="{616FD16B-73EE-6E08-6A28-0D25E5C3521C}"/>
              </a:ext>
            </a:extLst>
          </p:cNvPr>
          <p:cNvGraphicFramePr>
            <a:graphicFrameLocks noGrp="1"/>
          </p:cNvGraphicFramePr>
          <p:nvPr>
            <p:extLst>
              <p:ext uri="{D42A27DB-BD31-4B8C-83A1-F6EECF244321}">
                <p14:modId xmlns:p14="http://schemas.microsoft.com/office/powerpoint/2010/main" val="3369738749"/>
              </p:ext>
            </p:extLst>
          </p:nvPr>
        </p:nvGraphicFramePr>
        <p:xfrm>
          <a:off x="9504046" y="3629296"/>
          <a:ext cx="2684779" cy="2528301"/>
        </p:xfrm>
        <a:graphic>
          <a:graphicData uri="http://schemas.openxmlformats.org/drawingml/2006/table">
            <a:tbl>
              <a:tblPr firstRow="1"/>
              <a:tblGrid>
                <a:gridCol w="313990">
                  <a:extLst>
                    <a:ext uri="{9D8B030D-6E8A-4147-A177-3AD203B41FA5}">
                      <a16:colId xmlns:a16="http://schemas.microsoft.com/office/drawing/2014/main" val="20005"/>
                    </a:ext>
                  </a:extLst>
                </a:gridCol>
                <a:gridCol w="790263">
                  <a:extLst>
                    <a:ext uri="{9D8B030D-6E8A-4147-A177-3AD203B41FA5}">
                      <a16:colId xmlns:a16="http://schemas.microsoft.com/office/drawing/2014/main" val="20008"/>
                    </a:ext>
                  </a:extLst>
                </a:gridCol>
                <a:gridCol w="790263">
                  <a:extLst>
                    <a:ext uri="{9D8B030D-6E8A-4147-A177-3AD203B41FA5}">
                      <a16:colId xmlns:a16="http://schemas.microsoft.com/office/drawing/2014/main" val="20009"/>
                    </a:ext>
                  </a:extLst>
                </a:gridCol>
                <a:gridCol w="790263">
                  <a:extLst>
                    <a:ext uri="{9D8B030D-6E8A-4147-A177-3AD203B41FA5}">
                      <a16:colId xmlns:a16="http://schemas.microsoft.com/office/drawing/2014/main" val="2522738871"/>
                    </a:ext>
                  </a:extLst>
                </a:gridCol>
              </a:tblGrid>
              <a:tr h="163894">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E16 G1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$1119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$1199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$1469</a:t>
                      </a:r>
                    </a:p>
                  </a:txBody>
                  <a:tcPr marL="66563" marR="9244"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21558">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962265694"/>
                  </a:ext>
                </a:extLst>
              </a:tr>
              <a:tr h="178970">
                <a:tc vMerge="1">
                  <a:txBody>
                    <a:bodyPr/>
                    <a:lstStyle/>
                    <a:p>
                      <a:endParaRPr lang="en-US"/>
                    </a:p>
                  </a:txBody>
                  <a:tcPr>
                    <a:lnT w="12700" cmpd="sng">
                      <a:noFill/>
                      <a:prstDash val="solid"/>
                    </a:lnT>
                  </a:tcPr>
                </a:tc>
                <a:tc>
                  <a:txBody>
                    <a:bodyPr/>
                    <a:lstStyle/>
                    <a:p>
                      <a:pPr algn="ctr" fontAlgn="b"/>
                      <a:r>
                        <a:rPr lang="en-US" sz="800" b="0" i="0" u="none" strike="noStrike" dirty="0">
                          <a:solidFill>
                            <a:srgbClr val="000000"/>
                          </a:solidFill>
                          <a:effectLst/>
                          <a:latin typeface="Calibri" panose="020F0502020204030204" pitchFamily="34" charset="0"/>
                        </a:rPr>
                        <a:t>21JT001PUS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21JT001BUS</a:t>
                      </a:r>
                    </a:p>
                  </a:txBody>
                  <a:tcPr marL="4763" marR="4763" marT="476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21JT001QUS</a:t>
                      </a:r>
                    </a:p>
                  </a:txBody>
                  <a:tcPr marL="4763" marR="4763" marT="476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151968">
                <a:tc vMerge="1">
                  <a:txBody>
                    <a:bodyPr/>
                    <a:lstStyle/>
                    <a:p>
                      <a:endParaRPr lang="en-US"/>
                    </a:p>
                  </a:txBody>
                  <a:tcPr/>
                </a:tc>
                <a:tc>
                  <a:txBody>
                    <a:bodyPr/>
                    <a:lstStyle/>
                    <a:p>
                      <a:pPr algn="ctr" fontAlgn="b"/>
                      <a:r>
                        <a:rPr lang="en-US" sz="800" b="0" i="0" u="none" strike="noStrike" dirty="0">
                          <a:solidFill>
                            <a:srgbClr val="000000"/>
                          </a:solidFill>
                          <a:effectLst/>
                          <a:latin typeface="Calibri" panose="020F0502020204030204" pitchFamily="34" charset="0"/>
                        </a:rPr>
                        <a:t>21JT001PCA</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21JT001BCA</a:t>
                      </a:r>
                    </a:p>
                  </a:txBody>
                  <a:tcPr marL="4763" marR="4763" marT="476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21JT001QCA</a:t>
                      </a:r>
                    </a:p>
                  </a:txBody>
                  <a:tcPr marL="4763" marR="4763" marT="476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604743829"/>
                  </a:ext>
                </a:extLst>
              </a:tr>
              <a:tr h="19121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Ryzen 7 7730U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8078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24225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18078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16” WUXGA IPS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50038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18832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55528">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16679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14369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C2B1C1-D671-0301-F96A-D3A317DC2D21}"/>
              </a:ext>
            </a:extLst>
          </p:cNvPr>
          <p:cNvSpPr txBox="1"/>
          <p:nvPr/>
        </p:nvSpPr>
        <p:spPr>
          <a:xfrm>
            <a:off x="1051482" y="228600"/>
            <a:ext cx="9564857" cy="830997"/>
          </a:xfrm>
          <a:prstGeom prst="rect">
            <a:avLst/>
          </a:prstGeom>
          <a:noFill/>
        </p:spPr>
        <p:txBody>
          <a:bodyPr wrap="square" rtlCol="0">
            <a:spAutoFit/>
          </a:bodyPr>
          <a:lstStyle/>
          <a:p>
            <a:r>
              <a:rPr lang="en-US" dirty="0">
                <a:solidFill>
                  <a:srgbClr val="FFFFFF"/>
                </a:solidFill>
                <a:ea typeface="Arial" charset="0"/>
                <a:cs typeface="Arial" charset="0"/>
              </a:rPr>
              <a:t>THINKPAD VELOCITY TOPSELLER NOTEBOOKS </a:t>
            </a:r>
          </a:p>
          <a:p>
            <a:r>
              <a:rPr lang="en-US" i="1" dirty="0">
                <a:solidFill>
                  <a:srgbClr val="FFFFFF"/>
                </a:solidFill>
                <a:ea typeface="Arial" charset="0"/>
                <a:cs typeface="Arial" charset="0"/>
              </a:rPr>
              <a:t>L13 Yoga / V Series / Enterprise Chrome</a:t>
            </a:r>
          </a:p>
        </p:txBody>
      </p:sp>
      <p:pic>
        <p:nvPicPr>
          <p:cNvPr id="3" name="Picture 2">
            <a:extLst>
              <a:ext uri="{FF2B5EF4-FFF2-40B4-BE49-F238E27FC236}">
                <a16:creationId xmlns:a16="http://schemas.microsoft.com/office/drawing/2014/main" id="{D12991FA-B096-0B24-68DF-C7ACE749CF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4" name="Rectangle 3">
            <a:extLst>
              <a:ext uri="{FF2B5EF4-FFF2-40B4-BE49-F238E27FC236}">
                <a16:creationId xmlns:a16="http://schemas.microsoft.com/office/drawing/2014/main" id="{A924F5E0-3B0C-3D22-FEE9-D79D27C5C7E6}"/>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3 OF 5  ]</a:t>
            </a:r>
            <a:endParaRPr lang="en-US" sz="1000" b="1" dirty="0">
              <a:latin typeface="Arial" charset="0"/>
              <a:ea typeface="Arial" charset="0"/>
              <a:cs typeface="Arial" charset="0"/>
            </a:endParaRPr>
          </a:p>
        </p:txBody>
      </p:sp>
      <p:graphicFrame>
        <p:nvGraphicFramePr>
          <p:cNvPr id="14" name="Table 13">
            <a:extLst>
              <a:ext uri="{FF2B5EF4-FFF2-40B4-BE49-F238E27FC236}">
                <a16:creationId xmlns:a16="http://schemas.microsoft.com/office/drawing/2014/main" id="{C2E2C293-B450-B15F-6021-E1023491944F}"/>
              </a:ext>
            </a:extLst>
          </p:cNvPr>
          <p:cNvGraphicFramePr>
            <a:graphicFrameLocks noGrp="1"/>
          </p:cNvGraphicFramePr>
          <p:nvPr>
            <p:extLst>
              <p:ext uri="{D42A27DB-BD31-4B8C-83A1-F6EECF244321}">
                <p14:modId xmlns:p14="http://schemas.microsoft.com/office/powerpoint/2010/main" val="1280108888"/>
              </p:ext>
            </p:extLst>
          </p:nvPr>
        </p:nvGraphicFramePr>
        <p:xfrm>
          <a:off x="1731070" y="3736321"/>
          <a:ext cx="1484065" cy="2572893"/>
        </p:xfrm>
        <a:graphic>
          <a:graphicData uri="http://schemas.openxmlformats.org/drawingml/2006/table">
            <a:tbl>
              <a:tblPr firstRow="1"/>
              <a:tblGrid>
                <a:gridCol w="267059">
                  <a:extLst>
                    <a:ext uri="{9D8B030D-6E8A-4147-A177-3AD203B41FA5}">
                      <a16:colId xmlns:a16="http://schemas.microsoft.com/office/drawing/2014/main" val="20005"/>
                    </a:ext>
                  </a:extLst>
                </a:gridCol>
                <a:gridCol w="1217006">
                  <a:extLst>
                    <a:ext uri="{9D8B030D-6E8A-4147-A177-3AD203B41FA5}">
                      <a16:colId xmlns:a16="http://schemas.microsoft.com/office/drawing/2014/main" val="20006"/>
                    </a:ext>
                  </a:extLst>
                </a:gridCol>
              </a:tblGrid>
              <a:tr h="327412">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C14 Gen1 (Chrome)</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$1449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03629">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21C9000HUS</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81209">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21C9000HCZ</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20742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Core i5-1245U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18093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553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19556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45875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Camera w/Shutter, FPR, 2x2 AX WLAN, BT, Backlit Keyboard, Abyss Blue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0428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57Whr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168717">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err="1">
                          <a:solidFill>
                            <a:srgbClr val="000000"/>
                          </a:solidFill>
                          <a:effectLst/>
                          <a:latin typeface="Arial" charset="0"/>
                          <a:ea typeface="Arial" charset="0"/>
                          <a:cs typeface="Arial" charset="0"/>
                        </a:rPr>
                        <a:t>ChromeOS</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17941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pic>
        <p:nvPicPr>
          <p:cNvPr id="15" name="Picture 2" descr="images">
            <a:extLst>
              <a:ext uri="{FF2B5EF4-FFF2-40B4-BE49-F238E27FC236}">
                <a16:creationId xmlns:a16="http://schemas.microsoft.com/office/drawing/2014/main" id="{329A7596-3335-5FE1-9917-77BB7C2B21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5135" y="3531894"/>
            <a:ext cx="2366454" cy="23664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695C45F-09EC-77BD-7CF2-0B4A131FAE55}"/>
              </a:ext>
            </a:extLst>
          </p:cNvPr>
          <p:cNvSpPr txBox="1"/>
          <p:nvPr/>
        </p:nvSpPr>
        <p:spPr>
          <a:xfrm>
            <a:off x="4189186" y="5617270"/>
            <a:ext cx="1644724" cy="271613"/>
          </a:xfrm>
          <a:prstGeom prst="rect">
            <a:avLst/>
          </a:prstGeom>
          <a:noFill/>
        </p:spPr>
        <p:txBody>
          <a:bodyPr wrap="square" rtlCol="0">
            <a:spAutoFit/>
          </a:bodyPr>
          <a:lstStyle/>
          <a:p>
            <a:r>
              <a:rPr lang="en-US" sz="1165" i="1" dirty="0"/>
              <a:t>C14 (Chrome)</a:t>
            </a:r>
          </a:p>
        </p:txBody>
      </p:sp>
      <p:pic>
        <p:nvPicPr>
          <p:cNvPr id="17" name="图片 11">
            <a:extLst>
              <a:ext uri="{FF2B5EF4-FFF2-40B4-BE49-F238E27FC236}">
                <a16:creationId xmlns:a16="http://schemas.microsoft.com/office/drawing/2014/main" id="{4856A493-2851-38CF-D46A-4416BA2EE0C9}"/>
              </a:ext>
            </a:extLst>
          </p:cNvPr>
          <p:cNvPicPr>
            <a:picLocks noChangeAspect="1"/>
          </p:cNvPicPr>
          <p:nvPr/>
        </p:nvPicPr>
        <p:blipFill>
          <a:blip r:embed="rId4"/>
          <a:stretch>
            <a:fillRect/>
          </a:stretch>
        </p:blipFill>
        <p:spPr>
          <a:xfrm>
            <a:off x="1826637" y="1417574"/>
            <a:ext cx="2329668" cy="2023257"/>
          </a:xfrm>
          <a:prstGeom prst="rect">
            <a:avLst/>
          </a:prstGeom>
        </p:spPr>
      </p:pic>
      <p:sp>
        <p:nvSpPr>
          <p:cNvPr id="18" name="Rectangle 17">
            <a:extLst>
              <a:ext uri="{FF2B5EF4-FFF2-40B4-BE49-F238E27FC236}">
                <a16:creationId xmlns:a16="http://schemas.microsoft.com/office/drawing/2014/main" id="{DE5D3407-B72A-5407-6103-30B21035A2E1}"/>
              </a:ext>
            </a:extLst>
          </p:cNvPr>
          <p:cNvSpPr/>
          <p:nvPr/>
        </p:nvSpPr>
        <p:spPr>
          <a:xfrm>
            <a:off x="3511705" y="3312898"/>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TextBox 18">
            <a:extLst>
              <a:ext uri="{FF2B5EF4-FFF2-40B4-BE49-F238E27FC236}">
                <a16:creationId xmlns:a16="http://schemas.microsoft.com/office/drawing/2014/main" id="{9A385498-EC6F-499C-10A0-E3CAE072FA0B}"/>
              </a:ext>
            </a:extLst>
          </p:cNvPr>
          <p:cNvSpPr txBox="1"/>
          <p:nvPr/>
        </p:nvSpPr>
        <p:spPr>
          <a:xfrm>
            <a:off x="2511581" y="2869847"/>
            <a:ext cx="1644724" cy="271613"/>
          </a:xfrm>
          <a:prstGeom prst="rect">
            <a:avLst/>
          </a:prstGeom>
          <a:noFill/>
        </p:spPr>
        <p:txBody>
          <a:bodyPr wrap="square" rtlCol="0">
            <a:spAutoFit/>
          </a:bodyPr>
          <a:lstStyle/>
          <a:p>
            <a:r>
              <a:rPr lang="en-US" sz="1165" i="1" dirty="0"/>
              <a:t>L13 Yoga</a:t>
            </a:r>
          </a:p>
        </p:txBody>
      </p:sp>
      <p:pic>
        <p:nvPicPr>
          <p:cNvPr id="24" name="Picture 23">
            <a:extLst>
              <a:ext uri="{FF2B5EF4-FFF2-40B4-BE49-F238E27FC236}">
                <a16:creationId xmlns:a16="http://schemas.microsoft.com/office/drawing/2014/main" id="{83222813-C62B-237B-6D1A-DC0642434E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523" t="6048" r="14089" b="5852"/>
          <a:stretch/>
        </p:blipFill>
        <p:spPr>
          <a:xfrm>
            <a:off x="9547502" y="2326805"/>
            <a:ext cx="2247176" cy="2023257"/>
          </a:xfrm>
          <a:prstGeom prst="rect">
            <a:avLst/>
          </a:prstGeom>
        </p:spPr>
      </p:pic>
      <p:sp>
        <p:nvSpPr>
          <p:cNvPr id="25" name="TextBox 24">
            <a:extLst>
              <a:ext uri="{FF2B5EF4-FFF2-40B4-BE49-F238E27FC236}">
                <a16:creationId xmlns:a16="http://schemas.microsoft.com/office/drawing/2014/main" id="{EA35F6DC-F5FE-1CC9-3EA9-A143777FF022}"/>
              </a:ext>
            </a:extLst>
          </p:cNvPr>
          <p:cNvSpPr txBox="1"/>
          <p:nvPr/>
        </p:nvSpPr>
        <p:spPr>
          <a:xfrm>
            <a:off x="10011540" y="4350062"/>
            <a:ext cx="1209598" cy="271613"/>
          </a:xfrm>
          <a:prstGeom prst="rect">
            <a:avLst/>
          </a:prstGeom>
          <a:noFill/>
        </p:spPr>
        <p:txBody>
          <a:bodyPr wrap="square" rtlCol="0">
            <a:spAutoFit/>
          </a:bodyPr>
          <a:lstStyle/>
          <a:p>
            <a:r>
              <a:rPr lang="en-US" sz="1165" i="1" dirty="0"/>
              <a:t>Lenovo V15</a:t>
            </a:r>
          </a:p>
        </p:txBody>
      </p:sp>
      <p:graphicFrame>
        <p:nvGraphicFramePr>
          <p:cNvPr id="11" name="Table 10">
            <a:extLst>
              <a:ext uri="{FF2B5EF4-FFF2-40B4-BE49-F238E27FC236}">
                <a16:creationId xmlns:a16="http://schemas.microsoft.com/office/drawing/2014/main" id="{21B8A8AF-0812-7FA3-FF22-352192CDA16A}"/>
              </a:ext>
            </a:extLst>
          </p:cNvPr>
          <p:cNvGraphicFramePr>
            <a:graphicFrameLocks noGrp="1"/>
          </p:cNvGraphicFramePr>
          <p:nvPr>
            <p:extLst>
              <p:ext uri="{D42A27DB-BD31-4B8C-83A1-F6EECF244321}">
                <p14:modId xmlns:p14="http://schemas.microsoft.com/office/powerpoint/2010/main" val="3883976067"/>
              </p:ext>
            </p:extLst>
          </p:nvPr>
        </p:nvGraphicFramePr>
        <p:xfrm>
          <a:off x="98048" y="1417574"/>
          <a:ext cx="1287480" cy="2911190"/>
        </p:xfrm>
        <a:graphic>
          <a:graphicData uri="http://schemas.openxmlformats.org/drawingml/2006/table">
            <a:tbl>
              <a:tblPr firstRow="1"/>
              <a:tblGrid>
                <a:gridCol w="244190">
                  <a:extLst>
                    <a:ext uri="{9D8B030D-6E8A-4147-A177-3AD203B41FA5}">
                      <a16:colId xmlns:a16="http://schemas.microsoft.com/office/drawing/2014/main" val="20005"/>
                    </a:ext>
                  </a:extLst>
                </a:gridCol>
                <a:gridCol w="1043290">
                  <a:extLst>
                    <a:ext uri="{9D8B030D-6E8A-4147-A177-3AD203B41FA5}">
                      <a16:colId xmlns:a16="http://schemas.microsoft.com/office/drawing/2014/main" val="3605148791"/>
                    </a:ext>
                  </a:extLst>
                </a:gridCol>
              </a:tblGrid>
              <a:tr h="180069">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L13 G4 Yoga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mn-lt"/>
                          <a:ea typeface="Arial" charset="0"/>
                          <a:cs typeface="Arial" charset="0"/>
                        </a:rPr>
                        <a:t>$2189</a:t>
                      </a:r>
                    </a:p>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40374">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algn="ctr" fontAlgn="b"/>
                      <a:r>
                        <a:rPr lang="en-US" sz="800" b="1" i="0" u="none" strike="noStrike" dirty="0">
                          <a:solidFill>
                            <a:srgbClr val="000000"/>
                          </a:solidFill>
                          <a:effectLst/>
                          <a:latin typeface="+mn-lt"/>
                        </a:rPr>
                        <a:t>21FJ002DUS</a:t>
                      </a: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40374">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21FJ002DCA</a:t>
                      </a: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29813181"/>
                  </a:ext>
                </a:extLst>
              </a:tr>
              <a:tr h="20744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effectLst/>
                          <a:latin typeface="+mn-lt"/>
                          <a:ea typeface="Arial" charset="0"/>
                          <a:cs typeface="Arial" charset="0"/>
                        </a:rPr>
                        <a:t>Core i7-1355U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180960">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16GB DIMM </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13095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0" i="0" u="none" strike="noStrike" kern="1200" dirty="0">
                          <a:solidFill>
                            <a:srgbClr val="000000"/>
                          </a:solidFill>
                          <a:effectLst/>
                          <a:latin typeface="+mn-lt"/>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6191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13.3” WUXGA IPS Anti-glare </a:t>
                      </a:r>
                      <a:r>
                        <a:rPr kumimoji="0" lang="en-US" sz="800" b="0" i="0" u="none" strike="noStrike" kern="1200" cap="none" spc="0" normalizeH="0" baseline="0" noProof="0" dirty="0">
                          <a:ln>
                            <a:noFill/>
                          </a:ln>
                          <a:solidFill>
                            <a:srgbClr val="FF0000"/>
                          </a:solidFill>
                          <a:effectLst/>
                          <a:uLnTx/>
                          <a:uFillTx/>
                          <a:latin typeface="+mn-lt"/>
                          <a:ea typeface="Arial" charset="0"/>
                          <a:cs typeface="Arial" charset="0"/>
                        </a:rPr>
                        <a:t>Touch</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654797">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effectLst/>
                          <a:latin typeface="+mn-lt"/>
                          <a:ea typeface="+mn-ea"/>
                          <a:cs typeface="Arial" charset="0"/>
                        </a:rPr>
                        <a:t>IR Camera w/Shutter, FPR, 2x2 AX WLAN, BT, Backlit Keyboard, Black</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6191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800" b="0" i="0" u="none" strike="noStrike" kern="1200" dirty="0">
                          <a:solidFill>
                            <a:srgbClr val="000000"/>
                          </a:solidFill>
                          <a:effectLst/>
                          <a:latin typeface="+mn-lt"/>
                          <a:ea typeface="Arial" charset="0"/>
                          <a:cs typeface="Arial" charset="0"/>
                        </a:rPr>
                        <a:t>Integrated 46Whr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6191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800" b="0" i="0" u="none" strike="noStrike" kern="1200" dirty="0">
                          <a:solidFill>
                            <a:srgbClr val="000000"/>
                          </a:solidFill>
                          <a:effectLst/>
                          <a:latin typeface="Arial"/>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180960">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3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13" name="Table 12">
            <a:extLst>
              <a:ext uri="{FF2B5EF4-FFF2-40B4-BE49-F238E27FC236}">
                <a16:creationId xmlns:a16="http://schemas.microsoft.com/office/drawing/2014/main" id="{B85AD1CB-AEB3-99EA-0361-3CAD57D51338}"/>
              </a:ext>
            </a:extLst>
          </p:cNvPr>
          <p:cNvGraphicFramePr>
            <a:graphicFrameLocks noGrp="1"/>
          </p:cNvGraphicFramePr>
          <p:nvPr>
            <p:extLst>
              <p:ext uri="{D42A27DB-BD31-4B8C-83A1-F6EECF244321}">
                <p14:modId xmlns:p14="http://schemas.microsoft.com/office/powerpoint/2010/main" val="712022138"/>
              </p:ext>
            </p:extLst>
          </p:nvPr>
        </p:nvGraphicFramePr>
        <p:xfrm>
          <a:off x="7994307" y="3680583"/>
          <a:ext cx="1474075" cy="2572564"/>
        </p:xfrm>
        <a:graphic>
          <a:graphicData uri="http://schemas.openxmlformats.org/drawingml/2006/table">
            <a:tbl>
              <a:tblPr firstRow="1"/>
              <a:tblGrid>
                <a:gridCol w="302150">
                  <a:extLst>
                    <a:ext uri="{9D8B030D-6E8A-4147-A177-3AD203B41FA5}">
                      <a16:colId xmlns:a16="http://schemas.microsoft.com/office/drawing/2014/main" val="20005"/>
                    </a:ext>
                  </a:extLst>
                </a:gridCol>
                <a:gridCol w="1171925">
                  <a:extLst>
                    <a:ext uri="{9D8B030D-6E8A-4147-A177-3AD203B41FA5}">
                      <a16:colId xmlns:a16="http://schemas.microsoft.com/office/drawing/2014/main" val="316615156"/>
                    </a:ext>
                  </a:extLst>
                </a:gridCol>
              </a:tblGrid>
              <a:tr h="197545">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V15 G4 -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$969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28396">
                <a:tc vMerge="1">
                  <a:txBody>
                    <a:bodyPr/>
                    <a:lstStyle/>
                    <a:p>
                      <a:endParaRPr lang="en-US"/>
                    </a:p>
                  </a:txBody>
                  <a:tcPr>
                    <a:lnT w="12700" cmpd="sng">
                      <a:noFill/>
                      <a:prstDash val="solid"/>
                    </a:lnT>
                  </a:tcPr>
                </a:tc>
                <a:tc>
                  <a:txBody>
                    <a:bodyPr/>
                    <a:lstStyle/>
                    <a:p>
                      <a:pPr marL="0" algn="ctr" defTabSz="914400" rtl="0" eaLnBrk="1" fontAlgn="b" latinLnBrk="0" hangingPunct="1"/>
                      <a:r>
                        <a:rPr lang="en-US" sz="800" b="0" i="0" u="none" strike="noStrike" kern="1200" dirty="0">
                          <a:solidFill>
                            <a:srgbClr val="000000"/>
                          </a:solidFill>
                          <a:effectLst/>
                          <a:latin typeface="Calibri" panose="020F0502020204030204" pitchFamily="34" charset="0"/>
                          <a:ea typeface="+mn-ea"/>
                          <a:cs typeface="Calibri" panose="020F0502020204030204" pitchFamily="34" charset="0"/>
                        </a:rPr>
                        <a:t>83A10024US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31977">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effectLst/>
                          <a:latin typeface="Calibri" panose="020F0502020204030204" pitchFamily="34" charset="0"/>
                          <a:ea typeface="+mn-ea"/>
                          <a:cs typeface="Calibri" panose="020F0502020204030204" pitchFamily="34" charset="0"/>
                        </a:rPr>
                        <a:t>83A10025CA</a:t>
                      </a:r>
                    </a:p>
                    <a:p>
                      <a:pPr marL="0" algn="ctr" defTabSz="914400" rtl="0" eaLnBrk="1" fontAlgn="b" latinLnBrk="0" hangingPunct="1"/>
                      <a:endParaRPr lang="en-US" sz="800" b="0"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33070980"/>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Intel 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038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1730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15.6”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40208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2698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8746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19935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20" name="Table 19">
            <a:extLst>
              <a:ext uri="{FF2B5EF4-FFF2-40B4-BE49-F238E27FC236}">
                <a16:creationId xmlns:a16="http://schemas.microsoft.com/office/drawing/2014/main" id="{EFF81B5B-969D-72F9-C9AB-0BB35B2E914D}"/>
              </a:ext>
            </a:extLst>
          </p:cNvPr>
          <p:cNvGraphicFramePr>
            <a:graphicFrameLocks noGrp="1"/>
          </p:cNvGraphicFramePr>
          <p:nvPr>
            <p:extLst>
              <p:ext uri="{D42A27DB-BD31-4B8C-83A1-F6EECF244321}">
                <p14:modId xmlns:p14="http://schemas.microsoft.com/office/powerpoint/2010/main" val="279640938"/>
              </p:ext>
            </p:extLst>
          </p:nvPr>
        </p:nvGraphicFramePr>
        <p:xfrm>
          <a:off x="7955985" y="1320417"/>
          <a:ext cx="1474075" cy="2357306"/>
        </p:xfrm>
        <a:graphic>
          <a:graphicData uri="http://schemas.openxmlformats.org/drawingml/2006/table">
            <a:tbl>
              <a:tblPr firstRow="1"/>
              <a:tblGrid>
                <a:gridCol w="313050">
                  <a:extLst>
                    <a:ext uri="{9D8B030D-6E8A-4147-A177-3AD203B41FA5}">
                      <a16:colId xmlns:a16="http://schemas.microsoft.com/office/drawing/2014/main" val="20005"/>
                    </a:ext>
                  </a:extLst>
                </a:gridCol>
                <a:gridCol w="1161025">
                  <a:extLst>
                    <a:ext uri="{9D8B030D-6E8A-4147-A177-3AD203B41FA5}">
                      <a16:colId xmlns:a16="http://schemas.microsoft.com/office/drawing/2014/main" val="3232791569"/>
                    </a:ext>
                  </a:extLst>
                </a:gridCol>
              </a:tblGrid>
              <a:tr h="185968">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V15 G4 -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$739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07005">
                <a:tc vMerge="1">
                  <a:txBody>
                    <a:bodyPr/>
                    <a:lstStyle/>
                    <a:p>
                      <a:endParaRPr lang="en-US"/>
                    </a:p>
                  </a:txBody>
                  <a:tcPr>
                    <a:lnT w="12700" cmpd="sng">
                      <a:noFill/>
                      <a:prstDash val="solid"/>
                    </a:lnT>
                  </a:tcPr>
                </a:tc>
                <a:tc>
                  <a:txBody>
                    <a:bodyPr/>
                    <a:lstStyle/>
                    <a:p>
                      <a:pPr algn="ctr" fontAlgn="ctr"/>
                      <a:r>
                        <a:rPr lang="en-US" sz="800" b="0" i="0" u="none" strike="noStrike" dirty="0">
                          <a:solidFill>
                            <a:srgbClr val="000000"/>
                          </a:solidFill>
                          <a:effectLst/>
                          <a:latin typeface="Calibri" panose="020F0502020204030204" pitchFamily="34" charset="0"/>
                        </a:rPr>
                        <a:t>83CR0005US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77554">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Calibri" panose="020F0502020204030204" pitchFamily="34" charset="0"/>
                        </a:rPr>
                        <a:t>83CR0006CA</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4689958"/>
                  </a:ext>
                </a:extLst>
              </a:tr>
              <a:tr h="21696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AMD R5 5500U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91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x 8 GB (soldered)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1696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0456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15.6”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7852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1368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7647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8766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21" name="Table 20">
            <a:extLst>
              <a:ext uri="{FF2B5EF4-FFF2-40B4-BE49-F238E27FC236}">
                <a16:creationId xmlns:a16="http://schemas.microsoft.com/office/drawing/2014/main" id="{E45311DD-BCF6-DDCE-A919-A5F66C6FBBB1}"/>
              </a:ext>
            </a:extLst>
          </p:cNvPr>
          <p:cNvGraphicFramePr>
            <a:graphicFrameLocks noGrp="1"/>
          </p:cNvGraphicFramePr>
          <p:nvPr>
            <p:extLst>
              <p:ext uri="{D42A27DB-BD31-4B8C-83A1-F6EECF244321}">
                <p14:modId xmlns:p14="http://schemas.microsoft.com/office/powerpoint/2010/main" val="3332904929"/>
              </p:ext>
            </p:extLst>
          </p:nvPr>
        </p:nvGraphicFramePr>
        <p:xfrm>
          <a:off x="5803456" y="1417574"/>
          <a:ext cx="1454489" cy="2308385"/>
        </p:xfrm>
        <a:graphic>
          <a:graphicData uri="http://schemas.openxmlformats.org/drawingml/2006/table">
            <a:tbl>
              <a:tblPr firstRow="1"/>
              <a:tblGrid>
                <a:gridCol w="308890">
                  <a:extLst>
                    <a:ext uri="{9D8B030D-6E8A-4147-A177-3AD203B41FA5}">
                      <a16:colId xmlns:a16="http://schemas.microsoft.com/office/drawing/2014/main" val="20005"/>
                    </a:ext>
                  </a:extLst>
                </a:gridCol>
                <a:gridCol w="1145599">
                  <a:extLst>
                    <a:ext uri="{9D8B030D-6E8A-4147-A177-3AD203B41FA5}">
                      <a16:colId xmlns:a16="http://schemas.microsoft.com/office/drawing/2014/main" val="3232791569"/>
                    </a:ext>
                  </a:extLst>
                </a:gridCol>
              </a:tblGrid>
              <a:tr h="0">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V14 G4 –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$739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42724">
                <a:tc vMerge="1">
                  <a:txBody>
                    <a:bodyPr/>
                    <a:lstStyle/>
                    <a:p>
                      <a:endParaRPr lang="en-US"/>
                    </a:p>
                  </a:txBody>
                  <a:tcPr>
                    <a:lnT w="12700" cmpd="sng">
                      <a:noFill/>
                      <a:prstDash val="solid"/>
                    </a:lnT>
                  </a:tcPr>
                </a:tc>
                <a:tc>
                  <a:txBody>
                    <a:bodyPr/>
                    <a:lstStyle/>
                    <a:p>
                      <a:pPr marL="0" algn="ctr" defTabSz="1218987" rtl="0" eaLnBrk="1" fontAlgn="b" latinLnBrk="0" hangingPunct="1"/>
                      <a:r>
                        <a:rPr lang="en-US" sz="900" b="0" i="0" u="none" strike="noStrike" kern="1200" dirty="0">
                          <a:solidFill>
                            <a:srgbClr val="000000"/>
                          </a:solidFill>
                          <a:effectLst/>
                          <a:latin typeface="Calibri" panose="020F0502020204030204" pitchFamily="34" charset="0"/>
                          <a:ea typeface="+mn-ea"/>
                          <a:cs typeface="Calibri" panose="020F0502020204030204" pitchFamily="34" charset="0"/>
                        </a:rPr>
                        <a:t>82YX000BUS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AMD R5 5500U</a:t>
                      </a:r>
                    </a:p>
                  </a:txBody>
                  <a:tcPr marL="66563" marR="9244" marT="0"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038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x 8 GB (soldered)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1730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14”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0208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2698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8746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9935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22" name="Table 21">
            <a:extLst>
              <a:ext uri="{FF2B5EF4-FFF2-40B4-BE49-F238E27FC236}">
                <a16:creationId xmlns:a16="http://schemas.microsoft.com/office/drawing/2014/main" id="{7F3899FC-E509-5E66-2F54-95195BC6E69F}"/>
              </a:ext>
            </a:extLst>
          </p:cNvPr>
          <p:cNvGraphicFramePr>
            <a:graphicFrameLocks noGrp="1"/>
          </p:cNvGraphicFramePr>
          <p:nvPr>
            <p:extLst>
              <p:ext uri="{D42A27DB-BD31-4B8C-83A1-F6EECF244321}">
                <p14:modId xmlns:p14="http://schemas.microsoft.com/office/powerpoint/2010/main" val="2682015950"/>
              </p:ext>
            </p:extLst>
          </p:nvPr>
        </p:nvGraphicFramePr>
        <p:xfrm>
          <a:off x="5841373" y="3838013"/>
          <a:ext cx="1474075" cy="2369510"/>
        </p:xfrm>
        <a:graphic>
          <a:graphicData uri="http://schemas.openxmlformats.org/drawingml/2006/table">
            <a:tbl>
              <a:tblPr firstRow="1"/>
              <a:tblGrid>
                <a:gridCol w="302150">
                  <a:extLst>
                    <a:ext uri="{9D8B030D-6E8A-4147-A177-3AD203B41FA5}">
                      <a16:colId xmlns:a16="http://schemas.microsoft.com/office/drawing/2014/main" val="20005"/>
                    </a:ext>
                  </a:extLst>
                </a:gridCol>
                <a:gridCol w="1171925">
                  <a:extLst>
                    <a:ext uri="{9D8B030D-6E8A-4147-A177-3AD203B41FA5}">
                      <a16:colId xmlns:a16="http://schemas.microsoft.com/office/drawing/2014/main" val="316615156"/>
                    </a:ext>
                  </a:extLst>
                </a:gridCol>
              </a:tblGrid>
              <a:tr h="197545">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V14 G4 -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$969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73945">
                <a:tc vMerge="1">
                  <a:txBody>
                    <a:bodyPr/>
                    <a:lstStyle/>
                    <a:p>
                      <a:endParaRPr lang="en-US"/>
                    </a:p>
                  </a:txBody>
                  <a:tcPr>
                    <a:lnT w="12700" cmpd="sng">
                      <a:noFill/>
                      <a:prstDash val="solid"/>
                    </a:lnT>
                  </a:tcPr>
                </a:tc>
                <a:tc>
                  <a:txBody>
                    <a:bodyPr/>
                    <a:lstStyle/>
                    <a:p>
                      <a:pPr marL="0" algn="ctr" defTabSz="914400" rtl="0" eaLnBrk="1" fontAlgn="b" latinLnBrk="0" hangingPunct="1"/>
                      <a:r>
                        <a:rPr lang="en-US" sz="800" b="0" i="0" u="none" strike="noStrike" kern="1200" dirty="0">
                          <a:solidFill>
                            <a:srgbClr val="000000"/>
                          </a:solidFill>
                          <a:effectLst/>
                          <a:latin typeface="Calibri" panose="020F0502020204030204" pitchFamily="34" charset="0"/>
                          <a:ea typeface="+mn-ea"/>
                          <a:cs typeface="Calibri" panose="020F0502020204030204" pitchFamily="34" charset="0"/>
                        </a:rPr>
                        <a:t>83A00023US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Intel 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038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1730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40208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2698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8746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19935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2370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FC99DC-0A94-4331-9F9E-E851BE5C3A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2" name="Rectangle 1">
            <a:extLst>
              <a:ext uri="{FF2B5EF4-FFF2-40B4-BE49-F238E27FC236}">
                <a16:creationId xmlns:a16="http://schemas.microsoft.com/office/drawing/2014/main" id="{5DE4456A-F7EE-5E34-CBED-0EF478D1A1F5}"/>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4 OF 5  ]</a:t>
            </a:r>
            <a:endParaRPr lang="en-US" sz="1000" b="1" dirty="0">
              <a:latin typeface="Arial" charset="0"/>
              <a:ea typeface="Arial" charset="0"/>
              <a:cs typeface="Arial" charset="0"/>
            </a:endParaRPr>
          </a:p>
        </p:txBody>
      </p:sp>
      <p:sp>
        <p:nvSpPr>
          <p:cNvPr id="3" name="TextBox 2">
            <a:extLst>
              <a:ext uri="{FF2B5EF4-FFF2-40B4-BE49-F238E27FC236}">
                <a16:creationId xmlns:a16="http://schemas.microsoft.com/office/drawing/2014/main" id="{B8F7F508-D5BB-D9F2-AE95-7EBD858222E9}"/>
              </a:ext>
            </a:extLst>
          </p:cNvPr>
          <p:cNvSpPr txBox="1"/>
          <p:nvPr/>
        </p:nvSpPr>
        <p:spPr>
          <a:xfrm>
            <a:off x="1051482" y="228601"/>
            <a:ext cx="6035118" cy="861766"/>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i="1" dirty="0">
                <a:solidFill>
                  <a:schemeClr val="bg1"/>
                </a:solidFill>
                <a:latin typeface="Arial" charset="0"/>
                <a:ea typeface="Arial" charset="0"/>
                <a:cs typeface="Arial" charset="0"/>
              </a:rPr>
              <a:t>ThinkBook</a:t>
            </a:r>
          </a:p>
        </p:txBody>
      </p:sp>
      <p:pic>
        <p:nvPicPr>
          <p:cNvPr id="4" name="Picture 3">
            <a:extLst>
              <a:ext uri="{FF2B5EF4-FFF2-40B4-BE49-F238E27FC236}">
                <a16:creationId xmlns:a16="http://schemas.microsoft.com/office/drawing/2014/main" id="{F3712AE6-40C0-8616-C074-ABCF3B57DF1B}"/>
              </a:ext>
            </a:extLst>
          </p:cNvPr>
          <p:cNvPicPr>
            <a:picLocks noChangeAspect="1"/>
          </p:cNvPicPr>
          <p:nvPr/>
        </p:nvPicPr>
        <p:blipFill>
          <a:blip r:embed="rId3"/>
          <a:stretch>
            <a:fillRect/>
          </a:stretch>
        </p:blipFill>
        <p:spPr>
          <a:xfrm>
            <a:off x="1392833" y="5027719"/>
            <a:ext cx="1752162" cy="1205425"/>
          </a:xfrm>
          <a:prstGeom prst="rect">
            <a:avLst/>
          </a:prstGeom>
        </p:spPr>
      </p:pic>
      <p:sp>
        <p:nvSpPr>
          <p:cNvPr id="14" name="TextBox 13">
            <a:extLst>
              <a:ext uri="{FF2B5EF4-FFF2-40B4-BE49-F238E27FC236}">
                <a16:creationId xmlns:a16="http://schemas.microsoft.com/office/drawing/2014/main" id="{E6627B70-7869-A4E5-71DF-FE1305387AA4}"/>
              </a:ext>
            </a:extLst>
          </p:cNvPr>
          <p:cNvSpPr txBox="1"/>
          <p:nvPr/>
        </p:nvSpPr>
        <p:spPr>
          <a:xfrm>
            <a:off x="3144995" y="5433584"/>
            <a:ext cx="1209598" cy="45089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ThinkBook 14 (Intel / AMD)</a:t>
            </a:r>
          </a:p>
        </p:txBody>
      </p:sp>
      <p:pic>
        <p:nvPicPr>
          <p:cNvPr id="15" name="Picture 14">
            <a:extLst>
              <a:ext uri="{FF2B5EF4-FFF2-40B4-BE49-F238E27FC236}">
                <a16:creationId xmlns:a16="http://schemas.microsoft.com/office/drawing/2014/main" id="{DD47C83C-1631-49D4-429C-887E9F10CE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028" y="4789793"/>
            <a:ext cx="2990263" cy="1681276"/>
          </a:xfrm>
          <a:prstGeom prst="rect">
            <a:avLst/>
          </a:prstGeom>
        </p:spPr>
      </p:pic>
      <p:sp>
        <p:nvSpPr>
          <p:cNvPr id="16" name="TextBox 15">
            <a:extLst>
              <a:ext uri="{FF2B5EF4-FFF2-40B4-BE49-F238E27FC236}">
                <a16:creationId xmlns:a16="http://schemas.microsoft.com/office/drawing/2014/main" id="{4F89F079-B286-2E45-3E9A-D939A2CF8634}"/>
              </a:ext>
            </a:extLst>
          </p:cNvPr>
          <p:cNvSpPr txBox="1"/>
          <p:nvPr/>
        </p:nvSpPr>
        <p:spPr>
          <a:xfrm>
            <a:off x="9398938" y="5301958"/>
            <a:ext cx="1209598" cy="45089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ThinkBook </a:t>
            </a:r>
            <a:r>
              <a:rPr lang="en-US" sz="1165" b="1" dirty="0">
                <a:solidFill>
                  <a:srgbClr val="000000"/>
                </a:solidFill>
                <a:latin typeface="Arial"/>
              </a:rPr>
              <a:t>16</a:t>
            </a:r>
            <a:r>
              <a:rPr kumimoji="0" lang="en-US" sz="1165" b="1" i="0" u="none" strike="noStrike" kern="1200" cap="none" spc="0" normalizeH="0" baseline="0" noProof="0" dirty="0">
                <a:ln>
                  <a:noFill/>
                </a:ln>
                <a:solidFill>
                  <a:srgbClr val="000000"/>
                </a:solidFill>
                <a:effectLst/>
                <a:uLnTx/>
                <a:uFillTx/>
                <a:latin typeface="Arial"/>
                <a:ea typeface="+mn-ea"/>
                <a:cs typeface="+mn-cs"/>
              </a:rPr>
              <a:t> (Intel / AMD)</a:t>
            </a:r>
          </a:p>
        </p:txBody>
      </p:sp>
      <p:graphicFrame>
        <p:nvGraphicFramePr>
          <p:cNvPr id="6" name="Table 5">
            <a:extLst>
              <a:ext uri="{FF2B5EF4-FFF2-40B4-BE49-F238E27FC236}">
                <a16:creationId xmlns:a16="http://schemas.microsoft.com/office/drawing/2014/main" id="{247F73E8-89E4-A72E-F260-8E345C6963CF}"/>
              </a:ext>
            </a:extLst>
          </p:cNvPr>
          <p:cNvGraphicFramePr>
            <a:graphicFrameLocks noGrp="1"/>
          </p:cNvGraphicFramePr>
          <p:nvPr>
            <p:extLst>
              <p:ext uri="{D42A27DB-BD31-4B8C-83A1-F6EECF244321}">
                <p14:modId xmlns:p14="http://schemas.microsoft.com/office/powerpoint/2010/main" val="710269099"/>
              </p:ext>
            </p:extLst>
          </p:nvPr>
        </p:nvGraphicFramePr>
        <p:xfrm>
          <a:off x="159696" y="1412988"/>
          <a:ext cx="2027799" cy="3292110"/>
        </p:xfrm>
        <a:graphic>
          <a:graphicData uri="http://schemas.openxmlformats.org/drawingml/2006/table">
            <a:tbl>
              <a:tblPr firstRow="1"/>
              <a:tblGrid>
                <a:gridCol w="212736">
                  <a:extLst>
                    <a:ext uri="{9D8B030D-6E8A-4147-A177-3AD203B41FA5}">
                      <a16:colId xmlns:a16="http://schemas.microsoft.com/office/drawing/2014/main" val="20005"/>
                    </a:ext>
                  </a:extLst>
                </a:gridCol>
                <a:gridCol w="900705">
                  <a:extLst>
                    <a:ext uri="{9D8B030D-6E8A-4147-A177-3AD203B41FA5}">
                      <a16:colId xmlns:a16="http://schemas.microsoft.com/office/drawing/2014/main" val="3711697802"/>
                    </a:ext>
                  </a:extLst>
                </a:gridCol>
                <a:gridCol w="914358">
                  <a:extLst>
                    <a:ext uri="{9D8B030D-6E8A-4147-A177-3AD203B41FA5}">
                      <a16:colId xmlns:a16="http://schemas.microsoft.com/office/drawing/2014/main" val="3114058539"/>
                    </a:ext>
                  </a:extLst>
                </a:gridCol>
              </a:tblGrid>
              <a:tr h="244157">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14 G6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$1279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$1539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44157">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$75 Rebate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27415825"/>
                  </a:ext>
                </a:extLst>
              </a:tr>
              <a:tr h="255086">
                <a:tc vMerge="1">
                  <a:txBody>
                    <a:bodyPr/>
                    <a:lstStyle/>
                    <a:p>
                      <a:endParaRPr lang="en-US"/>
                    </a:p>
                  </a:txBody>
                  <a:tcPr>
                    <a:lnT w="12700" cmpd="sng">
                      <a:noFill/>
                      <a:prstDash val="solid"/>
                    </a:lnT>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21KG0005US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0" i="0" u="none" strike="noStrike" kern="1200" dirty="0">
                          <a:solidFill>
                            <a:srgbClr val="000000"/>
                          </a:solidFill>
                          <a:effectLst/>
                          <a:latin typeface="Calibri" panose="020F0502020204030204" pitchFamily="34" charset="0"/>
                          <a:cs typeface="Calibri" panose="020F0502020204030204" pitchFamily="34" charset="0"/>
                        </a:rPr>
                        <a:t>21KG000FUS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22898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21KG0006CA</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0" i="0" u="none" strike="noStrike" kern="1200" dirty="0">
                          <a:solidFill>
                            <a:srgbClr val="000000"/>
                          </a:solidFill>
                          <a:effectLst/>
                          <a:latin typeface="Calibri" panose="020F0502020204030204" pitchFamily="34" charset="0"/>
                          <a:cs typeface="Calibri" panose="020F0502020204030204" pitchFamily="34" charset="0"/>
                        </a:rPr>
                        <a:t>21KG000GCA</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648354443"/>
                  </a:ext>
                </a:extLst>
              </a:tr>
              <a:tr h="26860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i7-1355U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3430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860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5325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WUXGA IPS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59407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 Backlit Keyboard, </a:t>
                      </a:r>
                      <a:r>
                        <a:rPr lang="en-US" sz="600" b="0" i="0" u="none" strike="noStrike" kern="1200" dirty="0">
                          <a:solidFill>
                            <a:srgbClr val="000000"/>
                          </a:solidFill>
                          <a:effectLst/>
                          <a:latin typeface="Arial" charset="0"/>
                          <a:ea typeface="+mn-ea"/>
                          <a:cs typeface="Arial" charset="0"/>
                        </a:rPr>
                        <a:t>Aluminum</a:t>
                      </a:r>
                      <a:endParaRPr kumimoji="0" lang="en-US" sz="600" b="0" i="0" u="none" strike="noStrike" kern="1200" cap="none" spc="0" normalizeH="0" baseline="0" noProof="0" dirty="0">
                        <a:ln>
                          <a:noFill/>
                        </a:ln>
                        <a:solidFill>
                          <a:srgbClr val="000000"/>
                        </a:solidFill>
                        <a:effectLst/>
                        <a:uLnTx/>
                        <a:uFillTx/>
                        <a:latin typeface="Arial" charset="0"/>
                        <a:ea typeface="+mn-ea"/>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6454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8482">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785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8" name="Table 7">
            <a:extLst>
              <a:ext uri="{FF2B5EF4-FFF2-40B4-BE49-F238E27FC236}">
                <a16:creationId xmlns:a16="http://schemas.microsoft.com/office/drawing/2014/main" id="{AB21C2CD-48C7-F868-D9FC-6D2E94EE4493}"/>
              </a:ext>
            </a:extLst>
          </p:cNvPr>
          <p:cNvGraphicFramePr>
            <a:graphicFrameLocks noGrp="1"/>
          </p:cNvGraphicFramePr>
          <p:nvPr>
            <p:extLst>
              <p:ext uri="{D42A27DB-BD31-4B8C-83A1-F6EECF244321}">
                <p14:modId xmlns:p14="http://schemas.microsoft.com/office/powerpoint/2010/main" val="2236445255"/>
              </p:ext>
            </p:extLst>
          </p:nvPr>
        </p:nvGraphicFramePr>
        <p:xfrm>
          <a:off x="2421008" y="1440677"/>
          <a:ext cx="1943733" cy="3463378"/>
        </p:xfrm>
        <a:graphic>
          <a:graphicData uri="http://schemas.openxmlformats.org/drawingml/2006/table">
            <a:tbl>
              <a:tblPr firstRow="1"/>
              <a:tblGrid>
                <a:gridCol w="256821">
                  <a:extLst>
                    <a:ext uri="{9D8B030D-6E8A-4147-A177-3AD203B41FA5}">
                      <a16:colId xmlns:a16="http://schemas.microsoft.com/office/drawing/2014/main" val="20005"/>
                    </a:ext>
                  </a:extLst>
                </a:gridCol>
                <a:gridCol w="843456">
                  <a:extLst>
                    <a:ext uri="{9D8B030D-6E8A-4147-A177-3AD203B41FA5}">
                      <a16:colId xmlns:a16="http://schemas.microsoft.com/office/drawing/2014/main" val="2071686976"/>
                    </a:ext>
                  </a:extLst>
                </a:gridCol>
                <a:gridCol w="843456">
                  <a:extLst>
                    <a:ext uri="{9D8B030D-6E8A-4147-A177-3AD203B41FA5}">
                      <a16:colId xmlns:a16="http://schemas.microsoft.com/office/drawing/2014/main" val="2086174804"/>
                    </a:ext>
                  </a:extLst>
                </a:gridCol>
              </a:tblGrid>
              <a:tr h="237800">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14 G6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$1209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$1339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37800">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767370472"/>
                  </a:ext>
                </a:extLst>
              </a:tr>
              <a:tr h="310958">
                <a:tc vMerge="1">
                  <a:txBody>
                    <a:bodyPr/>
                    <a:lstStyle/>
                    <a:p>
                      <a:endParaRPr lang="en-US"/>
                    </a:p>
                  </a:txBody>
                  <a:tcPr>
                    <a:lnT w="12700" cmpd="sng">
                      <a:noFill/>
                      <a:prstDash val="solid"/>
                    </a:lnT>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21KJ0009US</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21KJ000EUS</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310958">
                <a:tc vMerge="1">
                  <a:txBody>
                    <a:bodyPr/>
                    <a:lstStyle/>
                    <a:p>
                      <a:endParaRPr lang="en-US"/>
                    </a:p>
                  </a:txBody>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21KJ000ACA</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21KJ000FCA</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2460673930"/>
                  </a:ext>
                </a:extLst>
              </a:tr>
              <a:tr h="26161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7 7730U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30047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161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5781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6015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mn-ea"/>
                          <a:cs typeface="Arial" charset="0"/>
                        </a:rPr>
                        <a:t>FHD Camera w/Shutter, 2x2 AX WLAN, BT, Backlit Keyboard, Aluminum</a:t>
                      </a:r>
                      <a:endParaRPr kumimoji="0" lang="en-US" sz="600" b="0" i="0" u="none" strike="noStrike" kern="1200" cap="none" spc="0" normalizeH="0" baseline="0" noProof="0" dirty="0">
                        <a:ln>
                          <a:noFill/>
                        </a:ln>
                        <a:solidFill>
                          <a:srgbClr val="000000"/>
                        </a:solidFill>
                        <a:effectLst/>
                        <a:uLnTx/>
                        <a:uFillTx/>
                        <a:latin typeface="Arial" charset="0"/>
                        <a:ea typeface="+mn-ea"/>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 Backlit Keyboard, Aluminum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5781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279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218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17" name="Table 16">
            <a:extLst>
              <a:ext uri="{FF2B5EF4-FFF2-40B4-BE49-F238E27FC236}">
                <a16:creationId xmlns:a16="http://schemas.microsoft.com/office/drawing/2014/main" id="{57D9A7E7-B5FF-46CA-21FD-EBF72EED9608}"/>
              </a:ext>
            </a:extLst>
          </p:cNvPr>
          <p:cNvGraphicFramePr>
            <a:graphicFrameLocks noGrp="1"/>
          </p:cNvGraphicFramePr>
          <p:nvPr>
            <p:extLst>
              <p:ext uri="{D42A27DB-BD31-4B8C-83A1-F6EECF244321}">
                <p14:modId xmlns:p14="http://schemas.microsoft.com/office/powerpoint/2010/main" val="618766759"/>
              </p:ext>
            </p:extLst>
          </p:nvPr>
        </p:nvGraphicFramePr>
        <p:xfrm>
          <a:off x="5901970" y="1412988"/>
          <a:ext cx="3004933" cy="3420526"/>
        </p:xfrm>
        <a:graphic>
          <a:graphicData uri="http://schemas.openxmlformats.org/drawingml/2006/table">
            <a:tbl>
              <a:tblPr firstRow="1"/>
              <a:tblGrid>
                <a:gridCol w="260743">
                  <a:extLst>
                    <a:ext uri="{9D8B030D-6E8A-4147-A177-3AD203B41FA5}">
                      <a16:colId xmlns:a16="http://schemas.microsoft.com/office/drawing/2014/main" val="20005"/>
                    </a:ext>
                  </a:extLst>
                </a:gridCol>
                <a:gridCol w="914730">
                  <a:extLst>
                    <a:ext uri="{9D8B030D-6E8A-4147-A177-3AD203B41FA5}">
                      <a16:colId xmlns:a16="http://schemas.microsoft.com/office/drawing/2014/main" val="1412113072"/>
                    </a:ext>
                  </a:extLst>
                </a:gridCol>
                <a:gridCol w="914730">
                  <a:extLst>
                    <a:ext uri="{9D8B030D-6E8A-4147-A177-3AD203B41FA5}">
                      <a16:colId xmlns:a16="http://schemas.microsoft.com/office/drawing/2014/main" val="1006559200"/>
                    </a:ext>
                  </a:extLst>
                </a:gridCol>
                <a:gridCol w="914730">
                  <a:extLst>
                    <a:ext uri="{9D8B030D-6E8A-4147-A177-3AD203B41FA5}">
                      <a16:colId xmlns:a16="http://schemas.microsoft.com/office/drawing/2014/main" val="3157697495"/>
                    </a:ext>
                  </a:extLst>
                </a:gridCol>
              </a:tblGrid>
              <a:tr h="223582">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16 G6 Intel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$1279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$1389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$1559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31005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$50 Rebate</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096173257"/>
                  </a:ext>
                </a:extLst>
              </a:tr>
              <a:tr h="310052">
                <a:tc vMerge="1">
                  <a:txBody>
                    <a:bodyPr/>
                    <a:lstStyle/>
                    <a:p>
                      <a:endParaRPr lang="en-US"/>
                    </a:p>
                  </a:txBody>
                  <a:tcPr>
                    <a:lnT w="12700" cmpd="sng">
                      <a:noFill/>
                      <a:prstDash val="solid"/>
                    </a:lnT>
                  </a:tcPr>
                </a:tc>
                <a:tc>
                  <a:txBody>
                    <a:bodyPr/>
                    <a:lstStyle/>
                    <a:p>
                      <a:pPr algn="ctr" fontAlgn="b"/>
                      <a:r>
                        <a:rPr lang="en-US" sz="800" b="0" i="0" u="none" strike="noStrike" dirty="0">
                          <a:solidFill>
                            <a:srgbClr val="000000"/>
                          </a:solidFill>
                          <a:effectLst/>
                          <a:latin typeface="Calibri" panose="020F0502020204030204" pitchFamily="34" charset="0"/>
                        </a:rPr>
                        <a:t>21KH0005US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800" b="0" i="0" u="none" strike="noStrike" dirty="0">
                          <a:solidFill>
                            <a:srgbClr val="000000"/>
                          </a:solidFill>
                          <a:effectLst/>
                          <a:latin typeface="Calibri" panose="020F0502020204030204" pitchFamily="34" charset="0"/>
                        </a:rPr>
                        <a:t>21KH000AUS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800" b="0" i="0" u="none" strike="noStrike" dirty="0">
                          <a:solidFill>
                            <a:srgbClr val="000000"/>
                          </a:solidFill>
                          <a:effectLst/>
                          <a:latin typeface="Calibri" panose="020F0502020204030204" pitchFamily="34" charset="0"/>
                        </a:rPr>
                        <a:t>21KH000FUS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310052">
                <a:tc vMerge="1">
                  <a:txBody>
                    <a:bodyPr/>
                    <a:lstStyle/>
                    <a:p>
                      <a:endParaRPr lang="en-US"/>
                    </a:p>
                  </a:txBody>
                  <a:tcPr/>
                </a:tc>
                <a:tc>
                  <a:txBody>
                    <a:bodyPr/>
                    <a:lstStyle/>
                    <a:p>
                      <a:pPr algn="ctr" fontAlgn="b"/>
                      <a:r>
                        <a:rPr lang="en-US" sz="800" b="0" i="0" u="none" strike="noStrike" dirty="0">
                          <a:solidFill>
                            <a:srgbClr val="000000"/>
                          </a:solidFill>
                          <a:effectLst/>
                          <a:latin typeface="Calibri" panose="020F0502020204030204" pitchFamily="34" charset="0"/>
                        </a:rPr>
                        <a:t>21KH0006CA</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800" b="0" i="0" u="none" strike="noStrike" dirty="0">
                          <a:solidFill>
                            <a:srgbClr val="000000"/>
                          </a:solidFill>
                          <a:effectLst/>
                          <a:latin typeface="Calibri" panose="020F0502020204030204" pitchFamily="34" charset="0"/>
                        </a:rPr>
                        <a:t>21KH000BCA</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800" b="0" i="0" u="none" strike="noStrike" dirty="0">
                          <a:solidFill>
                            <a:srgbClr val="000000"/>
                          </a:solidFill>
                          <a:effectLst/>
                          <a:latin typeface="Calibri" panose="020F0502020204030204" pitchFamily="34" charset="0"/>
                        </a:rPr>
                        <a:t>21KH000GCA</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639023527"/>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i5-1335U</a:t>
                      </a:r>
                    </a:p>
                  </a:txBody>
                  <a:tcPr marL="66563" marR="9244" marT="0"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i7-1355U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2754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45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 WUXGA IPS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16”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16”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57691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mn-ea"/>
                          <a:cs typeface="Arial" charset="0"/>
                        </a:rPr>
                        <a:t>FHD Camera w/Shutter, 2x2 AX WLAN, BT, Backlit Keyboard, Aluminum</a:t>
                      </a:r>
                      <a:endParaRPr kumimoji="0" lang="en-US" sz="600" b="0" i="0" u="none" strike="noStrike" kern="1200" cap="none" spc="0" normalizeH="0" baseline="0" noProof="0" dirty="0">
                        <a:ln>
                          <a:noFill/>
                        </a:ln>
                        <a:solidFill>
                          <a:srgbClr val="000000"/>
                        </a:solidFill>
                        <a:effectLst/>
                        <a:uLnTx/>
                        <a:uFillTx/>
                        <a:latin typeface="Arial" charset="0"/>
                        <a:ea typeface="+mn-ea"/>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mn-ea"/>
                          <a:cs typeface="Arial" charset="0"/>
                        </a:rPr>
                        <a:t>FHD Camera w/Shutter, 2x2 AX WLAN, BT, Backlit Keyboard, Aluminum</a:t>
                      </a:r>
                      <a:endParaRPr kumimoji="0" lang="en-US" sz="600" b="0" i="0" u="none" strike="noStrike" kern="1200" cap="none" spc="0" normalizeH="0" baseline="0" noProof="0" dirty="0">
                        <a:ln>
                          <a:noFill/>
                        </a:ln>
                        <a:solidFill>
                          <a:srgbClr val="000000"/>
                        </a:solidFill>
                        <a:effectLst/>
                        <a:uLnTx/>
                        <a:uFillTx/>
                        <a:latin typeface="Arial" charset="0"/>
                        <a:ea typeface="+mn-ea"/>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5690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Integrated 45Whr Battery</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a:t>
                      </a:r>
                      <a:r>
                        <a:rPr lang="en-US" sz="600" b="0" i="0" u="none" strike="noStrike" kern="1200" noProof="0" dirty="0">
                          <a:solidFill>
                            <a:srgbClr val="000000"/>
                          </a:solidFill>
                          <a:effectLst/>
                          <a:latin typeface="Arial" charset="0"/>
                          <a:ea typeface="Arial" charset="0"/>
                          <a:cs typeface="Arial" charset="0"/>
                        </a:rPr>
                        <a:t>45Whr Battery</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2171">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2562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19" name="Table 18">
            <a:extLst>
              <a:ext uri="{FF2B5EF4-FFF2-40B4-BE49-F238E27FC236}">
                <a16:creationId xmlns:a16="http://schemas.microsoft.com/office/drawing/2014/main" id="{8C5CDA26-5230-51CE-30BC-4CB997A260F8}"/>
              </a:ext>
            </a:extLst>
          </p:cNvPr>
          <p:cNvGraphicFramePr>
            <a:graphicFrameLocks noGrp="1"/>
          </p:cNvGraphicFramePr>
          <p:nvPr>
            <p:extLst>
              <p:ext uri="{D42A27DB-BD31-4B8C-83A1-F6EECF244321}">
                <p14:modId xmlns:p14="http://schemas.microsoft.com/office/powerpoint/2010/main" val="2538427152"/>
              </p:ext>
            </p:extLst>
          </p:nvPr>
        </p:nvGraphicFramePr>
        <p:xfrm>
          <a:off x="9024196" y="1440677"/>
          <a:ext cx="2090203" cy="3420526"/>
        </p:xfrm>
        <a:graphic>
          <a:graphicData uri="http://schemas.openxmlformats.org/drawingml/2006/table">
            <a:tbl>
              <a:tblPr firstRow="1"/>
              <a:tblGrid>
                <a:gridCol w="260743">
                  <a:extLst>
                    <a:ext uri="{9D8B030D-6E8A-4147-A177-3AD203B41FA5}">
                      <a16:colId xmlns:a16="http://schemas.microsoft.com/office/drawing/2014/main" val="20005"/>
                    </a:ext>
                  </a:extLst>
                </a:gridCol>
                <a:gridCol w="914730">
                  <a:extLst>
                    <a:ext uri="{9D8B030D-6E8A-4147-A177-3AD203B41FA5}">
                      <a16:colId xmlns:a16="http://schemas.microsoft.com/office/drawing/2014/main" val="1006559200"/>
                    </a:ext>
                  </a:extLst>
                </a:gridCol>
                <a:gridCol w="914730">
                  <a:extLst>
                    <a:ext uri="{9D8B030D-6E8A-4147-A177-3AD203B41FA5}">
                      <a16:colId xmlns:a16="http://schemas.microsoft.com/office/drawing/2014/main" val="3157697495"/>
                    </a:ext>
                  </a:extLst>
                </a:gridCol>
              </a:tblGrid>
              <a:tr h="223582">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16 G6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$1239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$1349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31005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$50 Rebate</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$50 Rebate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224258197"/>
                  </a:ext>
                </a:extLst>
              </a:tr>
              <a:tr h="310052">
                <a:tc vMerge="1">
                  <a:txBody>
                    <a:bodyPr/>
                    <a:lstStyle/>
                    <a:p>
                      <a:endParaRPr lang="en-US"/>
                    </a:p>
                  </a:txBody>
                  <a:tcPr>
                    <a:lnT w="12700" cmpd="sng">
                      <a:noFill/>
                      <a:prstDash val="solid"/>
                    </a:lnT>
                  </a:tcPr>
                </a:tc>
                <a:tc>
                  <a:txBody>
                    <a:bodyPr/>
                    <a:lstStyle/>
                    <a:p>
                      <a:pPr algn="ctr" fontAlgn="b"/>
                      <a:r>
                        <a:rPr lang="en-US" sz="800" b="0" i="0" u="none" strike="noStrike" dirty="0">
                          <a:solidFill>
                            <a:srgbClr val="000000"/>
                          </a:solidFill>
                          <a:effectLst/>
                          <a:latin typeface="Calibri" panose="020F0502020204030204" pitchFamily="34" charset="0"/>
                        </a:rPr>
                        <a:t>21KK0009US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0" i="0" u="none" strike="noStrike" kern="1200" dirty="0">
                          <a:solidFill>
                            <a:srgbClr val="000000"/>
                          </a:solidFill>
                          <a:effectLst/>
                          <a:latin typeface="Calibri" panose="020F0502020204030204" pitchFamily="34" charset="0"/>
                          <a:ea typeface="+mn-ea"/>
                          <a:cs typeface="+mn-cs"/>
                        </a:rPr>
                        <a:t>21KK000EUS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310052">
                <a:tc vMerge="1">
                  <a:txBody>
                    <a:bodyPr/>
                    <a:lstStyle/>
                    <a:p>
                      <a:endParaRPr lang="en-US"/>
                    </a:p>
                  </a:txBody>
                  <a:tcPr/>
                </a:tc>
                <a:tc>
                  <a:txBody>
                    <a:bodyPr/>
                    <a:lstStyle/>
                    <a:p>
                      <a:pPr algn="ctr" fontAlgn="b"/>
                      <a:r>
                        <a:rPr lang="en-US" sz="800" b="0" i="0" u="none" strike="noStrike" dirty="0">
                          <a:solidFill>
                            <a:srgbClr val="000000"/>
                          </a:solidFill>
                          <a:effectLst/>
                          <a:latin typeface="Calibri" panose="020F0502020204030204" pitchFamily="34" charset="0"/>
                        </a:rPr>
                        <a:t>21KK000ACA</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0" i="0" u="none" strike="noStrike" kern="1200" dirty="0">
                          <a:solidFill>
                            <a:srgbClr val="000000"/>
                          </a:solidFill>
                          <a:effectLst/>
                          <a:latin typeface="Calibri" panose="020F0502020204030204" pitchFamily="34" charset="0"/>
                          <a:ea typeface="+mn-ea"/>
                          <a:cs typeface="+mn-cs"/>
                        </a:rPr>
                        <a:t>21KK000FCA</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26123550"/>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7 7730U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2754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45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16”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16”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57691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mn-ea"/>
                          <a:cs typeface="Arial" charset="0"/>
                        </a:rPr>
                        <a:t>FHD Camera w/Shutter, 2x2 AX WLAN, BT, Backlit Keyboard, Aluminum</a:t>
                      </a:r>
                      <a:endParaRPr kumimoji="0" lang="en-US" sz="600" b="0" i="0" u="none" strike="noStrike" kern="1200" cap="none" spc="0" normalizeH="0" baseline="0" noProof="0" dirty="0">
                        <a:ln>
                          <a:noFill/>
                        </a:ln>
                        <a:solidFill>
                          <a:srgbClr val="000000"/>
                        </a:solidFill>
                        <a:effectLst/>
                        <a:uLnTx/>
                        <a:uFillTx/>
                        <a:latin typeface="Arial" charset="0"/>
                        <a:ea typeface="+mn-ea"/>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5690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2171">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2562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79433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FC99DC-0A94-4331-9F9E-E851BE5C3A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2" name="Rectangle 1">
            <a:extLst>
              <a:ext uri="{FF2B5EF4-FFF2-40B4-BE49-F238E27FC236}">
                <a16:creationId xmlns:a16="http://schemas.microsoft.com/office/drawing/2014/main" id="{5DE4456A-F7EE-5E34-CBED-0EF478D1A1F5}"/>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5 OF 5  ]</a:t>
            </a:r>
            <a:endParaRPr lang="en-US" sz="1000" b="1" dirty="0">
              <a:latin typeface="Arial" charset="0"/>
              <a:ea typeface="Arial" charset="0"/>
              <a:cs typeface="Arial" charset="0"/>
            </a:endParaRPr>
          </a:p>
        </p:txBody>
      </p:sp>
      <p:sp>
        <p:nvSpPr>
          <p:cNvPr id="3" name="TextBox 2">
            <a:extLst>
              <a:ext uri="{FF2B5EF4-FFF2-40B4-BE49-F238E27FC236}">
                <a16:creationId xmlns:a16="http://schemas.microsoft.com/office/drawing/2014/main" id="{B8F7F508-D5BB-D9F2-AE95-7EBD858222E9}"/>
              </a:ext>
            </a:extLst>
          </p:cNvPr>
          <p:cNvSpPr txBox="1"/>
          <p:nvPr/>
        </p:nvSpPr>
        <p:spPr>
          <a:xfrm>
            <a:off x="1051482" y="228601"/>
            <a:ext cx="6035118" cy="861766"/>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i="1" dirty="0">
                <a:solidFill>
                  <a:schemeClr val="bg1"/>
                </a:solidFill>
                <a:latin typeface="Arial" charset="0"/>
                <a:ea typeface="Arial" charset="0"/>
                <a:cs typeface="Arial" charset="0"/>
              </a:rPr>
              <a:t>ThinkBook</a:t>
            </a:r>
          </a:p>
        </p:txBody>
      </p:sp>
      <p:graphicFrame>
        <p:nvGraphicFramePr>
          <p:cNvPr id="9" name="Table 8">
            <a:extLst>
              <a:ext uri="{FF2B5EF4-FFF2-40B4-BE49-F238E27FC236}">
                <a16:creationId xmlns:a16="http://schemas.microsoft.com/office/drawing/2014/main" id="{6F9702A2-5A23-414F-161E-28C45772DA3D}"/>
              </a:ext>
            </a:extLst>
          </p:cNvPr>
          <p:cNvGraphicFramePr>
            <a:graphicFrameLocks noGrp="1"/>
          </p:cNvGraphicFramePr>
          <p:nvPr>
            <p:extLst>
              <p:ext uri="{D42A27DB-BD31-4B8C-83A1-F6EECF244321}">
                <p14:modId xmlns:p14="http://schemas.microsoft.com/office/powerpoint/2010/main" val="1903198000"/>
              </p:ext>
            </p:extLst>
          </p:nvPr>
        </p:nvGraphicFramePr>
        <p:xfrm>
          <a:off x="1051482" y="2082794"/>
          <a:ext cx="2093345" cy="3298820"/>
        </p:xfrm>
        <a:graphic>
          <a:graphicData uri="http://schemas.openxmlformats.org/drawingml/2006/table">
            <a:tbl>
              <a:tblPr firstRow="1"/>
              <a:tblGrid>
                <a:gridCol w="221888">
                  <a:extLst>
                    <a:ext uri="{9D8B030D-6E8A-4147-A177-3AD203B41FA5}">
                      <a16:colId xmlns:a16="http://schemas.microsoft.com/office/drawing/2014/main" val="20005"/>
                    </a:ext>
                  </a:extLst>
                </a:gridCol>
                <a:gridCol w="940851">
                  <a:extLst>
                    <a:ext uri="{9D8B030D-6E8A-4147-A177-3AD203B41FA5}">
                      <a16:colId xmlns:a16="http://schemas.microsoft.com/office/drawing/2014/main" val="3711697802"/>
                    </a:ext>
                  </a:extLst>
                </a:gridCol>
                <a:gridCol w="930606">
                  <a:extLst>
                    <a:ext uri="{9D8B030D-6E8A-4147-A177-3AD203B41FA5}">
                      <a16:colId xmlns:a16="http://schemas.microsoft.com/office/drawing/2014/main" val="3114058539"/>
                    </a:ext>
                  </a:extLst>
                </a:gridCol>
              </a:tblGrid>
              <a:tr h="240351">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14s Yoga G3</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$1499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$1729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314294">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endParaRP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3E8DDD"/>
                          </a:solidFill>
                          <a:effectLst/>
                          <a:uLnTx/>
                          <a:uFillTx/>
                          <a:latin typeface="Arial" charset="0"/>
                          <a:ea typeface="Arial" charset="0"/>
                          <a:cs typeface="Arial" charset="0"/>
                        </a:rPr>
                        <a:t>$100 Rebate</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591582943"/>
                  </a:ext>
                </a:extLst>
              </a:tr>
              <a:tr h="291939">
                <a:tc vMerge="1">
                  <a:txBody>
                    <a:bodyPr/>
                    <a:lstStyle/>
                    <a:p>
                      <a:endParaRPr lang="en-US"/>
                    </a:p>
                  </a:txBody>
                  <a:tcPr>
                    <a:lnT w="12700" cmpd="sng">
                      <a:noFill/>
                      <a:prstDash val="solid"/>
                    </a:lnT>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21JG0019US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21JG001FUS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68676">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21JG001ACA</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21JG001GCA</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831901539"/>
                  </a:ext>
                </a:extLst>
              </a:tr>
              <a:tr h="26441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i7-1355U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3065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441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4930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t>
                      </a:r>
                      <a:r>
                        <a:rPr lang="en-US" sz="600" b="1" i="0" u="none" strike="noStrike" dirty="0">
                          <a:solidFill>
                            <a:srgbClr val="FF0000"/>
                          </a:solidFill>
                          <a:effectLst/>
                          <a:latin typeface="Arial" charset="0"/>
                          <a:ea typeface="Arial" charset="0"/>
                          <a:cs typeface="Arial" charset="0"/>
                        </a:rPr>
                        <a:t>Touch sRGB</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t>
                      </a:r>
                      <a:r>
                        <a:rPr lang="en-US" sz="600" b="1" i="0" u="none" strike="noStrike" dirty="0">
                          <a:solidFill>
                            <a:srgbClr val="FF0000"/>
                          </a:solidFill>
                          <a:effectLst/>
                          <a:latin typeface="Arial" charset="0"/>
                          <a:ea typeface="Arial" charset="0"/>
                          <a:cs typeface="Arial" charset="0"/>
                        </a:rPr>
                        <a:t>Touch sRGB</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58480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cs typeface="Arial" charset="0"/>
                        </a:rPr>
                        <a:t>Camera w/Shutter, </a:t>
                      </a:r>
                      <a:r>
                        <a:rPr lang="en-US" sz="600" b="0" i="0" u="none" strike="noStrike" kern="1200" dirty="0">
                          <a:solidFill>
                            <a:srgbClr val="000000"/>
                          </a:solidFill>
                          <a:effectLst/>
                          <a:latin typeface="Arial" charset="0"/>
                          <a:ea typeface="+mn-ea"/>
                          <a:cs typeface="Arial" charset="0"/>
                        </a:rPr>
                        <a:t>FPR, </a:t>
                      </a:r>
                      <a:r>
                        <a:rPr lang="en-US" sz="600" b="0" i="0" u="none" strike="noStrike" kern="1200" dirty="0">
                          <a:solidFill>
                            <a:srgbClr val="000000"/>
                          </a:solidFill>
                          <a:effectLst/>
                          <a:latin typeface="Arial" charset="0"/>
                          <a:cs typeface="Arial" charset="0"/>
                        </a:rPr>
                        <a:t>2x2 AX WLAN, BT, Aluminum, Backlit Keyboard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cs typeface="Arial" charset="0"/>
                        </a:rPr>
                        <a:t>Camera w/Shutter, </a:t>
                      </a:r>
                      <a:r>
                        <a:rPr lang="en-US" sz="600" b="0" i="0" u="none" strike="noStrike" kern="1200" dirty="0">
                          <a:solidFill>
                            <a:srgbClr val="000000"/>
                          </a:solidFill>
                          <a:effectLst/>
                          <a:latin typeface="Arial" charset="0"/>
                          <a:ea typeface="+mn-ea"/>
                          <a:cs typeface="Arial" charset="0"/>
                        </a:rPr>
                        <a:t>FPR, </a:t>
                      </a:r>
                      <a:r>
                        <a:rPr lang="en-US" sz="600" b="0" i="0" u="none" strike="noStrike" kern="1200" dirty="0">
                          <a:solidFill>
                            <a:srgbClr val="000000"/>
                          </a:solidFill>
                          <a:effectLst/>
                          <a:latin typeface="Arial" charset="0"/>
                          <a:cs typeface="Arial" charset="0"/>
                        </a:rPr>
                        <a:t>2x2 AX WLAN, BT, Aluminum, Backlit Keyboard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6041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60Whr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60Whr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5075">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446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pic>
        <p:nvPicPr>
          <p:cNvPr id="7" name="Picture 6">
            <a:extLst>
              <a:ext uri="{FF2B5EF4-FFF2-40B4-BE49-F238E27FC236}">
                <a16:creationId xmlns:a16="http://schemas.microsoft.com/office/drawing/2014/main" id="{F9A902F1-695A-4FC3-F082-4A034AEEFB8F}"/>
              </a:ext>
            </a:extLst>
          </p:cNvPr>
          <p:cNvPicPr>
            <a:picLocks noChangeAspect="1"/>
          </p:cNvPicPr>
          <p:nvPr/>
        </p:nvPicPr>
        <p:blipFill>
          <a:blip r:embed="rId3"/>
          <a:stretch>
            <a:fillRect/>
          </a:stretch>
        </p:blipFill>
        <p:spPr>
          <a:xfrm>
            <a:off x="3715590" y="1679990"/>
            <a:ext cx="3639058" cy="2219635"/>
          </a:xfrm>
          <a:prstGeom prst="rect">
            <a:avLst/>
          </a:prstGeom>
        </p:spPr>
      </p:pic>
      <p:pic>
        <p:nvPicPr>
          <p:cNvPr id="11" name="Picture 10">
            <a:extLst>
              <a:ext uri="{FF2B5EF4-FFF2-40B4-BE49-F238E27FC236}">
                <a16:creationId xmlns:a16="http://schemas.microsoft.com/office/drawing/2014/main" id="{B66FB724-32B7-36FB-25D1-4BF161115BE0}"/>
              </a:ext>
            </a:extLst>
          </p:cNvPr>
          <p:cNvPicPr>
            <a:picLocks noChangeAspect="1"/>
          </p:cNvPicPr>
          <p:nvPr/>
        </p:nvPicPr>
        <p:blipFill>
          <a:blip r:embed="rId4"/>
          <a:stretch>
            <a:fillRect/>
          </a:stretch>
        </p:blipFill>
        <p:spPr>
          <a:xfrm>
            <a:off x="3715590" y="3713673"/>
            <a:ext cx="3291378" cy="1756884"/>
          </a:xfrm>
          <a:prstGeom prst="rect">
            <a:avLst/>
          </a:prstGeom>
        </p:spPr>
      </p:pic>
      <p:pic>
        <p:nvPicPr>
          <p:cNvPr id="17" name="Picture 16">
            <a:extLst>
              <a:ext uri="{FF2B5EF4-FFF2-40B4-BE49-F238E27FC236}">
                <a16:creationId xmlns:a16="http://schemas.microsoft.com/office/drawing/2014/main" id="{7B46BA4B-E8CA-0098-6405-552FDD226FB9}"/>
              </a:ext>
            </a:extLst>
          </p:cNvPr>
          <p:cNvPicPr>
            <a:picLocks noChangeAspect="1"/>
          </p:cNvPicPr>
          <p:nvPr/>
        </p:nvPicPr>
        <p:blipFill>
          <a:blip r:embed="rId5"/>
          <a:stretch>
            <a:fillRect/>
          </a:stretch>
        </p:blipFill>
        <p:spPr>
          <a:xfrm>
            <a:off x="7262738" y="1650268"/>
            <a:ext cx="2982219" cy="1993067"/>
          </a:xfrm>
          <a:prstGeom prst="rect">
            <a:avLst/>
          </a:prstGeom>
        </p:spPr>
      </p:pic>
      <p:pic>
        <p:nvPicPr>
          <p:cNvPr id="19" name="Picture 18">
            <a:extLst>
              <a:ext uri="{FF2B5EF4-FFF2-40B4-BE49-F238E27FC236}">
                <a16:creationId xmlns:a16="http://schemas.microsoft.com/office/drawing/2014/main" id="{366BF8FB-7DD7-D9C8-96FF-37F1CD713EF2}"/>
              </a:ext>
            </a:extLst>
          </p:cNvPr>
          <p:cNvPicPr>
            <a:picLocks noChangeAspect="1"/>
          </p:cNvPicPr>
          <p:nvPr/>
        </p:nvPicPr>
        <p:blipFill>
          <a:blip r:embed="rId6"/>
          <a:stretch>
            <a:fillRect/>
          </a:stretch>
        </p:blipFill>
        <p:spPr>
          <a:xfrm>
            <a:off x="7672934" y="3484054"/>
            <a:ext cx="2253736" cy="1897560"/>
          </a:xfrm>
          <a:prstGeom prst="rect">
            <a:avLst/>
          </a:prstGeom>
        </p:spPr>
      </p:pic>
    </p:spTree>
    <p:extLst>
      <p:ext uri="{BB962C8B-B14F-4D97-AF65-F5344CB8AC3E}">
        <p14:creationId xmlns:p14="http://schemas.microsoft.com/office/powerpoint/2010/main" val="2783668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83D49E-0195-4B3D-81B5-1FF8D8EFB63C}"/>
              </a:ext>
            </a:extLst>
          </p:cNvPr>
          <p:cNvSpPr>
            <a:spLocks noGrp="1"/>
          </p:cNvSpPr>
          <p:nvPr>
            <p:ph type="title"/>
          </p:nvPr>
        </p:nvSpPr>
        <p:spPr/>
        <p:txBody>
          <a:bodyPr/>
          <a:lstStyle/>
          <a:p>
            <a:r>
              <a:rPr lang="en-US" dirty="0"/>
              <a:t>ThinkCentre &amp; Lenovo Desktops</a:t>
            </a:r>
            <a:br>
              <a:rPr lang="en-US" dirty="0"/>
            </a:br>
            <a:endParaRPr lang="en-US" dirty="0"/>
          </a:p>
        </p:txBody>
      </p:sp>
      <p:sp>
        <p:nvSpPr>
          <p:cNvPr id="4" name="Slide Number Placeholder 3">
            <a:extLst>
              <a:ext uri="{FF2B5EF4-FFF2-40B4-BE49-F238E27FC236}">
                <a16:creationId xmlns:a16="http://schemas.microsoft.com/office/drawing/2014/main" id="{B9E8A8EE-2129-40C4-842D-988291A9D2DE}"/>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3371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51482" y="228601"/>
            <a:ext cx="6035118" cy="861766"/>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dirty="0">
                <a:solidFill>
                  <a:schemeClr val="bg1"/>
                </a:solidFill>
                <a:latin typeface="Arial" charset="0"/>
                <a:ea typeface="Arial" charset="0"/>
                <a:cs typeface="Arial" charset="0"/>
              </a:rPr>
              <a:t>ThinkCentre &amp; Lenovo Desktops</a:t>
            </a:r>
          </a:p>
        </p:txBody>
      </p:sp>
      <p:pic>
        <p:nvPicPr>
          <p:cNvPr id="37" name="Picture 36">
            <a:hlinkClick r:id="" action="ppaction://noaction"/>
          </p:cNvPr>
          <p:cNvPicPr>
            <a:picLocks noChangeAspect="1"/>
          </p:cNvPicPr>
          <p:nvPr/>
        </p:nvPicPr>
        <p:blipFill>
          <a:blip r:embed="rId2" cstate="email"/>
          <a:stretch>
            <a:fillRect/>
          </a:stretch>
        </p:blipFill>
        <p:spPr>
          <a:xfrm>
            <a:off x="228263" y="253102"/>
            <a:ext cx="771096" cy="771097"/>
          </a:xfrm>
          <a:prstGeom prst="rect">
            <a:avLst/>
          </a:prstGeom>
        </p:spPr>
      </p:pic>
      <p:sp>
        <p:nvSpPr>
          <p:cNvPr id="20" name="Rectangle 19">
            <a:extLst>
              <a:ext uri="{FF2B5EF4-FFF2-40B4-BE49-F238E27FC236}">
                <a16:creationId xmlns:a16="http://schemas.microsoft.com/office/drawing/2014/main" id="{7E1A633A-BB6A-4384-9254-BD283E03A9E3}"/>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1 OF 7  ]</a:t>
            </a:r>
            <a:endParaRPr lang="en-US" sz="1000" b="1" dirty="0">
              <a:latin typeface="Arial" charset="0"/>
              <a:ea typeface="Arial" charset="0"/>
              <a:cs typeface="Arial" charset="0"/>
            </a:endParaRPr>
          </a:p>
        </p:txBody>
      </p:sp>
      <p:sp>
        <p:nvSpPr>
          <p:cNvPr id="5" name="Text Placeholder 2">
            <a:extLst>
              <a:ext uri="{FF2B5EF4-FFF2-40B4-BE49-F238E27FC236}">
                <a16:creationId xmlns:a16="http://schemas.microsoft.com/office/drawing/2014/main" id="{9125473B-8335-45E7-D4D2-8A896209E630}"/>
              </a:ext>
            </a:extLst>
          </p:cNvPr>
          <p:cNvSpPr txBox="1">
            <a:spLocks/>
          </p:cNvSpPr>
          <p:nvPr/>
        </p:nvSpPr>
        <p:spPr bwMode="white">
          <a:xfrm>
            <a:off x="7315588" y="4823810"/>
            <a:ext cx="3097729"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Small Form Factor </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(M70s/M75s/M80s/M90s)</a:t>
            </a:r>
          </a:p>
        </p:txBody>
      </p:sp>
      <p:sp>
        <p:nvSpPr>
          <p:cNvPr id="6" name="Text Placeholder 2">
            <a:extLst>
              <a:ext uri="{FF2B5EF4-FFF2-40B4-BE49-F238E27FC236}">
                <a16:creationId xmlns:a16="http://schemas.microsoft.com/office/drawing/2014/main" id="{54990F55-FDD3-7614-790C-0FF9E6AA77A4}"/>
              </a:ext>
            </a:extLst>
          </p:cNvPr>
          <p:cNvSpPr txBox="1">
            <a:spLocks/>
          </p:cNvSpPr>
          <p:nvPr/>
        </p:nvSpPr>
        <p:spPr bwMode="white">
          <a:xfrm>
            <a:off x="9878519" y="4537862"/>
            <a:ext cx="2226650" cy="313724"/>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Tower</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(M70t/M80t/M90t)</a:t>
            </a:r>
          </a:p>
        </p:txBody>
      </p:sp>
      <p:sp>
        <p:nvSpPr>
          <p:cNvPr id="7" name="Text Placeholder 2">
            <a:extLst>
              <a:ext uri="{FF2B5EF4-FFF2-40B4-BE49-F238E27FC236}">
                <a16:creationId xmlns:a16="http://schemas.microsoft.com/office/drawing/2014/main" id="{E6463F70-4D49-E0C3-A361-8AC5290A6114}"/>
              </a:ext>
            </a:extLst>
          </p:cNvPr>
          <p:cNvSpPr txBox="1">
            <a:spLocks/>
          </p:cNvSpPr>
          <p:nvPr/>
        </p:nvSpPr>
        <p:spPr bwMode="white">
          <a:xfrm>
            <a:off x="3465443" y="5534789"/>
            <a:ext cx="2975113"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(Neo 50q/M70q/M75q/M80q/M90q)</a:t>
            </a:r>
          </a:p>
        </p:txBody>
      </p:sp>
      <p:pic>
        <p:nvPicPr>
          <p:cNvPr id="8" name="Picture 2" descr="images">
            <a:extLst>
              <a:ext uri="{FF2B5EF4-FFF2-40B4-BE49-F238E27FC236}">
                <a16:creationId xmlns:a16="http://schemas.microsoft.com/office/drawing/2014/main" id="{F3A980FC-D89E-5064-FEF7-6C2C3FD8961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87164" y="976428"/>
            <a:ext cx="4532070" cy="38460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s">
            <a:extLst>
              <a:ext uri="{FF2B5EF4-FFF2-40B4-BE49-F238E27FC236}">
                <a16:creationId xmlns:a16="http://schemas.microsoft.com/office/drawing/2014/main" id="{0A635EE6-30BC-2D46-1EDE-F7BFAD09955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18810" y="1566009"/>
            <a:ext cx="4091287" cy="34838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s">
            <a:extLst>
              <a:ext uri="{FF2B5EF4-FFF2-40B4-BE49-F238E27FC236}">
                <a16:creationId xmlns:a16="http://schemas.microsoft.com/office/drawing/2014/main" id="{383D02FC-BE08-D498-E10C-F49B8770450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07543" y="3217980"/>
            <a:ext cx="2799941" cy="23211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inkCentre Neo 50s (Intel) SFF | Energy-efficient business desktop | Lenovo  US">
            <a:extLst>
              <a:ext uri="{FF2B5EF4-FFF2-40B4-BE49-F238E27FC236}">
                <a16:creationId xmlns:a16="http://schemas.microsoft.com/office/drawing/2014/main" id="{45B12B84-5E45-466F-4997-904D334A3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0545" y="2492786"/>
            <a:ext cx="3216619" cy="25847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a:extLst>
              <a:ext uri="{FF2B5EF4-FFF2-40B4-BE49-F238E27FC236}">
                <a16:creationId xmlns:a16="http://schemas.microsoft.com/office/drawing/2014/main" id="{7A7C1D90-1A4A-B6DC-28C9-AF634F6A9D18}"/>
              </a:ext>
            </a:extLst>
          </p:cNvPr>
          <p:cNvSpPr txBox="1">
            <a:spLocks/>
          </p:cNvSpPr>
          <p:nvPr/>
        </p:nvSpPr>
        <p:spPr bwMode="white">
          <a:xfrm>
            <a:off x="5630209" y="5169897"/>
            <a:ext cx="2395142"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Neo Small Form Factor</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(Neo50s)</a:t>
            </a:r>
          </a:p>
        </p:txBody>
      </p:sp>
      <p:pic>
        <p:nvPicPr>
          <p:cNvPr id="14" name="Picture 6" descr="images">
            <a:extLst>
              <a:ext uri="{FF2B5EF4-FFF2-40B4-BE49-F238E27FC236}">
                <a16:creationId xmlns:a16="http://schemas.microsoft.com/office/drawing/2014/main" id="{45A41873-FC2C-D24D-0939-BC4FAE4DBE2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651" y="2082794"/>
            <a:ext cx="4226529" cy="35690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a:extLst>
              <a:ext uri="{FF2B5EF4-FFF2-40B4-BE49-F238E27FC236}">
                <a16:creationId xmlns:a16="http://schemas.microsoft.com/office/drawing/2014/main" id="{09D9ED42-B79F-9BF5-9569-DABC1877D78A}"/>
              </a:ext>
            </a:extLst>
          </p:cNvPr>
          <p:cNvSpPr txBox="1">
            <a:spLocks/>
          </p:cNvSpPr>
          <p:nvPr/>
        </p:nvSpPr>
        <p:spPr bwMode="white">
          <a:xfrm>
            <a:off x="377863" y="1607884"/>
            <a:ext cx="2149044" cy="672405"/>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M75q Gen 2 Tiny  (Pictured with optional Tiny-in-One)</a:t>
            </a:r>
          </a:p>
        </p:txBody>
      </p:sp>
    </p:spTree>
    <p:extLst>
      <p:ext uri="{BB962C8B-B14F-4D97-AF65-F5344CB8AC3E}">
        <p14:creationId xmlns:p14="http://schemas.microsoft.com/office/powerpoint/2010/main" val="3178945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TextBox 7"/>
          <p:cNvSpPr txBox="1"/>
          <p:nvPr/>
        </p:nvSpPr>
        <p:spPr>
          <a:xfrm>
            <a:off x="6794500" y="596901"/>
            <a:ext cx="184714" cy="477046"/>
          </a:xfrm>
          <a:prstGeom prst="rect">
            <a:avLst/>
          </a:prstGeom>
          <a:noFill/>
        </p:spPr>
        <p:txBody>
          <a:bodyPr wrap="none" lIns="91432" tIns="45716" rIns="91432" bIns="45716" rtlCol="0">
            <a:spAutoFit/>
          </a:bodyPr>
          <a:lstStyle/>
          <a:p>
            <a:endParaRPr lang="en-US"/>
          </a:p>
        </p:txBody>
      </p:sp>
      <p:sp>
        <p:nvSpPr>
          <p:cNvPr id="13" name="TextBox 12"/>
          <p:cNvSpPr txBox="1"/>
          <p:nvPr/>
        </p:nvSpPr>
        <p:spPr>
          <a:xfrm>
            <a:off x="1051482" y="228601"/>
            <a:ext cx="6706800" cy="830989"/>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dirty="0">
                <a:solidFill>
                  <a:schemeClr val="bg1"/>
                </a:solidFill>
                <a:latin typeface="Arial" charset="0"/>
                <a:ea typeface="Arial" charset="0"/>
                <a:cs typeface="Arial" charset="0"/>
              </a:rPr>
              <a:t>ThinkCentre Tiny AMD &amp; Intel Desktops</a:t>
            </a:r>
          </a:p>
        </p:txBody>
      </p:sp>
      <p:pic>
        <p:nvPicPr>
          <p:cNvPr id="15" name="Picture 14">
            <a:hlinkClick r:id="" action="ppaction://noaction"/>
          </p:cNvPr>
          <p:cNvPicPr>
            <a:picLocks noChangeAspect="1"/>
          </p:cNvPicPr>
          <p:nvPr/>
        </p:nvPicPr>
        <p:blipFill>
          <a:blip r:embed="rId2" cstate="email"/>
          <a:stretch>
            <a:fillRect/>
          </a:stretch>
        </p:blipFill>
        <p:spPr>
          <a:xfrm>
            <a:off x="228263" y="253102"/>
            <a:ext cx="771096" cy="771097"/>
          </a:xfrm>
          <a:prstGeom prst="rect">
            <a:avLst/>
          </a:prstGeom>
        </p:spPr>
      </p:pic>
      <p:sp>
        <p:nvSpPr>
          <p:cNvPr id="14" name="Rectangle 13">
            <a:extLst>
              <a:ext uri="{FF2B5EF4-FFF2-40B4-BE49-F238E27FC236}">
                <a16:creationId xmlns:a16="http://schemas.microsoft.com/office/drawing/2014/main" id="{120E8113-EC88-4DF4-B5B3-1E9FD850EF5F}"/>
              </a:ext>
            </a:extLst>
          </p:cNvPr>
          <p:cNvSpPr/>
          <p:nvPr/>
        </p:nvSpPr>
        <p:spPr>
          <a:xfrm>
            <a:off x="1051483" y="3125443"/>
            <a:ext cx="801806" cy="246213"/>
          </a:xfrm>
          <a:prstGeom prst="rect">
            <a:avLst/>
          </a:prstGeom>
        </p:spPr>
        <p:txBody>
          <a:bodyPr wrap="none" lIns="91432" tIns="45716" rIns="91432" bIns="45716">
            <a:spAutoFit/>
          </a:bodyPr>
          <a:lstStyle/>
          <a:p>
            <a:r>
              <a:rPr lang="en-US" sz="1000" b="1">
                <a:solidFill>
                  <a:prstClr val="white"/>
                </a:solidFill>
                <a:latin typeface="Arial" charset="0"/>
                <a:ea typeface="Arial" charset="0"/>
                <a:cs typeface="Arial" charset="0"/>
              </a:rPr>
              <a:t>[  2 OF 3  ]</a:t>
            </a:r>
            <a:endParaRPr lang="en-US" sz="1000" b="1">
              <a:latin typeface="Arial" charset="0"/>
              <a:ea typeface="Arial" charset="0"/>
              <a:cs typeface="Arial" charset="0"/>
            </a:endParaRPr>
          </a:p>
        </p:txBody>
      </p:sp>
      <p:sp>
        <p:nvSpPr>
          <p:cNvPr id="17" name="Rectangle 16">
            <a:extLst>
              <a:ext uri="{FF2B5EF4-FFF2-40B4-BE49-F238E27FC236}">
                <a16:creationId xmlns:a16="http://schemas.microsoft.com/office/drawing/2014/main" id="{5871B936-7547-48B5-B5A4-A513B4FF53EC}"/>
              </a:ext>
            </a:extLst>
          </p:cNvPr>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2 OF 7  ]</a:t>
            </a:r>
            <a:endParaRPr lang="en-US" sz="1000" b="1" dirty="0">
              <a:latin typeface="Arial" charset="0"/>
              <a:ea typeface="Arial" charset="0"/>
              <a:cs typeface="Arial" charset="0"/>
            </a:endParaRPr>
          </a:p>
        </p:txBody>
      </p:sp>
      <p:sp>
        <p:nvSpPr>
          <p:cNvPr id="11" name="Rectangle 10">
            <a:extLst>
              <a:ext uri="{FF2B5EF4-FFF2-40B4-BE49-F238E27FC236}">
                <a16:creationId xmlns:a16="http://schemas.microsoft.com/office/drawing/2014/main" id="{CED341BE-2F55-3CD1-9891-37EF262542EF}"/>
              </a:ext>
            </a:extLst>
          </p:cNvPr>
          <p:cNvSpPr/>
          <p:nvPr/>
        </p:nvSpPr>
        <p:spPr>
          <a:xfrm>
            <a:off x="2913293" y="5752499"/>
            <a:ext cx="412367" cy="125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11B88C6-32DD-1055-715F-1FD457D48E34}"/>
              </a:ext>
            </a:extLst>
          </p:cNvPr>
          <p:cNvGraphicFramePr>
            <a:graphicFrameLocks noGrp="1"/>
          </p:cNvGraphicFramePr>
          <p:nvPr>
            <p:extLst>
              <p:ext uri="{D42A27DB-BD31-4B8C-83A1-F6EECF244321}">
                <p14:modId xmlns:p14="http://schemas.microsoft.com/office/powerpoint/2010/main" val="899374805"/>
              </p:ext>
            </p:extLst>
          </p:nvPr>
        </p:nvGraphicFramePr>
        <p:xfrm>
          <a:off x="-4260" y="3792184"/>
          <a:ext cx="3019701" cy="2543001"/>
        </p:xfrm>
        <a:graphic>
          <a:graphicData uri="http://schemas.openxmlformats.org/drawingml/2006/table">
            <a:tbl>
              <a:tblPr firstRow="1">
                <a:tableStyleId>{2D5ABB26-0587-4C30-8999-92F81FD0307C}</a:tableStyleId>
              </a:tblPr>
              <a:tblGrid>
                <a:gridCol w="534184">
                  <a:extLst>
                    <a:ext uri="{9D8B030D-6E8A-4147-A177-3AD203B41FA5}">
                      <a16:colId xmlns:a16="http://schemas.microsoft.com/office/drawing/2014/main" val="20000"/>
                    </a:ext>
                  </a:extLst>
                </a:gridCol>
                <a:gridCol w="1439044">
                  <a:extLst>
                    <a:ext uri="{9D8B030D-6E8A-4147-A177-3AD203B41FA5}">
                      <a16:colId xmlns:a16="http://schemas.microsoft.com/office/drawing/2014/main" val="20001"/>
                    </a:ext>
                  </a:extLst>
                </a:gridCol>
                <a:gridCol w="1046473">
                  <a:extLst>
                    <a:ext uri="{9D8B030D-6E8A-4147-A177-3AD203B41FA5}">
                      <a16:colId xmlns:a16="http://schemas.microsoft.com/office/drawing/2014/main" val="3776016418"/>
                    </a:ext>
                  </a:extLst>
                </a:gridCol>
              </a:tblGrid>
              <a:tr h="229649">
                <a:tc rowSpan="1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dirty="0">
                          <a:solidFill>
                            <a:schemeClr val="bg1"/>
                          </a:solidFill>
                        </a:rPr>
                        <a:t>Neo 50q Gen 4</a:t>
                      </a:r>
                    </a:p>
                  </a:txBody>
                  <a:tcPr marL="0" marR="0" marT="91440" marB="0" vert="vert270" anchor="ctr">
                    <a:lnL w="12700" cap="flat" cmpd="sng" algn="ctr">
                      <a:noFill/>
                      <a:prstDash val="solid"/>
                      <a:round/>
                      <a:headEnd type="none" w="med" len="med"/>
                      <a:tailEnd type="none" w="med" len="med"/>
                    </a:lnL>
                    <a:lnR>
                      <a:noFill/>
                    </a:ln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mn-ea"/>
                          <a:cs typeface="Arial"/>
                        </a:rPr>
                        <a:t>$969</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mn-ea"/>
                          <a:cs typeface="Arial"/>
                        </a:rPr>
                        <a:t>$1049</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0"/>
                  </a:ext>
                </a:extLst>
              </a:tr>
              <a:tr h="143648">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1"/>
                  </a:ext>
                </a:extLst>
              </a:tr>
              <a:tr h="229649">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lnL w="12700" cap="flat" cmpd="sng" algn="ctr">
                      <a:noFill/>
                      <a:prstDash val="solid"/>
                      <a:round/>
                      <a:headEnd type="none" w="med" len="med"/>
                      <a:tailEnd type="none" w="med" len="med"/>
                    </a:lnL>
                    <a:lnR>
                      <a:noFill/>
                    </a:lnR>
                    <a:solidFill>
                      <a:srgbClr val="E2E3E2"/>
                    </a:solidFill>
                  </a:tcPr>
                </a:tc>
                <a:tc>
                  <a:txBody>
                    <a:bodyPr/>
                    <a:lstStyle/>
                    <a:p>
                      <a:pPr algn="ctr" fontAlgn="b"/>
                      <a:r>
                        <a:rPr lang="en-US" sz="1100" b="1" i="0" u="none" strike="noStrike" dirty="0">
                          <a:solidFill>
                            <a:srgbClr val="000000"/>
                          </a:solidFill>
                          <a:effectLst/>
                          <a:latin typeface="Calibri" panose="020F0502020204030204" pitchFamily="34" charset="0"/>
                        </a:rPr>
                        <a:t>12LN000CUS</a:t>
                      </a:r>
                    </a:p>
                  </a:txBody>
                  <a:tcPr marL="6350" marR="6350" marT="6350" marB="0" anchor="b">
                    <a:lnL w="12700" cap="flat" cmpd="sng" algn="ctr">
                      <a:noFill/>
                      <a:prstDash val="solid"/>
                      <a:round/>
                      <a:headEnd type="none" w="med" len="med"/>
                      <a:tailEnd type="none" w="med" len="med"/>
                    </a:lnL>
                    <a:lnR>
                      <a:noFill/>
                    </a:lnR>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12LN000BUS</a:t>
                      </a:r>
                    </a:p>
                  </a:txBody>
                  <a:tcPr marL="6350" marR="6350" marT="6350" marB="0" anchor="b">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2"/>
                  </a:ext>
                </a:extLst>
              </a:tr>
              <a:tr h="229649">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12LN000CCA</a:t>
                      </a:r>
                    </a:p>
                  </a:txBody>
                  <a:tcPr marL="6350" marR="6350" marT="6350" marB="0" anchor="b">
                    <a:lnL w="12700" cap="flat" cmpd="sng" algn="ctr">
                      <a:noFill/>
                      <a:prstDash val="solid"/>
                      <a:round/>
                      <a:headEnd type="none" w="med" len="med"/>
                      <a:tailEnd type="none" w="med" len="med"/>
                    </a:lnL>
                    <a:lnR>
                      <a:noFill/>
                    </a:lnR>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12LN000BCA</a:t>
                      </a:r>
                    </a:p>
                  </a:txBody>
                  <a:tcPr marL="6350" marR="6350" marT="6350" marB="0" anchor="b">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3784407230"/>
                  </a:ext>
                </a:extLst>
              </a:tr>
              <a:tr h="241838">
                <a:tc vMerge="1">
                  <a:txBody>
                    <a:bodyPr/>
                    <a:lstStyle/>
                    <a:p>
                      <a:pPr algn="l" fontAlgn="b"/>
                      <a:endParaRPr lang="en-US" sz="700" b="0" i="0" u="none" strike="noStrike">
                        <a:solidFill>
                          <a:srgbClr val="000000"/>
                        </a:solidFill>
                        <a:effectLst/>
                        <a:latin typeface="Arial"/>
                        <a:cs typeface="Arial"/>
                      </a:endParaRPr>
                    </a:p>
                  </a:txBody>
                  <a:tcPr marR="12700" marT="12700" marB="0" anchor="b">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n-lt"/>
                        </a:rPr>
                        <a:t>Core i5-</a:t>
                      </a:r>
                      <a:r>
                        <a:rPr lang="en-US" sz="800" b="0" i="0" kern="1200" dirty="0">
                          <a:solidFill>
                            <a:schemeClr val="tx1"/>
                          </a:solidFill>
                          <a:effectLst/>
                          <a:latin typeface="+mn-lt"/>
                          <a:ea typeface="+mn-ea"/>
                          <a:cs typeface="+mn-cs"/>
                        </a:rPr>
                        <a:t>13420H</a:t>
                      </a:r>
                      <a:endParaRPr lang="en-US" sz="800" b="0" i="0" u="none" strike="noStrike" dirty="0">
                        <a:solidFill>
                          <a:srgbClr val="000000"/>
                        </a:solidFill>
                        <a:latin typeface="+mn-lt"/>
                      </a:endParaRP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rtl="0" fontAlgn="b"/>
                      <a:r>
                        <a:rPr lang="en-US" sz="800" b="0" i="0" u="none" strike="noStrike" dirty="0">
                          <a:solidFill>
                            <a:srgbClr val="000000"/>
                          </a:solidFill>
                          <a:latin typeface="+mn-lt"/>
                        </a:rPr>
                        <a:t>Core i5-</a:t>
                      </a:r>
                      <a:r>
                        <a:rPr lang="en-US" sz="800" b="0" i="0" kern="1200" dirty="0">
                          <a:solidFill>
                            <a:schemeClr val="tx1"/>
                          </a:solidFill>
                          <a:effectLst/>
                          <a:latin typeface="+mn-lt"/>
                          <a:ea typeface="+mn-ea"/>
                          <a:cs typeface="+mn-cs"/>
                        </a:rPr>
                        <a:t>13420H</a:t>
                      </a:r>
                      <a:endParaRPr lang="en-US" sz="800" b="0" i="0" u="none" strike="noStrike" dirty="0">
                        <a:solidFill>
                          <a:srgbClr val="000000"/>
                        </a:solidFill>
                        <a:latin typeface="+mn-lt"/>
                      </a:endParaRP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3"/>
                  </a:ext>
                </a:extLst>
              </a:tr>
              <a:tr h="241838">
                <a:tc vMerge="1">
                  <a:txBody>
                    <a:bodyPr/>
                    <a:lstStyle/>
                    <a:p>
                      <a:pPr algn="l" fontAlgn="b"/>
                      <a:endParaRPr lang="en-US" sz="700" b="0" i="0" u="none" strike="noStrike">
                        <a:solidFill>
                          <a:srgbClr val="000000"/>
                        </a:solidFill>
                        <a:effectLst/>
                        <a:latin typeface="Arial"/>
                        <a:cs typeface="Arial"/>
                      </a:endParaRPr>
                    </a:p>
                  </a:txBody>
                  <a:tcPr marR="12700" marT="12700" marB="0" anchor="b">
                    <a:lnL w="12700" cap="flat" cmpd="sng" algn="ctr">
                      <a:noFill/>
                      <a:prstDash val="solid"/>
                      <a:round/>
                      <a:headEnd type="none" w="med" len="med"/>
                      <a:tailEnd type="none" w="med" len="med"/>
                    </a:lnL>
                    <a:lnR>
                      <a:noFill/>
                    </a:lnR>
                    <a:solidFill>
                      <a:srgbClr val="E2E3E2"/>
                    </a:solidFill>
                  </a:tcPr>
                </a:tc>
                <a:tc>
                  <a:txBody>
                    <a:bodyPr/>
                    <a:lstStyle/>
                    <a:p>
                      <a:pPr algn="ctr"/>
                      <a:r>
                        <a:rPr lang="en-US" sz="800" b="0" i="0" u="none" strike="noStrike" baseline="0" dirty="0">
                          <a:solidFill>
                            <a:srgbClr val="000000"/>
                          </a:solidFill>
                          <a:latin typeface="Arial" charset="0"/>
                          <a:ea typeface="Arial" charset="0"/>
                          <a:cs typeface="Arial" charset="0"/>
                        </a:rPr>
                        <a:t>8GB DDR4 2666MHz</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a:r>
                        <a:rPr lang="en-US" sz="800" b="0" i="0" u="none" strike="noStrike" baseline="0" dirty="0">
                          <a:solidFill>
                            <a:srgbClr val="000000"/>
                          </a:solidFill>
                          <a:latin typeface="Arial" charset="0"/>
                          <a:ea typeface="Arial" charset="0"/>
                          <a:cs typeface="Arial" charset="0"/>
                        </a:rPr>
                        <a:t>16GB DDR4 2666MHz</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4"/>
                  </a:ext>
                </a:extLst>
              </a:tr>
              <a:tr h="241838">
                <a:tc vMerge="1">
                  <a:txBody>
                    <a:bodyPr/>
                    <a:lstStyle/>
                    <a:p>
                      <a:pPr algn="l" fontAlgn="b"/>
                      <a:endParaRPr lang="en-US" sz="700" b="0" i="0" u="none" strike="noStrike">
                        <a:solidFill>
                          <a:srgbClr val="000000"/>
                        </a:solidFill>
                        <a:effectLst/>
                        <a:latin typeface="Arial"/>
                        <a:cs typeface="Arial"/>
                      </a:endParaRPr>
                    </a:p>
                  </a:txBody>
                  <a:tcPr marR="12700" marT="12700" marB="0" anchor="b">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n-lt"/>
                        </a:rPr>
                        <a:t>256GB M.2 SSD  </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rtl="0" fontAlgn="b"/>
                      <a:r>
                        <a:rPr lang="en-US" sz="800" b="0" i="0" u="none" strike="noStrike" dirty="0">
                          <a:solidFill>
                            <a:srgbClr val="000000"/>
                          </a:solidFill>
                          <a:latin typeface="+mn-lt"/>
                        </a:rPr>
                        <a:t>256GB M.2 SSD  </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5"/>
                  </a:ext>
                </a:extLst>
              </a:tr>
              <a:tr h="241838">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algn="ctr"/>
                      <a:r>
                        <a:rPr lang="en-US" sz="800" b="0" i="0" u="none" strike="noStrike" baseline="0" dirty="0">
                          <a:solidFill>
                            <a:srgbClr val="000000"/>
                          </a:solidFill>
                          <a:latin typeface="Arial" charset="0"/>
                          <a:ea typeface="Arial" charset="0"/>
                          <a:cs typeface="Arial" charset="0"/>
                        </a:rPr>
                        <a:t>2x2 AC Wi-Fi  + BT 5.2</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a:r>
                        <a:rPr lang="en-US" sz="800" b="0" i="0" u="none" strike="noStrike" baseline="0" dirty="0">
                          <a:solidFill>
                            <a:srgbClr val="000000"/>
                          </a:solidFill>
                          <a:latin typeface="Arial" charset="0"/>
                          <a:ea typeface="Arial" charset="0"/>
                          <a:cs typeface="Arial" charset="0"/>
                        </a:rPr>
                        <a:t>2x2 AC Wi-Fi  + BT 5.2</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6"/>
                  </a:ext>
                </a:extLst>
              </a:tr>
              <a:tr h="241838">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algn="ctr"/>
                      <a:r>
                        <a:rPr lang="en-US" sz="800" b="0" i="0" u="none" strike="noStrike" baseline="0" dirty="0">
                          <a:solidFill>
                            <a:srgbClr val="000000"/>
                          </a:solidFill>
                          <a:latin typeface="Arial" charset="0"/>
                          <a:ea typeface="Arial" charset="0"/>
                          <a:cs typeface="Arial" charset="0"/>
                        </a:rPr>
                        <a:t>DP + HDMI</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a:r>
                        <a:rPr lang="en-US" sz="800" b="0" i="0" u="none" strike="noStrike" baseline="0" dirty="0">
                          <a:solidFill>
                            <a:srgbClr val="000000"/>
                          </a:solidFill>
                          <a:latin typeface="Arial" charset="0"/>
                          <a:ea typeface="Arial" charset="0"/>
                          <a:cs typeface="Arial" charset="0"/>
                        </a:rPr>
                        <a:t>DP + HDMI</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7"/>
                  </a:ext>
                </a:extLst>
              </a:tr>
              <a:tr h="255374">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j-lt"/>
                        </a:rPr>
                        <a:t>Win11 Pro 64</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latin typeface="+mn-lt"/>
                          <a:ea typeface="+mn-ea"/>
                          <a:cs typeface="+mn-cs"/>
                        </a:rPr>
                        <a:t>Win11 Pro 64</a:t>
                      </a:r>
                    </a:p>
                    <a:p>
                      <a:pPr algn="ctr" rtl="0" fontAlgn="b"/>
                      <a:r>
                        <a:rPr lang="en-US" sz="800" b="0" i="0" u="none" strike="noStrike" dirty="0">
                          <a:solidFill>
                            <a:srgbClr val="000000"/>
                          </a:solidFill>
                          <a:latin typeface="+mj-lt"/>
                        </a:rPr>
                        <a:t> </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8"/>
                  </a:ext>
                </a:extLst>
              </a:tr>
              <a:tr h="241838">
                <a:tc vMerge="1">
                  <a:txBody>
                    <a:bodyPr/>
                    <a:lstStyle/>
                    <a:p>
                      <a:pPr algn="l" fontAlgn="b"/>
                      <a:endParaRPr lang="en-US" sz="1000" b="1" i="0" u="none" strike="noStrike">
                        <a:solidFill>
                          <a:schemeClr val="tx1"/>
                        </a:solidFill>
                        <a:effectLst/>
                        <a:latin typeface="Arial"/>
                        <a:cs typeface="Arial"/>
                      </a:endParaRPr>
                    </a:p>
                  </a:txBody>
                  <a:tcPr marR="12700" anchor="ctr">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j-lt"/>
                        </a:rPr>
                        <a:t>1 Year Onsite </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rtl="0" fontAlgn="b"/>
                      <a:r>
                        <a:rPr lang="en-US" sz="800" b="0" i="0" u="none" strike="noStrike" dirty="0">
                          <a:solidFill>
                            <a:srgbClr val="000000"/>
                          </a:solidFill>
                          <a:latin typeface="+mj-lt"/>
                        </a:rPr>
                        <a:t>1 Year Onsite </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9"/>
                  </a:ext>
                </a:extLst>
              </a:tr>
            </a:tbl>
          </a:graphicData>
        </a:graphic>
      </p:graphicFrame>
      <p:graphicFrame>
        <p:nvGraphicFramePr>
          <p:cNvPr id="12" name="Table 11">
            <a:extLst>
              <a:ext uri="{FF2B5EF4-FFF2-40B4-BE49-F238E27FC236}">
                <a16:creationId xmlns:a16="http://schemas.microsoft.com/office/drawing/2014/main" id="{35A0B960-098A-24B0-F496-4DD55B674A43}"/>
              </a:ext>
            </a:extLst>
          </p:cNvPr>
          <p:cNvGraphicFramePr>
            <a:graphicFrameLocks noGrp="1"/>
          </p:cNvGraphicFramePr>
          <p:nvPr>
            <p:extLst>
              <p:ext uri="{D42A27DB-BD31-4B8C-83A1-F6EECF244321}">
                <p14:modId xmlns:p14="http://schemas.microsoft.com/office/powerpoint/2010/main" val="881623064"/>
              </p:ext>
            </p:extLst>
          </p:nvPr>
        </p:nvGraphicFramePr>
        <p:xfrm>
          <a:off x="-1" y="1258189"/>
          <a:ext cx="3138537" cy="2538996"/>
        </p:xfrm>
        <a:graphic>
          <a:graphicData uri="http://schemas.openxmlformats.org/drawingml/2006/table">
            <a:tbl>
              <a:tblPr firstRow="1">
                <a:tableStyleId>{2D5ABB26-0587-4C30-8999-92F81FD0307C}</a:tableStyleId>
              </a:tblPr>
              <a:tblGrid>
                <a:gridCol w="549197">
                  <a:extLst>
                    <a:ext uri="{9D8B030D-6E8A-4147-A177-3AD203B41FA5}">
                      <a16:colId xmlns:a16="http://schemas.microsoft.com/office/drawing/2014/main" val="20000"/>
                    </a:ext>
                  </a:extLst>
                </a:gridCol>
                <a:gridCol w="1325461">
                  <a:extLst>
                    <a:ext uri="{9D8B030D-6E8A-4147-A177-3AD203B41FA5}">
                      <a16:colId xmlns:a16="http://schemas.microsoft.com/office/drawing/2014/main" val="20005"/>
                    </a:ext>
                  </a:extLst>
                </a:gridCol>
                <a:gridCol w="1263879">
                  <a:extLst>
                    <a:ext uri="{9D8B030D-6E8A-4147-A177-3AD203B41FA5}">
                      <a16:colId xmlns:a16="http://schemas.microsoft.com/office/drawing/2014/main" val="20007"/>
                    </a:ext>
                  </a:extLst>
                </a:gridCol>
              </a:tblGrid>
              <a:tr h="272965">
                <a:tc rowSpan="8">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0" dirty="0">
                          <a:solidFill>
                            <a:schemeClr val="bg1"/>
                          </a:solidFill>
                          <a:latin typeface="Arial" charset="0"/>
                          <a:ea typeface="Arial" charset="0"/>
                          <a:cs typeface="Arial" charset="0"/>
                        </a:rPr>
                        <a:t>M75q Tiny Gen 2</a:t>
                      </a:r>
                    </a:p>
                  </a:txBody>
                  <a:tcPr marL="0" marR="0" marT="9144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$1049</a:t>
                      </a:r>
                    </a:p>
                  </a:txBody>
                  <a:tcPr marL="91439" marR="0" marT="0"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$1149</a:t>
                      </a:r>
                    </a:p>
                  </a:txBody>
                  <a:tcPr marL="91439" marR="0" marT="0"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0"/>
                  </a:ext>
                </a:extLst>
              </a:tr>
              <a:tr h="383409">
                <a:tc vMerge="1">
                  <a:txBody>
                    <a:bodyPr/>
                    <a:lstStyle/>
                    <a:p>
                      <a:endParaRPr lang="en-US"/>
                    </a:p>
                  </a:txBody>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91439" marR="0" marT="0" marB="0" anchor="ctr">
                    <a:lnR w="38100" cap="flat" cmpd="sng" algn="ctr">
                      <a:noFill/>
                      <a:prstDash val="solid"/>
                      <a:round/>
                      <a:headEnd type="none" w="med" len="med"/>
                      <a:tailEnd type="none" w="med" len="med"/>
                    </a:lnR>
                    <a:solidFill>
                      <a:schemeClr val="bg1">
                        <a:lumMod val="8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91439" marR="0" marT="0"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282329">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fontAlgn="b"/>
                      <a:r>
                        <a:rPr lang="en-US" sz="1100" b="1" i="0" u="none" strike="noStrike" dirty="0">
                          <a:solidFill>
                            <a:srgbClr val="000000"/>
                          </a:solidFill>
                          <a:effectLst/>
                          <a:latin typeface="Calibri" panose="020F0502020204030204" pitchFamily="34" charset="0"/>
                        </a:rPr>
                        <a:t>11JN002PUS</a:t>
                      </a:r>
                    </a:p>
                  </a:txBody>
                  <a:tcPr marL="6350" marR="6350" marT="6350" marB="0" anchor="b">
                    <a:lnR w="38100" cap="flat" cmpd="sng" algn="ctr">
                      <a:noFill/>
                      <a:prstDash val="solid"/>
                      <a:round/>
                      <a:headEnd type="none" w="med" len="med"/>
                      <a:tailEnd type="none" w="med" len="med"/>
                    </a:lnR>
                    <a:solidFill>
                      <a:schemeClr val="bg1">
                        <a:lumMod val="85000"/>
                      </a:schemeClr>
                    </a:solidFill>
                  </a:tcPr>
                </a:tc>
                <a:tc>
                  <a:txBody>
                    <a:bodyPr/>
                    <a:lstStyle/>
                    <a:p>
                      <a:pPr algn="ctr" fontAlgn="b"/>
                      <a:r>
                        <a:rPr lang="en-US" sz="1000" b="1" i="0" u="none" strike="noStrike" dirty="0">
                          <a:solidFill>
                            <a:srgbClr val="000000"/>
                          </a:solidFill>
                          <a:effectLst/>
                          <a:latin typeface="Calibri" panose="020F0502020204030204" pitchFamily="34" charset="0"/>
                        </a:rPr>
                        <a:t>11JN0089US</a:t>
                      </a:r>
                    </a:p>
                  </a:txBody>
                  <a:tcPr marL="7620" marR="7620" marT="7620" marB="0" anchor="b">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29278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fontAlgn="b"/>
                      <a:r>
                        <a:rPr lang="en-US" sz="800" b="0" i="0" u="none" strike="noStrike" dirty="0">
                          <a:solidFill>
                            <a:srgbClr val="000000"/>
                          </a:solidFill>
                          <a:effectLst/>
                          <a:latin typeface="+mn-lt"/>
                        </a:rPr>
                        <a:t>Ryzen 5 PRO 5650GE</a:t>
                      </a:r>
                    </a:p>
                  </a:txBody>
                  <a:tcPr marL="7620" marR="7620" marT="7620" marB="0" anchor="b">
                    <a:lnR w="38100" cap="flat" cmpd="sng" algn="ctr">
                      <a:noFill/>
                      <a:prstDash val="solid"/>
                      <a:round/>
                      <a:headEnd type="none" w="med" len="med"/>
                      <a:tailEnd type="none" w="med" len="med"/>
                    </a:lnR>
                    <a:solidFill>
                      <a:schemeClr val="bg1">
                        <a:lumMod val="85000"/>
                      </a:schemeClr>
                    </a:solidFill>
                  </a:tcPr>
                </a:tc>
                <a:tc>
                  <a:txBody>
                    <a:bodyPr/>
                    <a:lstStyle/>
                    <a:p>
                      <a:pPr algn="ctr" fontAlgn="b"/>
                      <a:r>
                        <a:rPr lang="en-US" sz="800" b="0" i="0" u="none" strike="noStrike" dirty="0">
                          <a:solidFill>
                            <a:srgbClr val="000000"/>
                          </a:solidFill>
                          <a:effectLst/>
                          <a:latin typeface="+mn-lt"/>
                        </a:rPr>
                        <a:t>Ryzen 5 PRO 5650GE</a:t>
                      </a:r>
                    </a:p>
                  </a:txBody>
                  <a:tcPr marL="7620" marR="7620" marT="7620" marB="0" anchor="b">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r h="29278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a:r>
                        <a:rPr lang="en-US" sz="800" b="0" i="0" kern="1200" dirty="0">
                          <a:solidFill>
                            <a:schemeClr val="tx1"/>
                          </a:solidFill>
                          <a:effectLst/>
                          <a:latin typeface="+mn-lt"/>
                          <a:ea typeface="+mn-ea"/>
                          <a:cs typeface="+mn-cs"/>
                        </a:rPr>
                        <a:t>8GB</a:t>
                      </a:r>
                      <a:r>
                        <a:rPr lang="en-US" sz="800" b="0" i="0" kern="1200" baseline="0" dirty="0">
                          <a:solidFill>
                            <a:schemeClr val="tx1"/>
                          </a:solidFill>
                          <a:effectLst/>
                          <a:latin typeface="+mn-lt"/>
                          <a:ea typeface="+mn-ea"/>
                          <a:cs typeface="+mn-cs"/>
                        </a:rPr>
                        <a:t> Memory</a:t>
                      </a:r>
                      <a:endParaRPr lang="en-US" sz="800" b="0" i="0" u="none" strike="noStrike" baseline="0" dirty="0">
                        <a:solidFill>
                          <a:srgbClr val="000000"/>
                        </a:solidFill>
                        <a:latin typeface="Arial" charset="0"/>
                        <a:ea typeface="Arial" charset="0"/>
                        <a:cs typeface="Arial" charset="0"/>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16GB</a:t>
                      </a:r>
                      <a:r>
                        <a:rPr lang="en-US" sz="800" b="0" i="0" kern="1200" baseline="0" dirty="0">
                          <a:solidFill>
                            <a:schemeClr val="tx1"/>
                          </a:solidFill>
                          <a:effectLst/>
                          <a:latin typeface="+mn-lt"/>
                          <a:ea typeface="+mn-ea"/>
                          <a:cs typeface="+mn-cs"/>
                        </a:rPr>
                        <a:t> Memory</a:t>
                      </a:r>
                      <a:endParaRPr lang="en-US" sz="800" b="0" i="0" u="none" strike="noStrike" baseline="0" dirty="0">
                        <a:solidFill>
                          <a:srgbClr val="000000"/>
                        </a:solidFill>
                        <a:latin typeface="Arial" charset="0"/>
                        <a:ea typeface="Arial" charset="0"/>
                        <a:cs typeface="Arial" charset="0"/>
                      </a:endParaRP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r h="42915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rtl="0" fontAlgn="b"/>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5"/>
                  </a:ext>
                </a:extLst>
              </a:tr>
              <a:tr h="292784">
                <a:tc vMerge="1">
                  <a:txBody>
                    <a:bodyPr/>
                    <a:lstStyle/>
                    <a:p>
                      <a:endParaRPr lang="en-US"/>
                    </a:p>
                  </a:txBody>
                  <a:tcPr/>
                </a:tc>
                <a:tc>
                  <a:txBody>
                    <a:bodyPr/>
                    <a:lstStyle/>
                    <a:p>
                      <a:pPr marL="0" algn="ctr" defTabSz="1218987" rtl="0" eaLnBrk="1" fontAlgn="b" latinLnBrk="0" hangingPunct="1"/>
                      <a:r>
                        <a:rPr lang="en-US" sz="800" b="0" i="0" u="none" strike="noStrike" kern="1200" dirty="0">
                          <a:solidFill>
                            <a:srgbClr val="000000"/>
                          </a:solidFill>
                          <a:latin typeface="+mn-lt"/>
                          <a:ea typeface="+mn-ea"/>
                          <a:cs typeface="+mn-cs"/>
                        </a:rPr>
                        <a:t>  Win11 Pro 64</a:t>
                      </a:r>
                    </a:p>
                    <a:p>
                      <a:pPr marL="0" algn="ctr" defTabSz="1218987" rtl="0" eaLnBrk="1" fontAlgn="b" latinLnBrk="0" hangingPunct="1"/>
                      <a:r>
                        <a:rPr lang="en-US" sz="800" b="0" i="0" u="none" strike="noStrike" kern="1200" dirty="0">
                          <a:solidFill>
                            <a:srgbClr val="000000"/>
                          </a:solidFill>
                          <a:latin typeface="+mn-lt"/>
                          <a:ea typeface="+mn-ea"/>
                          <a:cs typeface="+mn-cs"/>
                        </a:rPr>
                        <a:t> </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algn="ctr" rtl="0" fontAlgn="b"/>
                      <a:r>
                        <a:rPr lang="en-US" sz="800" b="0" i="0" u="none" strike="noStrike" dirty="0">
                          <a:solidFill>
                            <a:srgbClr val="000000"/>
                          </a:solidFill>
                          <a:latin typeface="+mn-lt"/>
                        </a:rPr>
                        <a:t>Win11 Pro 64</a:t>
                      </a: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8"/>
                  </a:ext>
                </a:extLst>
              </a:tr>
              <a:tr h="292784">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9"/>
                  </a:ext>
                </a:extLst>
              </a:tr>
            </a:tbl>
          </a:graphicData>
        </a:graphic>
      </p:graphicFrame>
      <p:graphicFrame>
        <p:nvGraphicFramePr>
          <p:cNvPr id="19" name="Table 18">
            <a:extLst>
              <a:ext uri="{FF2B5EF4-FFF2-40B4-BE49-F238E27FC236}">
                <a16:creationId xmlns:a16="http://schemas.microsoft.com/office/drawing/2014/main" id="{3AD58E91-7684-879A-7880-0403BC9E6AF2}"/>
              </a:ext>
            </a:extLst>
          </p:cNvPr>
          <p:cNvGraphicFramePr>
            <a:graphicFrameLocks noGrp="1"/>
          </p:cNvGraphicFramePr>
          <p:nvPr>
            <p:extLst>
              <p:ext uri="{D42A27DB-BD31-4B8C-83A1-F6EECF244321}">
                <p14:modId xmlns:p14="http://schemas.microsoft.com/office/powerpoint/2010/main" val="2656299609"/>
              </p:ext>
            </p:extLst>
          </p:nvPr>
        </p:nvGraphicFramePr>
        <p:xfrm>
          <a:off x="3021338" y="1253188"/>
          <a:ext cx="1340218" cy="2538996"/>
        </p:xfrm>
        <a:graphic>
          <a:graphicData uri="http://schemas.openxmlformats.org/drawingml/2006/table">
            <a:tbl>
              <a:tblPr firstRow="1">
                <a:tableStyleId>{2D5ABB26-0587-4C30-8999-92F81FD0307C}</a:tableStyleId>
              </a:tblPr>
              <a:tblGrid>
                <a:gridCol w="1340218">
                  <a:extLst>
                    <a:ext uri="{9D8B030D-6E8A-4147-A177-3AD203B41FA5}">
                      <a16:colId xmlns:a16="http://schemas.microsoft.com/office/drawing/2014/main" val="1794080711"/>
                    </a:ext>
                  </a:extLst>
                </a:gridCol>
              </a:tblGrid>
              <a:tr h="272965">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$1349</a:t>
                      </a:r>
                    </a:p>
                  </a:txBody>
                  <a:tcPr marL="91439" marR="0" marT="0"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256052297"/>
                  </a:ext>
                </a:extLst>
              </a:tr>
              <a:tr h="383409">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91439" marR="0" marT="0"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360792729"/>
                  </a:ext>
                </a:extLst>
              </a:tr>
              <a:tr h="282329">
                <a:tc>
                  <a:txBody>
                    <a:bodyPr/>
                    <a:lstStyle/>
                    <a:p>
                      <a:pPr algn="ctr" fontAlgn="b"/>
                      <a:r>
                        <a:rPr lang="en-US" sz="1000" b="1" i="0" u="none" strike="noStrike" dirty="0">
                          <a:solidFill>
                            <a:srgbClr val="000000"/>
                          </a:solidFill>
                          <a:effectLst/>
                          <a:latin typeface="Calibri" panose="020F0502020204030204" pitchFamily="34" charset="0"/>
                        </a:rPr>
                        <a:t>11JN002RUS</a:t>
                      </a:r>
                    </a:p>
                  </a:txBody>
                  <a:tcPr marL="7620" marR="7620" marT="7620" marB="0" anchor="b">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673034577"/>
                  </a:ext>
                </a:extLst>
              </a:tr>
              <a:tr h="292784">
                <a:tc>
                  <a:txBody>
                    <a:bodyPr/>
                    <a:lstStyle/>
                    <a:p>
                      <a:pPr algn="ctr" fontAlgn="b"/>
                      <a:r>
                        <a:rPr lang="en-US" sz="800" b="0" i="0" u="none" strike="noStrike" dirty="0">
                          <a:solidFill>
                            <a:srgbClr val="000000"/>
                          </a:solidFill>
                          <a:effectLst/>
                          <a:latin typeface="+mn-lt"/>
                        </a:rPr>
                        <a:t>Ryzen 7 PRO 5750GE</a:t>
                      </a:r>
                    </a:p>
                  </a:txBody>
                  <a:tcPr marL="7620" marR="7620" marT="7620" marB="0" anchor="b">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426785115"/>
                  </a:ext>
                </a:extLst>
              </a:tr>
              <a:tr h="292784">
                <a:tc>
                  <a:txBody>
                    <a:bodyPr/>
                    <a:lstStyle/>
                    <a:p>
                      <a:pPr marL="91440" algn="ctr"/>
                      <a:r>
                        <a:rPr lang="en-US" sz="800" b="0" i="0" kern="1200" dirty="0">
                          <a:solidFill>
                            <a:schemeClr val="tx1"/>
                          </a:solidFill>
                          <a:effectLst/>
                          <a:latin typeface="+mn-lt"/>
                          <a:ea typeface="+mn-ea"/>
                          <a:cs typeface="+mn-cs"/>
                        </a:rPr>
                        <a:t>16GB</a:t>
                      </a:r>
                      <a:r>
                        <a:rPr lang="en-US" sz="800" b="0" i="0" kern="1200" baseline="0" dirty="0">
                          <a:solidFill>
                            <a:schemeClr val="tx1"/>
                          </a:solidFill>
                          <a:effectLst/>
                          <a:latin typeface="+mn-lt"/>
                          <a:ea typeface="+mn-ea"/>
                          <a:cs typeface="+mn-cs"/>
                        </a:rPr>
                        <a:t> Memory</a:t>
                      </a:r>
                      <a:endParaRPr lang="en-US" sz="800" b="0" i="0" u="none" strike="noStrike" baseline="0" dirty="0">
                        <a:solidFill>
                          <a:srgbClr val="000000"/>
                        </a:solidFill>
                        <a:latin typeface="Arial" charset="0"/>
                        <a:ea typeface="Arial" charset="0"/>
                        <a:cs typeface="Arial" charset="0"/>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930805968"/>
                  </a:ext>
                </a:extLst>
              </a:tr>
              <a:tr h="429157">
                <a:tc>
                  <a:txBody>
                    <a:bodyPr/>
                    <a:lstStyle/>
                    <a:p>
                      <a:pPr marL="91440" algn="ctr" rtl="0" fontAlgn="b"/>
                      <a:r>
                        <a:rPr lang="en-US" sz="800" b="0" i="0" u="none" strike="noStrike" kern="1200" dirty="0">
                          <a:solidFill>
                            <a:schemeClr val="tx1"/>
                          </a:solidFill>
                          <a:effectLst/>
                          <a:latin typeface="+mn-lt"/>
                          <a:ea typeface="+mn-ea"/>
                          <a:cs typeface="+mn-cs"/>
                        </a:rPr>
                        <a:t>512GB SS M.2 PCIe</a:t>
                      </a:r>
                      <a:endParaRPr lang="en-US" sz="800" b="0" i="0" u="none" strike="noStrike" dirty="0">
                        <a:solidFill>
                          <a:srgbClr val="000000"/>
                        </a:solidFill>
                        <a:latin typeface="+mn-lt"/>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048361046"/>
                  </a:ext>
                </a:extLst>
              </a:tr>
              <a:tr h="292784">
                <a:tc>
                  <a:txBody>
                    <a:bodyPr/>
                    <a:lstStyle/>
                    <a:p>
                      <a:pPr marL="91440" algn="ctr" rtl="0" fontAlgn="b"/>
                      <a:r>
                        <a:rPr lang="en-US" sz="800" b="0" i="0" u="none" strike="noStrike" kern="1200" dirty="0">
                          <a:solidFill>
                            <a:srgbClr val="000000"/>
                          </a:solidFill>
                          <a:latin typeface="+mn-lt"/>
                          <a:ea typeface="+mn-ea"/>
                          <a:cs typeface="+mn-cs"/>
                        </a:rPr>
                        <a:t>Win11 Pro 64 </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188019793"/>
                  </a:ext>
                </a:extLst>
              </a:tr>
              <a:tr h="292784">
                <a:tc>
                  <a:txBody>
                    <a:bodyPr/>
                    <a:lstStyle/>
                    <a:p>
                      <a:pPr marL="91440" algn="ctr" fontAlgn="b"/>
                      <a:r>
                        <a:rPr lang="en-US" sz="800" b="0" i="0" u="none" strike="noStrike" dirty="0">
                          <a:solidFill>
                            <a:srgbClr val="000000"/>
                          </a:solidFill>
                          <a:latin typeface="+mn-lt"/>
                        </a:rPr>
                        <a:t>3 Year Onsite</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08875490"/>
                  </a:ext>
                </a:extLst>
              </a:tr>
            </a:tbl>
          </a:graphicData>
        </a:graphic>
      </p:graphicFrame>
      <p:pic>
        <p:nvPicPr>
          <p:cNvPr id="21" name="Picture 6" descr="images">
            <a:extLst>
              <a:ext uri="{FF2B5EF4-FFF2-40B4-BE49-F238E27FC236}">
                <a16:creationId xmlns:a16="http://schemas.microsoft.com/office/drawing/2014/main" id="{08452389-CB41-5DEE-22F9-7264549831E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035803" y="1442086"/>
            <a:ext cx="2928143" cy="24726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ages">
            <a:extLst>
              <a:ext uri="{FF2B5EF4-FFF2-40B4-BE49-F238E27FC236}">
                <a16:creationId xmlns:a16="http://schemas.microsoft.com/office/drawing/2014/main" id="{A3AEE11F-6107-28DD-9244-044814B1B91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02024" y="1681783"/>
            <a:ext cx="1835591" cy="16388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
            <a:extLst>
              <a:ext uri="{FF2B5EF4-FFF2-40B4-BE49-F238E27FC236}">
                <a16:creationId xmlns:a16="http://schemas.microsoft.com/office/drawing/2014/main" id="{E27A0432-B1D6-6EBB-010F-3F4660E45B41}"/>
              </a:ext>
            </a:extLst>
          </p:cNvPr>
          <p:cNvSpPr txBox="1">
            <a:spLocks/>
          </p:cNvSpPr>
          <p:nvPr/>
        </p:nvSpPr>
        <p:spPr bwMode="white">
          <a:xfrm>
            <a:off x="3325812" y="4193192"/>
            <a:ext cx="2626499"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Neo 50q Gen 4</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pic>
        <p:nvPicPr>
          <p:cNvPr id="24" name="Picture 2" descr="images">
            <a:extLst>
              <a:ext uri="{FF2B5EF4-FFF2-40B4-BE49-F238E27FC236}">
                <a16:creationId xmlns:a16="http://schemas.microsoft.com/office/drawing/2014/main" id="{05883D2A-335D-5129-479D-54E27949F27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42771" y="4473957"/>
            <a:ext cx="2600137" cy="16804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2">
            <a:extLst>
              <a:ext uri="{FF2B5EF4-FFF2-40B4-BE49-F238E27FC236}">
                <a16:creationId xmlns:a16="http://schemas.microsoft.com/office/drawing/2014/main" id="{C75CEF2C-86BA-7012-CD29-43EBD7453AFB}"/>
              </a:ext>
            </a:extLst>
          </p:cNvPr>
          <p:cNvSpPr txBox="1">
            <a:spLocks/>
          </p:cNvSpPr>
          <p:nvPr/>
        </p:nvSpPr>
        <p:spPr bwMode="white">
          <a:xfrm>
            <a:off x="6139629" y="3481998"/>
            <a:ext cx="2149044" cy="672405"/>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M75q Gen 2 Tiny  (Pictured with Tiny-in-One)</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pic>
        <p:nvPicPr>
          <p:cNvPr id="26" name="Picture 25">
            <a:extLst>
              <a:ext uri="{FF2B5EF4-FFF2-40B4-BE49-F238E27FC236}">
                <a16:creationId xmlns:a16="http://schemas.microsoft.com/office/drawing/2014/main" id="{4DD4E383-DCD6-1A02-0E27-B181B75B5B3A}"/>
              </a:ext>
            </a:extLst>
          </p:cNvPr>
          <p:cNvPicPr>
            <a:picLocks noChangeAspect="1"/>
          </p:cNvPicPr>
          <p:nvPr/>
        </p:nvPicPr>
        <p:blipFill>
          <a:blip r:embed="rId6"/>
          <a:stretch>
            <a:fillRect/>
          </a:stretch>
        </p:blipFill>
        <p:spPr>
          <a:xfrm>
            <a:off x="4309083" y="4602236"/>
            <a:ext cx="840045" cy="1604701"/>
          </a:xfrm>
          <a:prstGeom prst="rect">
            <a:avLst/>
          </a:prstGeom>
        </p:spPr>
      </p:pic>
    </p:spTree>
    <p:extLst>
      <p:ext uri="{BB962C8B-B14F-4D97-AF65-F5344CB8AC3E}">
        <p14:creationId xmlns:p14="http://schemas.microsoft.com/office/powerpoint/2010/main" val="3053784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94500" y="596901"/>
            <a:ext cx="184714" cy="477046"/>
          </a:xfrm>
          <a:prstGeom prst="rect">
            <a:avLst/>
          </a:prstGeom>
          <a:noFill/>
        </p:spPr>
        <p:txBody>
          <a:bodyPr wrap="none" lIns="91432" tIns="45716" rIns="91432" bIns="45716" rtlCol="0">
            <a:spAutoFit/>
          </a:bodyPr>
          <a:lstStyle/>
          <a:p>
            <a:endParaRPr lang="en-US"/>
          </a:p>
        </p:txBody>
      </p:sp>
      <p:sp>
        <p:nvSpPr>
          <p:cNvPr id="13" name="TextBox 12"/>
          <p:cNvSpPr txBox="1"/>
          <p:nvPr/>
        </p:nvSpPr>
        <p:spPr>
          <a:xfrm>
            <a:off x="1051482" y="228601"/>
            <a:ext cx="6255479" cy="830989"/>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dirty="0">
                <a:solidFill>
                  <a:schemeClr val="bg1"/>
                </a:solidFill>
                <a:latin typeface="Arial" charset="0"/>
                <a:ea typeface="Arial" charset="0"/>
                <a:cs typeface="Arial" charset="0"/>
              </a:rPr>
              <a:t>ThinkCentre Tiny</a:t>
            </a:r>
          </a:p>
        </p:txBody>
      </p:sp>
      <p:pic>
        <p:nvPicPr>
          <p:cNvPr id="15" name="Picture 14">
            <a:hlinkClick r:id="" action="ppaction://noaction"/>
          </p:cNvPr>
          <p:cNvPicPr>
            <a:picLocks noChangeAspect="1"/>
          </p:cNvPicPr>
          <p:nvPr/>
        </p:nvPicPr>
        <p:blipFill>
          <a:blip r:embed="rId2" cstate="email"/>
          <a:stretch>
            <a:fillRect/>
          </a:stretch>
        </p:blipFill>
        <p:spPr>
          <a:xfrm>
            <a:off x="228263" y="253102"/>
            <a:ext cx="771096" cy="771097"/>
          </a:xfrm>
          <a:prstGeom prst="rect">
            <a:avLst/>
          </a:prstGeom>
        </p:spPr>
      </p:pic>
      <p:sp>
        <p:nvSpPr>
          <p:cNvPr id="18" name="Rectangle 17">
            <a:extLst>
              <a:ext uri="{FF2B5EF4-FFF2-40B4-BE49-F238E27FC236}">
                <a16:creationId xmlns:a16="http://schemas.microsoft.com/office/drawing/2014/main" id="{91EDFC3D-5E91-4B3A-8EEB-3415B50ACCA5}"/>
              </a:ext>
            </a:extLst>
          </p:cNvPr>
          <p:cNvSpPr/>
          <p:nvPr/>
        </p:nvSpPr>
        <p:spPr>
          <a:xfrm>
            <a:off x="1051483" y="3125443"/>
            <a:ext cx="801806" cy="246213"/>
          </a:xfrm>
          <a:prstGeom prst="rect">
            <a:avLst/>
          </a:prstGeom>
        </p:spPr>
        <p:txBody>
          <a:bodyPr wrap="none" lIns="91432" tIns="45716" rIns="91432" bIns="45716">
            <a:spAutoFit/>
          </a:bodyPr>
          <a:lstStyle/>
          <a:p>
            <a:r>
              <a:rPr lang="en-US" sz="1000" b="1">
                <a:solidFill>
                  <a:prstClr val="white"/>
                </a:solidFill>
                <a:latin typeface="Arial" charset="0"/>
                <a:ea typeface="Arial" charset="0"/>
                <a:cs typeface="Arial" charset="0"/>
              </a:rPr>
              <a:t>[  2 OF 3  ]</a:t>
            </a:r>
            <a:endParaRPr lang="en-US" sz="1000" b="1">
              <a:latin typeface="Arial" charset="0"/>
              <a:ea typeface="Arial" charset="0"/>
              <a:cs typeface="Arial" charset="0"/>
            </a:endParaRPr>
          </a:p>
        </p:txBody>
      </p:sp>
      <p:sp>
        <p:nvSpPr>
          <p:cNvPr id="19" name="Rectangle 18">
            <a:extLst>
              <a:ext uri="{FF2B5EF4-FFF2-40B4-BE49-F238E27FC236}">
                <a16:creationId xmlns:a16="http://schemas.microsoft.com/office/drawing/2014/main" id="{0BD6B985-6E35-4D04-8A2E-AFE8A4F98A13}"/>
              </a:ext>
            </a:extLst>
          </p:cNvPr>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3 OF 7  ]</a:t>
            </a:r>
            <a:endParaRPr lang="en-US" sz="1000" b="1" dirty="0">
              <a:latin typeface="Arial" charset="0"/>
              <a:ea typeface="Arial" charset="0"/>
              <a:cs typeface="Arial" charset="0"/>
            </a:endParaRPr>
          </a:p>
        </p:txBody>
      </p:sp>
      <p:graphicFrame>
        <p:nvGraphicFramePr>
          <p:cNvPr id="4" name="Table 3">
            <a:extLst>
              <a:ext uri="{FF2B5EF4-FFF2-40B4-BE49-F238E27FC236}">
                <a16:creationId xmlns:a16="http://schemas.microsoft.com/office/drawing/2014/main" id="{3332CBC3-8F50-F06A-FED3-D071BFDDA521}"/>
              </a:ext>
            </a:extLst>
          </p:cNvPr>
          <p:cNvGraphicFramePr>
            <a:graphicFrameLocks noGrp="1"/>
          </p:cNvGraphicFramePr>
          <p:nvPr>
            <p:extLst>
              <p:ext uri="{D42A27DB-BD31-4B8C-83A1-F6EECF244321}">
                <p14:modId xmlns:p14="http://schemas.microsoft.com/office/powerpoint/2010/main" val="3475899058"/>
              </p:ext>
            </p:extLst>
          </p:nvPr>
        </p:nvGraphicFramePr>
        <p:xfrm>
          <a:off x="228263" y="1448460"/>
          <a:ext cx="5102782" cy="2221338"/>
        </p:xfrm>
        <a:graphic>
          <a:graphicData uri="http://schemas.openxmlformats.org/drawingml/2006/table">
            <a:tbl>
              <a:tblPr firstRow="1">
                <a:tableStyleId>{2D5ABB26-0587-4C30-8999-92F81FD0307C}</a:tableStyleId>
              </a:tblPr>
              <a:tblGrid>
                <a:gridCol w="391260">
                  <a:extLst>
                    <a:ext uri="{9D8B030D-6E8A-4147-A177-3AD203B41FA5}">
                      <a16:colId xmlns:a16="http://schemas.microsoft.com/office/drawing/2014/main" val="20008"/>
                    </a:ext>
                  </a:extLst>
                </a:gridCol>
                <a:gridCol w="1129514">
                  <a:extLst>
                    <a:ext uri="{9D8B030D-6E8A-4147-A177-3AD203B41FA5}">
                      <a16:colId xmlns:a16="http://schemas.microsoft.com/office/drawing/2014/main" val="20009"/>
                    </a:ext>
                  </a:extLst>
                </a:gridCol>
                <a:gridCol w="1167707">
                  <a:extLst>
                    <a:ext uri="{9D8B030D-6E8A-4147-A177-3AD203B41FA5}">
                      <a16:colId xmlns:a16="http://schemas.microsoft.com/office/drawing/2014/main" val="20011"/>
                    </a:ext>
                  </a:extLst>
                </a:gridCol>
                <a:gridCol w="1186088">
                  <a:extLst>
                    <a:ext uri="{9D8B030D-6E8A-4147-A177-3AD203B41FA5}">
                      <a16:colId xmlns:a16="http://schemas.microsoft.com/office/drawing/2014/main" val="3445883400"/>
                    </a:ext>
                  </a:extLst>
                </a:gridCol>
                <a:gridCol w="1228213">
                  <a:extLst>
                    <a:ext uri="{9D8B030D-6E8A-4147-A177-3AD203B41FA5}">
                      <a16:colId xmlns:a16="http://schemas.microsoft.com/office/drawing/2014/main" val="20005"/>
                    </a:ext>
                  </a:extLst>
                </a:gridCol>
              </a:tblGrid>
              <a:tr h="244610">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M70q Tiny Gen 3</a:t>
                      </a:r>
                    </a:p>
                  </a:txBody>
                  <a:tcPr marL="0" marR="0" marT="91440" marB="0" vert="vert270" anchor="ctr">
                    <a:lnL>
                      <a:noFill/>
                    </a:lnL>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$1199</a:t>
                      </a:r>
                    </a:p>
                  </a:txBody>
                  <a:tcPr marL="91439" marR="0" marT="0" marB="0" anchor="b">
                    <a:solidFill>
                      <a:schemeClr val="bg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$1259</a:t>
                      </a:r>
                    </a:p>
                  </a:txBody>
                  <a:tcPr marL="91439" marR="0" marT="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$1309</a:t>
                      </a:r>
                    </a:p>
                  </a:txBody>
                  <a:tcPr marL="91439" marR="0" marT="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$1,649</a:t>
                      </a:r>
                    </a:p>
                  </a:txBody>
                  <a:tcPr marL="91439" marR="0" marT="0" marB="0" anchor="b">
                    <a:solidFill>
                      <a:schemeClr val="bg1"/>
                    </a:solidFill>
                  </a:tcPr>
                </a:tc>
                <a:extLst>
                  <a:ext uri="{0D108BD9-81ED-4DB2-BD59-A6C34878D82A}">
                    <a16:rowId xmlns:a16="http://schemas.microsoft.com/office/drawing/2014/main" val="10000"/>
                  </a:ext>
                </a:extLst>
              </a:tr>
              <a:tr h="241457">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8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7620" marR="7620" marT="762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solidFill>
                  </a:tcPr>
                </a:tc>
                <a:extLst>
                  <a:ext uri="{0D108BD9-81ED-4DB2-BD59-A6C34878D82A}">
                    <a16:rowId xmlns:a16="http://schemas.microsoft.com/office/drawing/2014/main" val="3133703810"/>
                  </a:ext>
                </a:extLst>
              </a:tr>
              <a:tr h="2414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latin typeface="+mn-lt"/>
                        <a:cs typeface="Arial"/>
                      </a:endParaRPr>
                    </a:p>
                  </a:txBody>
                  <a:tcPr marL="0" marR="0" marT="0" marB="0" vert="vert270" anchor="ctr">
                    <a:solidFill>
                      <a:srgbClr val="F3F2F0"/>
                    </a:solidFill>
                  </a:tcPr>
                </a:tc>
                <a:tc>
                  <a:txBody>
                    <a:bodyPr/>
                    <a:lstStyle/>
                    <a:p>
                      <a:pPr algn="ctr" fontAlgn="b"/>
                      <a:r>
                        <a:rPr lang="en-US" sz="1100" b="0" i="0" u="none" strike="noStrike" dirty="0">
                          <a:solidFill>
                            <a:srgbClr val="000000"/>
                          </a:solidFill>
                          <a:effectLst/>
                          <a:latin typeface="Calibri" panose="020F0502020204030204" pitchFamily="34" charset="0"/>
                        </a:rPr>
                        <a:t>11T3000BUS</a:t>
                      </a:r>
                    </a:p>
                  </a:txBody>
                  <a:tcPr marL="6350" marR="6350" marT="6350" marB="0" anchor="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11T300C0US</a:t>
                      </a:r>
                    </a:p>
                  </a:txBody>
                  <a:tcPr marL="6350" marR="6350" marT="6350" marB="0" anchor="b">
                    <a:solidFill>
                      <a:schemeClr val="bg1">
                        <a:lumMod val="8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11T300C9US</a:t>
                      </a:r>
                    </a:p>
                  </a:txBody>
                  <a:tcPr marL="6350" marR="6350" marT="6350" marB="0" anchor="b">
                    <a:solidFill>
                      <a:schemeClr val="bg1">
                        <a:lumMod val="8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11T3000RUS</a:t>
                      </a:r>
                    </a:p>
                  </a:txBody>
                  <a:tcPr marL="6350" marR="6350" marT="6350" marB="0" anchor="b">
                    <a:solidFill>
                      <a:schemeClr val="bg1"/>
                    </a:solidFill>
                  </a:tcPr>
                </a:tc>
                <a:extLst>
                  <a:ext uri="{0D108BD9-81ED-4DB2-BD59-A6C34878D82A}">
                    <a16:rowId xmlns:a16="http://schemas.microsoft.com/office/drawing/2014/main" val="10002"/>
                  </a:ext>
                </a:extLst>
              </a:tr>
              <a:tr h="241457">
                <a:tc v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11T3000BCA</a:t>
                      </a:r>
                    </a:p>
                  </a:txBody>
                  <a:tcPr marL="6350" marR="6350" marT="6350" marB="0" anchor="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11T300C0CA</a:t>
                      </a:r>
                    </a:p>
                  </a:txBody>
                  <a:tcPr marL="6350" marR="6350" marT="6350" marB="0" anchor="b">
                    <a:solidFill>
                      <a:schemeClr val="bg1">
                        <a:lumMod val="8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11T300C9CA</a:t>
                      </a:r>
                    </a:p>
                  </a:txBody>
                  <a:tcPr marL="6350" marR="6350" marT="6350" marB="0" anchor="b">
                    <a:solidFill>
                      <a:schemeClr val="bg1">
                        <a:lumMod val="8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11T3000RCA</a:t>
                      </a:r>
                    </a:p>
                  </a:txBody>
                  <a:tcPr marL="6350" marR="6350" marT="6350" marB="0" anchor="b">
                    <a:solidFill>
                      <a:schemeClr val="bg1"/>
                    </a:solidFill>
                  </a:tcPr>
                </a:tc>
                <a:extLst>
                  <a:ext uri="{0D108BD9-81ED-4DB2-BD59-A6C34878D82A}">
                    <a16:rowId xmlns:a16="http://schemas.microsoft.com/office/drawing/2014/main" val="2926933354"/>
                  </a:ext>
                </a:extLst>
              </a:tr>
              <a:tr h="25040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dirty="0"/>
                        <a:t>   Core i5-12400T </a:t>
                      </a:r>
                    </a:p>
                  </a:txBody>
                  <a:tcPr marL="9525" marR="9525" marT="952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i5-12400T</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i5-12400T</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Core i7-12700T</a:t>
                      </a:r>
                    </a:p>
                  </a:txBody>
                  <a:tcPr marL="9525" marR="9525" marT="9525" marB="0" anchor="ctr">
                    <a:solidFill>
                      <a:schemeClr val="bg1"/>
                    </a:solidFill>
                  </a:tcPr>
                </a:tc>
                <a:extLst>
                  <a:ext uri="{0D108BD9-81ED-4DB2-BD59-A6C34878D82A}">
                    <a16:rowId xmlns:a16="http://schemas.microsoft.com/office/drawing/2014/main" val="10003"/>
                  </a:ext>
                </a:extLst>
              </a:tr>
              <a:tr h="24779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a:r>
                        <a:rPr lang="en-US" sz="800" b="0" i="0" u="none" strike="noStrike" baseline="0" dirty="0">
                          <a:solidFill>
                            <a:srgbClr val="000000"/>
                          </a:solidFill>
                          <a:latin typeface="Arial" charset="0"/>
                          <a:ea typeface="Arial" charset="0"/>
                          <a:cs typeface="Arial" charset="0"/>
                        </a:rPr>
                        <a:t>8GB DDR4 2666MHz</a:t>
                      </a:r>
                    </a:p>
                  </a:txBody>
                  <a:tcPr marL="9525" marR="9525" marT="952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solidFill>
                  </a:tcPr>
                </a:tc>
                <a:extLst>
                  <a:ext uri="{0D108BD9-81ED-4DB2-BD59-A6C34878D82A}">
                    <a16:rowId xmlns:a16="http://schemas.microsoft.com/office/drawing/2014/main" val="10004"/>
                  </a:ext>
                </a:extLst>
              </a:tr>
              <a:tr h="25040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   256GB SSD M.2 PCIe</a:t>
                      </a:r>
                    </a:p>
                  </a:txBody>
                  <a:tcPr marL="9525" marR="9525" marT="952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512GB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solidFill>
                  </a:tcPr>
                </a:tc>
                <a:extLst>
                  <a:ext uri="{0D108BD9-81ED-4DB2-BD59-A6C34878D82A}">
                    <a16:rowId xmlns:a16="http://schemas.microsoft.com/office/drawing/2014/main" val="10005"/>
                  </a:ext>
                </a:extLst>
              </a:tr>
              <a:tr h="250400">
                <a:tc vMerge="1">
                  <a:txBody>
                    <a:bodyPr/>
                    <a:lstStyle/>
                    <a:p>
                      <a:endParaRPr lang="en-US"/>
                    </a:p>
                  </a:txBody>
                  <a:tcPr/>
                </a:tc>
                <a:tc>
                  <a:txBody>
                    <a:bodyPr/>
                    <a:lstStyle/>
                    <a:p>
                      <a:pPr marL="91440" algn="ctr" rtl="0" fontAlgn="b"/>
                      <a:r>
                        <a:rPr lang="en-US" sz="800" b="0" i="0" u="none" strike="noStrike" dirty="0">
                          <a:solidFill>
                            <a:srgbClr val="000000"/>
                          </a:solidFill>
                          <a:latin typeface="+mn-lt"/>
                        </a:rPr>
                        <a:t>Win11 Pro 64</a:t>
                      </a:r>
                    </a:p>
                    <a:p>
                      <a:pPr marL="91440" algn="ctr" rtl="0" fontAlgn="b"/>
                      <a:r>
                        <a:rPr lang="en-US" sz="800" b="0" i="0" u="none" strike="noStrike" dirty="0">
                          <a:solidFill>
                            <a:srgbClr val="000000"/>
                          </a:solidFill>
                          <a:latin typeface="+mn-lt"/>
                        </a:rPr>
                        <a:t> </a:t>
                      </a:r>
                    </a:p>
                  </a:txBody>
                  <a:tcPr marL="9525" marR="9525" marT="9525" marB="0" anchor="ctr">
                    <a:solidFill>
                      <a:schemeClr val="bg1"/>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algn="ctr" rtl="0" fontAlgn="b"/>
                      <a:r>
                        <a:rPr lang="en-US" sz="800" b="0" i="0" u="none" strike="noStrike" dirty="0">
                          <a:solidFill>
                            <a:srgbClr val="000000"/>
                          </a:solidFill>
                          <a:latin typeface="+mn-lt"/>
                        </a:rPr>
                        <a:t>Win11 Pro 64</a:t>
                      </a:r>
                    </a:p>
                    <a:p>
                      <a:pPr marL="91440" algn="ctr" rtl="0" fontAlgn="b"/>
                      <a:r>
                        <a:rPr lang="en-US" sz="800" b="0" i="0" u="none" strike="noStrike" dirty="0">
                          <a:solidFill>
                            <a:srgbClr val="000000"/>
                          </a:solidFill>
                          <a:latin typeface="+mn-lt"/>
                        </a:rPr>
                        <a:t> Win10 DG</a:t>
                      </a:r>
                    </a:p>
                  </a:txBody>
                  <a:tcPr marL="9525" marR="9525" marT="9525" marB="0" anchor="ctr">
                    <a:solidFill>
                      <a:schemeClr val="bg1"/>
                    </a:solidFill>
                  </a:tcPr>
                </a:tc>
                <a:extLst>
                  <a:ext uri="{0D108BD9-81ED-4DB2-BD59-A6C34878D82A}">
                    <a16:rowId xmlns:a16="http://schemas.microsoft.com/office/drawing/2014/main" val="10008"/>
                  </a:ext>
                </a:extLst>
              </a:tr>
              <a:tr h="250400">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solidFill>
                  </a:tcPr>
                </a:tc>
                <a:extLst>
                  <a:ext uri="{0D108BD9-81ED-4DB2-BD59-A6C34878D82A}">
                    <a16:rowId xmlns:a16="http://schemas.microsoft.com/office/drawing/2014/main" val="10009"/>
                  </a:ext>
                </a:extLst>
              </a:tr>
            </a:tbl>
          </a:graphicData>
        </a:graphic>
      </p:graphicFrame>
      <p:sp>
        <p:nvSpPr>
          <p:cNvPr id="5" name="Text Placeholder 2">
            <a:extLst>
              <a:ext uri="{FF2B5EF4-FFF2-40B4-BE49-F238E27FC236}">
                <a16:creationId xmlns:a16="http://schemas.microsoft.com/office/drawing/2014/main" id="{BAA5F4C9-356D-E288-1D8A-8F5468B63048}"/>
              </a:ext>
            </a:extLst>
          </p:cNvPr>
          <p:cNvSpPr txBox="1">
            <a:spLocks/>
          </p:cNvSpPr>
          <p:nvPr/>
        </p:nvSpPr>
        <p:spPr bwMode="white">
          <a:xfrm>
            <a:off x="5692473" y="3076196"/>
            <a:ext cx="1991628"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M70q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pic>
        <p:nvPicPr>
          <p:cNvPr id="6" name="Picture 10" descr="images">
            <a:extLst>
              <a:ext uri="{FF2B5EF4-FFF2-40B4-BE49-F238E27FC236}">
                <a16:creationId xmlns:a16="http://schemas.microsoft.com/office/drawing/2014/main" id="{97588C2C-01BA-C175-2238-4722B1DF71B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90064" y="1279205"/>
            <a:ext cx="1931775" cy="1591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D9D84FA2-0E5B-F07E-DA44-A4858F7AD570}"/>
              </a:ext>
            </a:extLst>
          </p:cNvPr>
          <p:cNvGraphicFramePr>
            <a:graphicFrameLocks noGrp="1"/>
          </p:cNvGraphicFramePr>
          <p:nvPr>
            <p:extLst>
              <p:ext uri="{D42A27DB-BD31-4B8C-83A1-F6EECF244321}">
                <p14:modId xmlns:p14="http://schemas.microsoft.com/office/powerpoint/2010/main" val="3449669646"/>
              </p:ext>
            </p:extLst>
          </p:nvPr>
        </p:nvGraphicFramePr>
        <p:xfrm>
          <a:off x="228263" y="3693851"/>
          <a:ext cx="2813627" cy="2581070"/>
        </p:xfrm>
        <a:graphic>
          <a:graphicData uri="http://schemas.openxmlformats.org/drawingml/2006/table">
            <a:tbl>
              <a:tblPr firstRow="1">
                <a:tableStyleId>{2D5ABB26-0587-4C30-8999-92F81FD0307C}</a:tableStyleId>
              </a:tblPr>
              <a:tblGrid>
                <a:gridCol w="393674">
                  <a:extLst>
                    <a:ext uri="{9D8B030D-6E8A-4147-A177-3AD203B41FA5}">
                      <a16:colId xmlns:a16="http://schemas.microsoft.com/office/drawing/2014/main" val="20008"/>
                    </a:ext>
                  </a:extLst>
                </a:gridCol>
                <a:gridCol w="1184161">
                  <a:extLst>
                    <a:ext uri="{9D8B030D-6E8A-4147-A177-3AD203B41FA5}">
                      <a16:colId xmlns:a16="http://schemas.microsoft.com/office/drawing/2014/main" val="20011"/>
                    </a:ext>
                  </a:extLst>
                </a:gridCol>
                <a:gridCol w="1235792">
                  <a:extLst>
                    <a:ext uri="{9D8B030D-6E8A-4147-A177-3AD203B41FA5}">
                      <a16:colId xmlns:a16="http://schemas.microsoft.com/office/drawing/2014/main" val="20005"/>
                    </a:ext>
                  </a:extLst>
                </a:gridCol>
              </a:tblGrid>
              <a:tr h="284603">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M80q Tiny Gen 3</a:t>
                      </a:r>
                    </a:p>
                  </a:txBody>
                  <a:tcPr marL="0" marR="0" marT="91440" marB="0" vert="vert270" anchor="ctr">
                    <a:lnL>
                      <a:noFill/>
                    </a:lnL>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$1,419</a:t>
                      </a:r>
                    </a:p>
                  </a:txBody>
                  <a:tcPr marL="91439" marR="0" marT="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$1,849</a:t>
                      </a:r>
                    </a:p>
                  </a:txBody>
                  <a:tcPr marL="91439" marR="0" marT="0" marB="0" anchor="b">
                    <a:solidFill>
                      <a:schemeClr val="bg1">
                        <a:lumMod val="95000"/>
                      </a:schemeClr>
                    </a:solidFill>
                  </a:tcPr>
                </a:tc>
                <a:extLst>
                  <a:ext uri="{0D108BD9-81ED-4DB2-BD59-A6C34878D82A}">
                    <a16:rowId xmlns:a16="http://schemas.microsoft.com/office/drawing/2014/main" val="10000"/>
                  </a:ext>
                </a:extLst>
              </a:tr>
              <a:tr h="280934">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95000"/>
                      </a:schemeClr>
                    </a:solidFill>
                  </a:tcPr>
                </a:tc>
                <a:extLst>
                  <a:ext uri="{0D108BD9-81ED-4DB2-BD59-A6C34878D82A}">
                    <a16:rowId xmlns:a16="http://schemas.microsoft.com/office/drawing/2014/main" val="3133703810"/>
                  </a:ext>
                </a:extLst>
              </a:tr>
              <a:tr h="28093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latin typeface="+mn-lt"/>
                        <a:cs typeface="Arial"/>
                      </a:endParaRPr>
                    </a:p>
                  </a:txBody>
                  <a:tcPr marL="0" marR="0" marT="0" marB="0" vert="vert270" anchor="ctr">
                    <a:solidFill>
                      <a:srgbClr val="F3F2F0"/>
                    </a:solidFill>
                  </a:tcPr>
                </a:tc>
                <a:tc>
                  <a:txBody>
                    <a:bodyPr/>
                    <a:lstStyle/>
                    <a:p>
                      <a:pPr algn="ctr" fontAlgn="b"/>
                      <a:r>
                        <a:rPr lang="en-US" sz="900" b="0" i="0" u="none" strike="noStrike" dirty="0">
                          <a:solidFill>
                            <a:srgbClr val="000000"/>
                          </a:solidFill>
                          <a:effectLst/>
                          <a:latin typeface="Calibri" panose="020F0502020204030204" pitchFamily="34" charset="0"/>
                        </a:rPr>
                        <a:t>11U10054US</a:t>
                      </a:r>
                    </a:p>
                  </a:txBody>
                  <a:tcPr marL="6350" marR="6350" marT="6350" marB="0" anchor="b">
                    <a:solidFill>
                      <a:schemeClr val="bg1">
                        <a:lumMod val="85000"/>
                      </a:schemeClr>
                    </a:solidFill>
                  </a:tcPr>
                </a:tc>
                <a:tc>
                  <a:txBody>
                    <a:bodyPr/>
                    <a:lstStyle/>
                    <a:p>
                      <a:pPr algn="ctr" fontAlgn="b"/>
                      <a:r>
                        <a:rPr lang="en-US" sz="900" b="0" i="0" u="none" strike="noStrike" dirty="0">
                          <a:solidFill>
                            <a:srgbClr val="000000"/>
                          </a:solidFill>
                          <a:effectLst/>
                          <a:latin typeface="Calibri" panose="020F0502020204030204" pitchFamily="34" charset="0"/>
                        </a:rPr>
                        <a:t>11U1000YUS</a:t>
                      </a:r>
                    </a:p>
                  </a:txBody>
                  <a:tcPr marL="6350" marR="6350" marT="6350" marB="0" anchor="b">
                    <a:solidFill>
                      <a:schemeClr val="bg1">
                        <a:lumMod val="95000"/>
                      </a:schemeClr>
                    </a:solidFill>
                  </a:tcPr>
                </a:tc>
                <a:extLst>
                  <a:ext uri="{0D108BD9-81ED-4DB2-BD59-A6C34878D82A}">
                    <a16:rowId xmlns:a16="http://schemas.microsoft.com/office/drawing/2014/main" val="10002"/>
                  </a:ext>
                </a:extLst>
              </a:tr>
              <a:tr h="280934">
                <a:tc vMerge="1">
                  <a:txBody>
                    <a:bodyPr/>
                    <a:lstStyle/>
                    <a:p>
                      <a:endParaRPr lang="en-US"/>
                    </a:p>
                  </a:txBody>
                  <a:tcPr/>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6350" marR="6350" marT="6350" marB="0" anchor="b">
                    <a:solidFill>
                      <a:schemeClr val="bg1">
                        <a:lumMod val="85000"/>
                      </a:schemeClr>
                    </a:solidFill>
                  </a:tcPr>
                </a:tc>
                <a:tc>
                  <a:txBody>
                    <a:bodyPr/>
                    <a:lstStyle/>
                    <a:p>
                      <a:pPr algn="ctr" fontAlgn="b"/>
                      <a:r>
                        <a:rPr lang="en-US" sz="900" b="0" i="0" u="none" strike="noStrike" dirty="0">
                          <a:solidFill>
                            <a:srgbClr val="000000"/>
                          </a:solidFill>
                          <a:effectLst/>
                          <a:latin typeface="Calibri" panose="020F0502020204030204" pitchFamily="34" charset="0"/>
                        </a:rPr>
                        <a:t>11U1000YCA</a:t>
                      </a:r>
                    </a:p>
                  </a:txBody>
                  <a:tcPr marL="6350" marR="6350" marT="6350" marB="0" anchor="b">
                    <a:solidFill>
                      <a:schemeClr val="bg1">
                        <a:lumMod val="95000"/>
                      </a:schemeClr>
                    </a:solidFill>
                  </a:tcPr>
                </a:tc>
                <a:extLst>
                  <a:ext uri="{0D108BD9-81ED-4DB2-BD59-A6C34878D82A}">
                    <a16:rowId xmlns:a16="http://schemas.microsoft.com/office/drawing/2014/main" val="307175865"/>
                  </a:ext>
                </a:extLst>
              </a:tr>
              <a:tr h="29134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i5-12500T</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Core i7-12700T</a:t>
                      </a:r>
                    </a:p>
                  </a:txBody>
                  <a:tcPr marL="9525" marR="9525" marT="9525" marB="0" anchor="ctr">
                    <a:solidFill>
                      <a:schemeClr val="bg1">
                        <a:lumMod val="95000"/>
                      </a:schemeClr>
                    </a:solidFill>
                  </a:tcPr>
                </a:tc>
                <a:extLst>
                  <a:ext uri="{0D108BD9-81ED-4DB2-BD59-A6C34878D82A}">
                    <a16:rowId xmlns:a16="http://schemas.microsoft.com/office/drawing/2014/main" val="10003"/>
                  </a:ext>
                </a:extLst>
              </a:tr>
              <a:tr h="28830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29134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512GB SSD M.2 PCIe</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291340">
                <a:tc vMerge="1">
                  <a:txBody>
                    <a:bodyPr/>
                    <a:lstStyle/>
                    <a:p>
                      <a:endParaRPr lang="en-US"/>
                    </a:p>
                  </a:txBody>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algn="ctr" rtl="0" fontAlgn="b"/>
                      <a:r>
                        <a:rPr lang="en-US" sz="800" b="0" i="0" u="none" strike="noStrike" dirty="0">
                          <a:solidFill>
                            <a:srgbClr val="000000"/>
                          </a:solidFill>
                          <a:latin typeface="+mn-lt"/>
                        </a:rPr>
                        <a:t>Win11 Pro 64</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291340">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9" name="Picture 8" descr="images">
            <a:extLst>
              <a:ext uri="{FF2B5EF4-FFF2-40B4-BE49-F238E27FC236}">
                <a16:creationId xmlns:a16="http://schemas.microsoft.com/office/drawing/2014/main" id="{8F6E9D05-1D51-D5BA-C2D6-B05713C2BAE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299420" y="3693851"/>
            <a:ext cx="2581724" cy="23135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258D2DC7-C2D3-701C-B0ED-E259C4939BC1}"/>
              </a:ext>
            </a:extLst>
          </p:cNvPr>
          <p:cNvSpPr txBox="1">
            <a:spLocks/>
          </p:cNvSpPr>
          <p:nvPr/>
        </p:nvSpPr>
        <p:spPr bwMode="white">
          <a:xfrm>
            <a:off x="3949869" y="5820300"/>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M80q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graphicFrame>
        <p:nvGraphicFramePr>
          <p:cNvPr id="11" name="Table 10">
            <a:extLst>
              <a:ext uri="{FF2B5EF4-FFF2-40B4-BE49-F238E27FC236}">
                <a16:creationId xmlns:a16="http://schemas.microsoft.com/office/drawing/2014/main" id="{D04FF2B3-3A87-262C-BC6F-AE28C5132249}"/>
              </a:ext>
            </a:extLst>
          </p:cNvPr>
          <p:cNvGraphicFramePr>
            <a:graphicFrameLocks noGrp="1"/>
          </p:cNvGraphicFramePr>
          <p:nvPr>
            <p:extLst>
              <p:ext uri="{D42A27DB-BD31-4B8C-83A1-F6EECF244321}">
                <p14:modId xmlns:p14="http://schemas.microsoft.com/office/powerpoint/2010/main" val="486379685"/>
              </p:ext>
            </p:extLst>
          </p:nvPr>
        </p:nvGraphicFramePr>
        <p:xfrm>
          <a:off x="9114153" y="3429000"/>
          <a:ext cx="1171558" cy="2660621"/>
        </p:xfrm>
        <a:graphic>
          <a:graphicData uri="http://schemas.openxmlformats.org/drawingml/2006/table">
            <a:tbl>
              <a:tblPr firstRow="1">
                <a:tableStyleId>{2D5ABB26-0587-4C30-8999-92F81FD0307C}</a:tableStyleId>
              </a:tblPr>
              <a:tblGrid>
                <a:gridCol w="292307">
                  <a:extLst>
                    <a:ext uri="{9D8B030D-6E8A-4147-A177-3AD203B41FA5}">
                      <a16:colId xmlns:a16="http://schemas.microsoft.com/office/drawing/2014/main" val="20008"/>
                    </a:ext>
                  </a:extLst>
                </a:gridCol>
                <a:gridCol w="879251">
                  <a:extLst>
                    <a:ext uri="{9D8B030D-6E8A-4147-A177-3AD203B41FA5}">
                      <a16:colId xmlns:a16="http://schemas.microsoft.com/office/drawing/2014/main" val="20011"/>
                    </a:ext>
                  </a:extLst>
                </a:gridCol>
              </a:tblGrid>
              <a:tr h="278706">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M90q Tiny Gen 3</a:t>
                      </a:r>
                    </a:p>
                  </a:txBody>
                  <a:tcPr marL="0" marR="0" marT="91440" marB="0" vert="vert270" anchor="ctr">
                    <a:lnL>
                      <a:noFill/>
                    </a:lnL>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$1,579</a:t>
                      </a:r>
                    </a:p>
                  </a:txBody>
                  <a:tcPr marL="91439" marR="0" marT="0" marB="0" anchor="b">
                    <a:solidFill>
                      <a:schemeClr val="bg1">
                        <a:lumMod val="85000"/>
                      </a:schemeClr>
                    </a:solidFill>
                  </a:tcPr>
                </a:tc>
                <a:extLst>
                  <a:ext uri="{0D108BD9-81ED-4DB2-BD59-A6C34878D82A}">
                    <a16:rowId xmlns:a16="http://schemas.microsoft.com/office/drawing/2014/main" val="10000"/>
                  </a:ext>
                </a:extLst>
              </a:tr>
              <a:tr h="27511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85000"/>
                      </a:schemeClr>
                    </a:solidFill>
                  </a:tcPr>
                </a:tc>
                <a:extLst>
                  <a:ext uri="{0D108BD9-81ED-4DB2-BD59-A6C34878D82A}">
                    <a16:rowId xmlns:a16="http://schemas.microsoft.com/office/drawing/2014/main" val="3133703810"/>
                  </a:ext>
                </a:extLst>
              </a:tr>
              <a:tr h="275112">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latin typeface="+mn-lt"/>
                        <a:cs typeface="Arial"/>
                      </a:endParaRPr>
                    </a:p>
                  </a:txBody>
                  <a:tcPr marL="0" marR="0" marT="0" marB="0" vert="vert270" anchor="ctr">
                    <a:solidFill>
                      <a:srgbClr val="F3F2F0"/>
                    </a:solidFill>
                  </a:tcPr>
                </a:tc>
                <a:tc>
                  <a:txBody>
                    <a:bodyPr/>
                    <a:lstStyle/>
                    <a:p>
                      <a:pPr algn="l" fontAlgn="b"/>
                      <a:r>
                        <a:rPr lang="en-US" sz="1100" b="1" i="0" u="none" strike="noStrike" dirty="0">
                          <a:solidFill>
                            <a:srgbClr val="000000"/>
                          </a:solidFill>
                          <a:effectLst/>
                          <a:latin typeface="Calibri" panose="020F0502020204030204" pitchFamily="34" charset="0"/>
                        </a:rPr>
                        <a:t>      11U50069US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75112">
                <a:tc vMerge="1">
                  <a:txBody>
                    <a:bodyPr/>
                    <a:lstStyle/>
                    <a:p>
                      <a:endParaRPr lang="en-US"/>
                    </a:p>
                  </a:txBody>
                  <a:tcPr/>
                </a:tc>
                <a:tc>
                  <a:txBody>
                    <a:bodyPr/>
                    <a:lstStyle/>
                    <a:p>
                      <a:pPr algn="l" fontAlgn="b"/>
                      <a:r>
                        <a:rPr lang="en-US" sz="1100" b="1" i="0" u="none" strike="noStrike" dirty="0">
                          <a:solidFill>
                            <a:srgbClr val="000000"/>
                          </a:solidFill>
                          <a:effectLst/>
                          <a:latin typeface="Calibri" panose="020F0502020204030204" pitchFamily="34" charset="0"/>
                        </a:rPr>
                        <a:t>      11U50069CA</a:t>
                      </a:r>
                    </a:p>
                  </a:txBody>
                  <a:tcPr marL="6350" marR="6350" marT="6350" marB="0" anchor="b">
                    <a:solidFill>
                      <a:schemeClr val="bg1">
                        <a:lumMod val="85000"/>
                      </a:schemeClr>
                    </a:solidFill>
                  </a:tcPr>
                </a:tc>
                <a:extLst>
                  <a:ext uri="{0D108BD9-81ED-4DB2-BD59-A6C34878D82A}">
                    <a16:rowId xmlns:a16="http://schemas.microsoft.com/office/drawing/2014/main" val="879986700"/>
                  </a:ext>
                </a:extLst>
              </a:tr>
              <a:tr h="28530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i5-12500</a:t>
                      </a:r>
                    </a:p>
                  </a:txBody>
                  <a:tcPr marL="9525" marR="9525" marT="9525" marB="0" anchor="ctr">
                    <a:solidFill>
                      <a:schemeClr val="bg1">
                        <a:lumMod val="85000"/>
                      </a:schemeClr>
                    </a:solidFill>
                  </a:tcPr>
                </a:tc>
                <a:extLst>
                  <a:ext uri="{0D108BD9-81ED-4DB2-BD59-A6C34878D82A}">
                    <a16:rowId xmlns:a16="http://schemas.microsoft.com/office/drawing/2014/main" val="10003"/>
                  </a:ext>
                </a:extLst>
              </a:tr>
              <a:tr h="28233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extLst>
                  <a:ext uri="{0D108BD9-81ED-4DB2-BD59-A6C34878D82A}">
                    <a16:rowId xmlns:a16="http://schemas.microsoft.com/office/drawing/2014/main" val="10004"/>
                  </a:ext>
                </a:extLst>
              </a:tr>
              <a:tr h="28530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85303">
                <a:tc vMerge="1">
                  <a:txBody>
                    <a:bodyPr/>
                    <a:lstStyle/>
                    <a:p>
                      <a:endParaRPr lang="en-US"/>
                    </a:p>
                  </a:txBody>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extLst>
                  <a:ext uri="{0D108BD9-81ED-4DB2-BD59-A6C34878D82A}">
                    <a16:rowId xmlns:a16="http://schemas.microsoft.com/office/drawing/2014/main" val="10008"/>
                  </a:ext>
                </a:extLst>
              </a:tr>
              <a:tr h="28530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extLst>
                  <a:ext uri="{0D108BD9-81ED-4DB2-BD59-A6C34878D82A}">
                    <a16:rowId xmlns:a16="http://schemas.microsoft.com/office/drawing/2014/main" val="10009"/>
                  </a:ext>
                </a:extLst>
              </a:tr>
            </a:tbl>
          </a:graphicData>
        </a:graphic>
      </p:graphicFrame>
      <p:pic>
        <p:nvPicPr>
          <p:cNvPr id="14" name="Picture 2" descr="images">
            <a:extLst>
              <a:ext uri="{FF2B5EF4-FFF2-40B4-BE49-F238E27FC236}">
                <a16:creationId xmlns:a16="http://schemas.microsoft.com/office/drawing/2014/main" id="{F4044362-6F7B-BF89-C7A0-2BE7058671F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230959" y="3231534"/>
            <a:ext cx="3004448" cy="256488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a:extLst>
              <a:ext uri="{FF2B5EF4-FFF2-40B4-BE49-F238E27FC236}">
                <a16:creationId xmlns:a16="http://schemas.microsoft.com/office/drawing/2014/main" id="{82575B49-185F-E51B-7F15-1AB2F25E633E}"/>
              </a:ext>
            </a:extLst>
          </p:cNvPr>
          <p:cNvSpPr txBox="1">
            <a:spLocks/>
          </p:cNvSpPr>
          <p:nvPr/>
        </p:nvSpPr>
        <p:spPr bwMode="white">
          <a:xfrm>
            <a:off x="10058633" y="5694665"/>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M90q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3079038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94500" y="596901"/>
            <a:ext cx="184714" cy="477046"/>
          </a:xfrm>
          <a:prstGeom prst="rect">
            <a:avLst/>
          </a:prstGeom>
          <a:noFill/>
        </p:spPr>
        <p:txBody>
          <a:bodyPr wrap="none" lIns="91432" tIns="45716" rIns="91432" bIns="45716" rtlCol="0">
            <a:spAutoFit/>
          </a:bodyPr>
          <a:lstStyle/>
          <a:p>
            <a:endParaRPr lang="en-US"/>
          </a:p>
        </p:txBody>
      </p:sp>
      <p:sp>
        <p:nvSpPr>
          <p:cNvPr id="13" name="TextBox 12"/>
          <p:cNvSpPr txBox="1"/>
          <p:nvPr/>
        </p:nvSpPr>
        <p:spPr>
          <a:xfrm>
            <a:off x="1051482" y="228601"/>
            <a:ext cx="6255479" cy="830989"/>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dirty="0">
                <a:solidFill>
                  <a:schemeClr val="bg1"/>
                </a:solidFill>
                <a:latin typeface="Arial" charset="0"/>
                <a:ea typeface="Arial" charset="0"/>
                <a:cs typeface="Arial" charset="0"/>
              </a:rPr>
              <a:t>ThinkCentre Small Form Factor Desktops</a:t>
            </a:r>
          </a:p>
        </p:txBody>
      </p:sp>
      <p:pic>
        <p:nvPicPr>
          <p:cNvPr id="15" name="Picture 14">
            <a:hlinkClick r:id="" action="ppaction://noaction"/>
          </p:cNvPr>
          <p:cNvPicPr>
            <a:picLocks noChangeAspect="1"/>
          </p:cNvPicPr>
          <p:nvPr/>
        </p:nvPicPr>
        <p:blipFill>
          <a:blip r:embed="rId2" cstate="email"/>
          <a:stretch>
            <a:fillRect/>
          </a:stretch>
        </p:blipFill>
        <p:spPr>
          <a:xfrm>
            <a:off x="228263" y="253102"/>
            <a:ext cx="771096" cy="771097"/>
          </a:xfrm>
          <a:prstGeom prst="rect">
            <a:avLst/>
          </a:prstGeom>
        </p:spPr>
      </p:pic>
      <p:sp>
        <p:nvSpPr>
          <p:cNvPr id="18" name="Rectangle 17">
            <a:extLst>
              <a:ext uri="{FF2B5EF4-FFF2-40B4-BE49-F238E27FC236}">
                <a16:creationId xmlns:a16="http://schemas.microsoft.com/office/drawing/2014/main" id="{91EDFC3D-5E91-4B3A-8EEB-3415B50ACCA5}"/>
              </a:ext>
            </a:extLst>
          </p:cNvPr>
          <p:cNvSpPr/>
          <p:nvPr/>
        </p:nvSpPr>
        <p:spPr>
          <a:xfrm>
            <a:off x="1051483" y="3125443"/>
            <a:ext cx="801806" cy="246213"/>
          </a:xfrm>
          <a:prstGeom prst="rect">
            <a:avLst/>
          </a:prstGeom>
        </p:spPr>
        <p:txBody>
          <a:bodyPr wrap="none" lIns="91432" tIns="45716" rIns="91432" bIns="45716">
            <a:spAutoFit/>
          </a:bodyPr>
          <a:lstStyle/>
          <a:p>
            <a:r>
              <a:rPr lang="en-US" sz="1000" b="1">
                <a:solidFill>
                  <a:prstClr val="white"/>
                </a:solidFill>
                <a:latin typeface="Arial" charset="0"/>
                <a:ea typeface="Arial" charset="0"/>
                <a:cs typeface="Arial" charset="0"/>
              </a:rPr>
              <a:t>[  2 OF 3  ]</a:t>
            </a:r>
            <a:endParaRPr lang="en-US" sz="1000" b="1">
              <a:latin typeface="Arial" charset="0"/>
              <a:ea typeface="Arial" charset="0"/>
              <a:cs typeface="Arial" charset="0"/>
            </a:endParaRPr>
          </a:p>
        </p:txBody>
      </p:sp>
      <p:sp>
        <p:nvSpPr>
          <p:cNvPr id="19" name="Rectangle 18">
            <a:extLst>
              <a:ext uri="{FF2B5EF4-FFF2-40B4-BE49-F238E27FC236}">
                <a16:creationId xmlns:a16="http://schemas.microsoft.com/office/drawing/2014/main" id="{0BD6B985-6E35-4D04-8A2E-AFE8A4F98A13}"/>
              </a:ext>
            </a:extLst>
          </p:cNvPr>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4 OF 7  ]</a:t>
            </a:r>
            <a:endParaRPr lang="en-US" sz="1000" b="1" dirty="0">
              <a:latin typeface="Arial" charset="0"/>
              <a:ea typeface="Arial" charset="0"/>
              <a:cs typeface="Arial" charset="0"/>
            </a:endParaRPr>
          </a:p>
        </p:txBody>
      </p:sp>
      <p:graphicFrame>
        <p:nvGraphicFramePr>
          <p:cNvPr id="4" name="Table 3">
            <a:extLst>
              <a:ext uri="{FF2B5EF4-FFF2-40B4-BE49-F238E27FC236}">
                <a16:creationId xmlns:a16="http://schemas.microsoft.com/office/drawing/2014/main" id="{2EC1A47E-521A-8FFA-E9D1-82389409C383}"/>
              </a:ext>
            </a:extLst>
          </p:cNvPr>
          <p:cNvGraphicFramePr>
            <a:graphicFrameLocks noGrp="1"/>
          </p:cNvGraphicFramePr>
          <p:nvPr>
            <p:extLst>
              <p:ext uri="{D42A27DB-BD31-4B8C-83A1-F6EECF244321}">
                <p14:modId xmlns:p14="http://schemas.microsoft.com/office/powerpoint/2010/main" val="1161768249"/>
              </p:ext>
            </p:extLst>
          </p:nvPr>
        </p:nvGraphicFramePr>
        <p:xfrm>
          <a:off x="352171" y="1334000"/>
          <a:ext cx="4694773" cy="2747990"/>
        </p:xfrm>
        <a:graphic>
          <a:graphicData uri="http://schemas.openxmlformats.org/drawingml/2006/table">
            <a:tbl>
              <a:tblPr firstRow="1">
                <a:tableStyleId>{2D5ABB26-0587-4C30-8999-92F81FD0307C}</a:tableStyleId>
              </a:tblPr>
              <a:tblGrid>
                <a:gridCol w="342547">
                  <a:extLst>
                    <a:ext uri="{9D8B030D-6E8A-4147-A177-3AD203B41FA5}">
                      <a16:colId xmlns:a16="http://schemas.microsoft.com/office/drawing/2014/main" val="20004"/>
                    </a:ext>
                  </a:extLst>
                </a:gridCol>
                <a:gridCol w="1065679">
                  <a:extLst>
                    <a:ext uri="{9D8B030D-6E8A-4147-A177-3AD203B41FA5}">
                      <a16:colId xmlns:a16="http://schemas.microsoft.com/office/drawing/2014/main" val="20005"/>
                    </a:ext>
                  </a:extLst>
                </a:gridCol>
                <a:gridCol w="1080052">
                  <a:extLst>
                    <a:ext uri="{9D8B030D-6E8A-4147-A177-3AD203B41FA5}">
                      <a16:colId xmlns:a16="http://schemas.microsoft.com/office/drawing/2014/main" val="20007"/>
                    </a:ext>
                  </a:extLst>
                </a:gridCol>
                <a:gridCol w="227820">
                  <a:extLst>
                    <a:ext uri="{9D8B030D-6E8A-4147-A177-3AD203B41FA5}">
                      <a16:colId xmlns:a16="http://schemas.microsoft.com/office/drawing/2014/main" val="3418607177"/>
                    </a:ext>
                  </a:extLst>
                </a:gridCol>
                <a:gridCol w="978795">
                  <a:extLst>
                    <a:ext uri="{9D8B030D-6E8A-4147-A177-3AD203B41FA5}">
                      <a16:colId xmlns:a16="http://schemas.microsoft.com/office/drawing/2014/main" val="781729574"/>
                    </a:ext>
                  </a:extLst>
                </a:gridCol>
                <a:gridCol w="999880">
                  <a:extLst>
                    <a:ext uri="{9D8B030D-6E8A-4147-A177-3AD203B41FA5}">
                      <a16:colId xmlns:a16="http://schemas.microsoft.com/office/drawing/2014/main" val="3489192949"/>
                    </a:ext>
                  </a:extLst>
                </a:gridCol>
              </a:tblGrid>
              <a:tr h="215996">
                <a:tc rowSpan="1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Arial" charset="0"/>
                          <a:cs typeface="Arial" charset="0"/>
                        </a:rPr>
                        <a:t>Neo 50s Gen 4</a:t>
                      </a:r>
                    </a:p>
                  </a:txBody>
                  <a:tcPr marL="0" marR="0" marT="91440" marB="0" vert="vert270" anchor="ctr">
                    <a:solidFill>
                      <a:schemeClr val="tx1">
                        <a:lumMod val="65000"/>
                        <a:lumOff val="35000"/>
                      </a:schemeClr>
                    </a:solidFill>
                  </a:tcPr>
                </a:tc>
                <a:tc>
                  <a:txBody>
                    <a:bodyPr/>
                    <a:lstStyle/>
                    <a:p>
                      <a:pPr marL="4572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$1049</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$1109</a:t>
                      </a:r>
                    </a:p>
                  </a:txBody>
                  <a:tcPr marL="0" marR="0" marT="0" marB="0" anchor="ctr">
                    <a:lnL w="12700" cap="flat" cmpd="sng" algn="ctr">
                      <a:noFill/>
                      <a:prstDash val="solid"/>
                      <a:round/>
                      <a:headEnd type="none" w="med" len="med"/>
                      <a:tailEnd type="none" w="med" len="med"/>
                    </a:lnL>
                    <a:solidFill>
                      <a:schemeClr val="bg1">
                        <a:lumMod val="85000"/>
                      </a:schemeClr>
                    </a:solidFill>
                  </a:tcPr>
                </a:tc>
                <a:tc rowSpan="1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baseline="0" dirty="0">
                          <a:solidFill>
                            <a:schemeClr val="bg1"/>
                          </a:solidFill>
                        </a:rPr>
                        <a:t>M75s Gen 2 ACN SFF</a:t>
                      </a:r>
                      <a:endParaRPr lang="en-US" sz="1800" b="1" dirty="0">
                        <a:solidFill>
                          <a:schemeClr val="bg1"/>
                        </a:solidFill>
                      </a:endParaRPr>
                    </a:p>
                  </a:txBody>
                  <a:tcPr marL="0" marR="0" marT="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$1089</a:t>
                      </a:r>
                    </a:p>
                  </a:txBody>
                  <a:tcPr marL="91439" marR="0" marT="0" marB="0" anchor="c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$1,419</a:t>
                      </a:r>
                    </a:p>
                  </a:txBody>
                  <a:tcPr marL="91439" marR="0" marT="0" marB="0" anchor="ctr">
                    <a:solidFill>
                      <a:schemeClr val="bg1">
                        <a:lumMod val="85000"/>
                      </a:schemeClr>
                    </a:solidFill>
                  </a:tcPr>
                </a:tc>
                <a:extLst>
                  <a:ext uri="{0D108BD9-81ED-4DB2-BD59-A6C34878D82A}">
                    <a16:rowId xmlns:a16="http://schemas.microsoft.com/office/drawing/2014/main" val="10000"/>
                  </a:ext>
                </a:extLst>
              </a:tr>
              <a:tr h="401275">
                <a:tc vMerge="1">
                  <a:txBody>
                    <a:bodyPr/>
                    <a:lstStyle/>
                    <a:p>
                      <a:endParaRPr lang="en-US"/>
                    </a:p>
                  </a:txBody>
                  <a:tcPr/>
                </a:tc>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0" marR="0" marT="0" marB="0" anchor="b">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endParaRPr lang="hr-HR" sz="800" b="1" i="0" u="none" strike="noStrike" baseline="0">
                        <a:solidFill>
                          <a:srgbClr val="0094BC"/>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91439" marR="0" marT="0" marB="0" anchor="c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91439" marR="0" marT="0" marB="0" anchor="ctr">
                    <a:solidFill>
                      <a:schemeClr val="bg1">
                        <a:lumMod val="85000"/>
                      </a:schemeClr>
                    </a:solidFill>
                  </a:tcPr>
                </a:tc>
                <a:extLst>
                  <a:ext uri="{0D108BD9-81ED-4DB2-BD59-A6C34878D82A}">
                    <a16:rowId xmlns:a16="http://schemas.microsoft.com/office/drawing/2014/main" val="10001"/>
                  </a:ext>
                </a:extLst>
              </a:tr>
              <a:tr h="22340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rgbClr val="E2231A"/>
                        </a:solidFill>
                      </a:endParaRPr>
                    </a:p>
                  </a:txBody>
                  <a:tcPr marR="0" marT="0" marB="0" vert="vert270" anchor="c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12JF0000US</a:t>
                      </a:r>
                    </a:p>
                  </a:txBody>
                  <a:tcPr marL="6350" marR="6350" marT="6350" marB="0" anchor="b">
                    <a:lnR w="381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12JF0002US</a:t>
                      </a:r>
                    </a:p>
                  </a:txBody>
                  <a:tcPr marL="6350" marR="6350" marT="6350" marB="0" anchor="b">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hr-HR" sz="800" b="1" i="0" u="none" strike="noStrike" baseline="0">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11R8001XUS</a:t>
                      </a:r>
                    </a:p>
                  </a:txBody>
                  <a:tcPr marL="6350" marR="6350" marT="6350" marB="0" anchor="b">
                    <a:solidFill>
                      <a:schemeClr val="bg1">
                        <a:lumMod val="85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11R8004GUS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23407">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12JF0000CA</a:t>
                      </a:r>
                    </a:p>
                  </a:txBody>
                  <a:tcPr marL="6350" marR="6350" marT="6350" marB="0" anchor="b">
                    <a:lnR w="381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12JF0002CA</a:t>
                      </a:r>
                    </a:p>
                  </a:txBody>
                  <a:tcPr marL="6350" marR="6350" marT="6350" marB="0" anchor="b">
                    <a:lnL w="12700" cap="flat" cmpd="sng" algn="ctr">
                      <a:noFill/>
                      <a:prstDash val="solid"/>
                      <a:round/>
                      <a:headEnd type="none" w="med" len="med"/>
                      <a:tailEnd type="none" w="med" len="med"/>
                    </a:lnL>
                    <a:solidFill>
                      <a:schemeClr val="bg1">
                        <a:lumMod val="85000"/>
                      </a:schemeClr>
                    </a:solidFill>
                  </a:tcPr>
                </a:tc>
                <a:tc vMerge="1">
                  <a:txBody>
                    <a:bodyPr/>
                    <a:lstStyle/>
                    <a:p>
                      <a:endParaRPr lang="en-US"/>
                    </a:p>
                  </a:txBody>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solidFill>
                      <a:schemeClr val="bg1">
                        <a:lumMod val="85000"/>
                      </a:schemeClr>
                    </a:solidFill>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solidFill>
                      <a:schemeClr val="bg1">
                        <a:lumMod val="85000"/>
                      </a:schemeClr>
                    </a:solidFill>
                  </a:tcPr>
                </a:tc>
                <a:extLst>
                  <a:ext uri="{0D108BD9-81ED-4DB2-BD59-A6C34878D82A}">
                    <a16:rowId xmlns:a16="http://schemas.microsoft.com/office/drawing/2014/main" val="2977798922"/>
                  </a:ext>
                </a:extLst>
              </a:tr>
              <a:tr h="23168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Core i5-13400</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Core i5-13400</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t>Ryzen 5 5650G</a:t>
                      </a:r>
                    </a:p>
                  </a:txBody>
                  <a:tcPr marL="7620" marR="7620" marT="7620" marB="0" anchor="b">
                    <a:solidFill>
                      <a:schemeClr val="bg1">
                        <a:lumMod val="85000"/>
                      </a:schemeClr>
                    </a:solidFill>
                  </a:tcPr>
                </a:tc>
                <a:tc>
                  <a:txBody>
                    <a:bodyPr/>
                    <a:lstStyle/>
                    <a:p>
                      <a:pPr algn="ctr"/>
                      <a:r>
                        <a:rPr lang="en-US" sz="800" b="0" dirty="0"/>
                        <a:t>Ryzen 7 5750G</a:t>
                      </a:r>
                    </a:p>
                  </a:txBody>
                  <a:tcPr marL="7620" marR="7620" marT="7620" marB="0" anchor="b">
                    <a:solidFill>
                      <a:schemeClr val="bg1">
                        <a:lumMod val="85000"/>
                      </a:schemeClr>
                    </a:solidFill>
                  </a:tcPr>
                </a:tc>
                <a:extLst>
                  <a:ext uri="{0D108BD9-81ED-4DB2-BD59-A6C34878D82A}">
                    <a16:rowId xmlns:a16="http://schemas.microsoft.com/office/drawing/2014/main" val="10003"/>
                  </a:ext>
                </a:extLst>
              </a:tr>
              <a:tr h="23168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8GB DDR4 2666MHz</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8GB DDR4 2666MHz</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8GB</a:t>
                      </a:r>
                      <a:r>
                        <a:rPr lang="en-US" sz="800" b="0" i="0" kern="1200" baseline="0" dirty="0">
                          <a:solidFill>
                            <a:schemeClr val="tx1"/>
                          </a:solidFill>
                          <a:effectLst/>
                          <a:latin typeface="+mn-lt"/>
                          <a:ea typeface="+mn-ea"/>
                          <a:cs typeface="+mn-cs"/>
                        </a:rPr>
                        <a:t> DDR4-3200</a:t>
                      </a:r>
                      <a:endParaRPr lang="en-US"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16GB DDR4-3200</a:t>
                      </a:r>
                      <a:endParaRPr lang="en-US"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85000"/>
                      </a:schemeClr>
                    </a:solidFill>
                  </a:tcPr>
                </a:tc>
                <a:extLst>
                  <a:ext uri="{0D108BD9-81ED-4DB2-BD59-A6C34878D82A}">
                    <a16:rowId xmlns:a16="http://schemas.microsoft.com/office/drawing/2014/main" val="10004"/>
                  </a:ext>
                </a:extLst>
              </a:tr>
              <a:tr h="24708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128GB SSD M.2 PCIe</a:t>
                      </a:r>
                    </a:p>
                  </a:txBody>
                  <a:tcPr marL="0" marR="0" marT="0" marB="0" anchor="b">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0" marR="0" marT="0" marB="0" anchor="b">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38295">
                <a:tc vMerge="1">
                  <a:txBody>
                    <a:bodyPr/>
                    <a:lstStyle/>
                    <a:p>
                      <a:endParaRPr lang="en-US"/>
                    </a:p>
                  </a:txBody>
                  <a:tcPr/>
                </a:tc>
                <a:tc>
                  <a:txBody>
                    <a:bodyPr/>
                    <a:lstStyle/>
                    <a:p>
                      <a:pPr marL="45720" algn="ctr"/>
                      <a:r>
                        <a:rPr lang="en-US" sz="800" b="0" i="0" u="none" strike="noStrike" baseline="0" dirty="0">
                          <a:solidFill>
                            <a:srgbClr val="000000"/>
                          </a:solidFill>
                          <a:latin typeface="Arial" charset="0"/>
                          <a:ea typeface="Arial" charset="0"/>
                          <a:cs typeface="Arial" charset="0"/>
                        </a:rPr>
                        <a:t>DVD RW</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DVD RW</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Radeon Graphics</a:t>
                      </a:r>
                      <a:endParaRPr lang="en-US" sz="800" b="0" i="0" u="none" strike="noStrike" dirty="0">
                        <a:solidFill>
                          <a:srgbClr val="000000"/>
                        </a:solidFill>
                        <a:latin typeface="+mn-lt"/>
                      </a:endParaRPr>
                    </a:p>
                  </a:txBody>
                  <a:tcPr marL="9525" marR="9525" marT="9525" marB="0" anchor="ctr">
                    <a:solidFill>
                      <a:schemeClr val="bg1">
                        <a:lumMod val="85000"/>
                      </a:schemeClr>
                    </a:solidFill>
                  </a:tcPr>
                </a:tc>
                <a:tc>
                  <a:txBody>
                    <a:bodyPr/>
                    <a:lstStyle/>
                    <a:p>
                      <a:pPr marL="91440" algn="ctr" rtl="0" fontAlgn="b"/>
                      <a:r>
                        <a:rPr lang="en-US" sz="800" b="0" i="0" kern="1200" dirty="0">
                          <a:solidFill>
                            <a:schemeClr val="tx1"/>
                          </a:solidFill>
                          <a:effectLst/>
                          <a:latin typeface="+mn-lt"/>
                          <a:ea typeface="+mn-ea"/>
                          <a:cs typeface="+mn-cs"/>
                        </a:rPr>
                        <a:t>Radeon Graphics</a:t>
                      </a:r>
                      <a:endParaRPr lang="en-US" sz="800" b="0" i="0" u="none" strike="noStrike" dirty="0">
                        <a:solidFill>
                          <a:srgbClr val="000000"/>
                        </a:solidFill>
                        <a:latin typeface="+mn-lt"/>
                      </a:endParaRPr>
                    </a:p>
                  </a:txBody>
                  <a:tcPr marL="9525" marR="9525" marT="9525" marB="0" anchor="ctr">
                    <a:solidFill>
                      <a:schemeClr val="bg1">
                        <a:lumMod val="85000"/>
                      </a:schemeClr>
                    </a:solidFill>
                  </a:tcPr>
                </a:tc>
                <a:extLst>
                  <a:ext uri="{0D108BD9-81ED-4DB2-BD59-A6C34878D82A}">
                    <a16:rowId xmlns:a16="http://schemas.microsoft.com/office/drawing/2014/main" val="10006"/>
                  </a:ext>
                </a:extLst>
              </a:tr>
              <a:tr h="231680">
                <a:tc vMerge="1">
                  <a:txBody>
                    <a:bodyPr/>
                    <a:lstStyle/>
                    <a:p>
                      <a:endParaRPr lang="en-US"/>
                    </a:p>
                  </a:txBody>
                  <a:tcPr/>
                </a:tc>
                <a:tc>
                  <a:txBody>
                    <a:bodyPr/>
                    <a:lstStyle/>
                    <a:p>
                      <a:pPr marL="45720" marR="0" lvl="0" indent="0" algn="ctr" defTabSz="914325"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VGA + DisplayPort</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914325"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VGA + DisplayPort</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algn="l" rtl="0" fontAlgn="b"/>
                      <a:r>
                        <a:rPr lang="en-US" sz="800" b="0" i="0" u="none" strike="noStrike" kern="1200" dirty="0">
                          <a:solidFill>
                            <a:srgbClr val="000000"/>
                          </a:solidFill>
                          <a:latin typeface="+mn-lt"/>
                          <a:ea typeface="+mn-ea"/>
                          <a:cs typeface="+mn-cs"/>
                        </a:rPr>
                        <a:t>        Win11 Pro 64 </a:t>
                      </a:r>
                    </a:p>
                    <a:p>
                      <a:pPr algn="l" rtl="0" fontAlgn="b"/>
                      <a:r>
                        <a:rPr lang="en-US" sz="800" b="0" i="0" u="none" strike="noStrike" kern="1200" dirty="0">
                          <a:solidFill>
                            <a:srgbClr val="000000"/>
                          </a:solidFill>
                          <a:latin typeface="+mn-lt"/>
                          <a:ea typeface="+mn-ea"/>
                          <a:cs typeface="+mn-cs"/>
                        </a:rPr>
                        <a:t>           </a:t>
                      </a:r>
                      <a:endParaRPr lang="cs-CZ"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85000"/>
                      </a:schemeClr>
                    </a:solidFill>
                  </a:tcPr>
                </a:tc>
                <a:tc>
                  <a:txBody>
                    <a:bodyPr/>
                    <a:lstStyle/>
                    <a:p>
                      <a:pPr algn="l" rtl="0" fontAlgn="b"/>
                      <a:r>
                        <a:rPr lang="en-US" sz="800" b="0" i="0" u="none" strike="noStrike" kern="1200" dirty="0">
                          <a:solidFill>
                            <a:srgbClr val="000000"/>
                          </a:solidFill>
                          <a:latin typeface="+mn-lt"/>
                          <a:ea typeface="+mn-ea"/>
                          <a:cs typeface="+mn-cs"/>
                        </a:rPr>
                        <a:t>   Win11 Pro 64 </a:t>
                      </a: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237793">
                <a:tc vMerge="1">
                  <a:txBody>
                    <a:bodyPr/>
                    <a:lstStyle/>
                    <a:p>
                      <a:endParaRPr lang="en-US"/>
                    </a:p>
                  </a:txBody>
                  <a:tcPr/>
                </a:tc>
                <a:tc>
                  <a:txBody>
                    <a:bodyPr/>
                    <a:lstStyle/>
                    <a:p>
                      <a:pPr algn="l" rtl="0" fontAlgn="b"/>
                      <a:r>
                        <a:rPr lang="en-US" sz="800" b="0" i="0" u="none" strike="noStrike" kern="1200" dirty="0">
                          <a:solidFill>
                            <a:srgbClr val="000000"/>
                          </a:solidFill>
                          <a:latin typeface="+mn-lt"/>
                          <a:ea typeface="+mn-ea"/>
                          <a:cs typeface="+mn-cs"/>
                        </a:rPr>
                        <a:t>        Win11 Pro 64 </a:t>
                      </a:r>
                    </a:p>
                    <a:p>
                      <a:pPr algn="l" rtl="0" fontAlgn="b"/>
                      <a:r>
                        <a:rPr lang="en-US" sz="800" b="0" i="0" u="none" strike="noStrike" kern="1200" dirty="0">
                          <a:solidFill>
                            <a:srgbClr val="000000"/>
                          </a:solidFill>
                          <a:latin typeface="+mn-lt"/>
                          <a:ea typeface="+mn-ea"/>
                          <a:cs typeface="+mn-cs"/>
                        </a:rPr>
                        <a:t>           </a:t>
                      </a:r>
                      <a:endParaRPr lang="cs-CZ" sz="800" b="0" i="0" u="none" strike="noStrike" baseline="0" dirty="0">
                        <a:solidFill>
                          <a:srgbClr val="000000"/>
                        </a:solidFill>
                        <a:latin typeface="Arial" charset="0"/>
                        <a:ea typeface="Arial" charset="0"/>
                        <a:cs typeface="Arial" charset="0"/>
                      </a:endParaRP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cs-CZ"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extLst>
                  <a:ext uri="{0D108BD9-81ED-4DB2-BD59-A6C34878D82A}">
                    <a16:rowId xmlns:a16="http://schemas.microsoft.com/office/drawing/2014/main" val="10008"/>
                  </a:ext>
                </a:extLst>
              </a:tr>
              <a:tr h="23168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4572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a:solidFill>
                          <a:srgbClr val="000000"/>
                        </a:solidFill>
                        <a:effectLst/>
                        <a:latin typeface="Arial" charset="0"/>
                        <a:ea typeface="Arial" charset="0"/>
                        <a:cs typeface="Arial" charset="0"/>
                      </a:endParaRP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a:solidFill>
                          <a:srgbClr val="000000"/>
                        </a:solidFill>
                        <a:effectLst/>
                        <a:latin typeface="Arial" charset="0"/>
                        <a:ea typeface="Arial" charset="0"/>
                        <a:cs typeface="Arial" charset="0"/>
                      </a:endParaRP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800" b="0" i="0" u="none" strike="noStrike">
                        <a:solidFill>
                          <a:srgbClr val="000000"/>
                        </a:solidFill>
                        <a:effectLst/>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lang="cs-CZ" sz="800" b="0" i="0" u="none" strike="noStrike" dirty="0">
                        <a:solidFill>
                          <a:srgbClr val="000000"/>
                        </a:solidFill>
                        <a:effectLst/>
                        <a:latin typeface="Arial" charset="0"/>
                        <a:ea typeface="Arial" charset="0"/>
                        <a:cs typeface="Arial" charset="0"/>
                      </a:endParaRPr>
                    </a:p>
                  </a:txBody>
                  <a:tcPr marL="0" marR="0" marT="0" marB="0" anchor="ctr">
                    <a:solidFill>
                      <a:schemeClr val="bg1">
                        <a:lumMod val="8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lang="cs-CZ" sz="800" b="0" i="0" u="none" strike="noStrike" dirty="0">
                        <a:solidFill>
                          <a:srgbClr val="000000"/>
                        </a:solidFill>
                        <a:effectLst/>
                        <a:latin typeface="Arial" charset="0"/>
                        <a:ea typeface="Arial" charset="0"/>
                        <a:cs typeface="Arial" charset="0"/>
                      </a:endParaRPr>
                    </a:p>
                  </a:txBody>
                  <a:tcPr marL="0" marR="0" marT="0" marB="0" anchor="ctr">
                    <a:solidFill>
                      <a:schemeClr val="bg1">
                        <a:lumMod val="85000"/>
                      </a:schemeClr>
                    </a:solidFill>
                  </a:tcPr>
                </a:tc>
                <a:extLst>
                  <a:ext uri="{0D108BD9-81ED-4DB2-BD59-A6C34878D82A}">
                    <a16:rowId xmlns:a16="http://schemas.microsoft.com/office/drawing/2014/main" val="10009"/>
                  </a:ext>
                </a:extLst>
              </a:tr>
            </a:tbl>
          </a:graphicData>
        </a:graphic>
      </p:graphicFrame>
      <p:graphicFrame>
        <p:nvGraphicFramePr>
          <p:cNvPr id="5" name="Table 4">
            <a:extLst>
              <a:ext uri="{FF2B5EF4-FFF2-40B4-BE49-F238E27FC236}">
                <a16:creationId xmlns:a16="http://schemas.microsoft.com/office/drawing/2014/main" id="{9101ED29-E0EA-62E0-08FD-0FB81AA4C1D0}"/>
              </a:ext>
            </a:extLst>
          </p:cNvPr>
          <p:cNvGraphicFramePr>
            <a:graphicFrameLocks noGrp="1"/>
          </p:cNvGraphicFramePr>
          <p:nvPr>
            <p:extLst>
              <p:ext uri="{D42A27DB-BD31-4B8C-83A1-F6EECF244321}">
                <p14:modId xmlns:p14="http://schemas.microsoft.com/office/powerpoint/2010/main" val="4134874387"/>
              </p:ext>
            </p:extLst>
          </p:nvPr>
        </p:nvGraphicFramePr>
        <p:xfrm>
          <a:off x="6224268" y="1334000"/>
          <a:ext cx="2854484" cy="2682987"/>
        </p:xfrm>
        <a:graphic>
          <a:graphicData uri="http://schemas.openxmlformats.org/drawingml/2006/table">
            <a:tbl>
              <a:tblPr firstRow="1">
                <a:tableStyleId>{2D5ABB26-0587-4C30-8999-92F81FD0307C}</a:tableStyleId>
              </a:tblPr>
              <a:tblGrid>
                <a:gridCol w="294424">
                  <a:extLst>
                    <a:ext uri="{9D8B030D-6E8A-4147-A177-3AD203B41FA5}">
                      <a16:colId xmlns:a16="http://schemas.microsoft.com/office/drawing/2014/main" val="20007"/>
                    </a:ext>
                  </a:extLst>
                </a:gridCol>
                <a:gridCol w="1280030">
                  <a:extLst>
                    <a:ext uri="{9D8B030D-6E8A-4147-A177-3AD203B41FA5}">
                      <a16:colId xmlns:a16="http://schemas.microsoft.com/office/drawing/2014/main" val="20009"/>
                    </a:ext>
                  </a:extLst>
                </a:gridCol>
                <a:gridCol w="1280030">
                  <a:extLst>
                    <a:ext uri="{9D8B030D-6E8A-4147-A177-3AD203B41FA5}">
                      <a16:colId xmlns:a16="http://schemas.microsoft.com/office/drawing/2014/main" val="20011"/>
                    </a:ext>
                  </a:extLst>
                </a:gridCol>
              </a:tblGrid>
              <a:tr h="301732">
                <a:tc rowSpan="1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1800" b="1" i="0" kern="1200" dirty="0">
                          <a:solidFill>
                            <a:schemeClr val="bg1"/>
                          </a:solidFill>
                          <a:latin typeface="Arial" charset="0"/>
                          <a:ea typeface="Arial" charset="0"/>
                          <a:cs typeface="Arial" charset="0"/>
                        </a:rPr>
                        <a:t>M70s SFF Gen 3</a:t>
                      </a:r>
                    </a:p>
                  </a:txBody>
                  <a:tcPr marL="0" marR="0" marT="0" marB="0" vert="vert270" anchor="ctr">
                    <a:solidFill>
                      <a:schemeClr val="tx1">
                        <a:lumMod val="65000"/>
                        <a:lumOff val="35000"/>
                      </a:schemeClr>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$1319</a:t>
                      </a:r>
                    </a:p>
                  </a:txBody>
                  <a:tcPr marL="91439" marR="0" marT="0" marB="0" anchor="ctr">
                    <a:solidFill>
                      <a:schemeClr val="bg1">
                        <a:lumMod val="85000"/>
                      </a:schemeClr>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$1,749</a:t>
                      </a:r>
                    </a:p>
                  </a:txBody>
                  <a:tcPr marL="91439" marR="0" marT="0" marB="0" anchor="ctr">
                    <a:solidFill>
                      <a:schemeClr val="bg1">
                        <a:lumMod val="85000"/>
                      </a:schemeClr>
                    </a:solidFill>
                  </a:tcPr>
                </a:tc>
                <a:extLst>
                  <a:ext uri="{0D108BD9-81ED-4DB2-BD59-A6C34878D82A}">
                    <a16:rowId xmlns:a16="http://schemas.microsoft.com/office/drawing/2014/main" val="10000"/>
                  </a:ext>
                </a:extLst>
              </a:tr>
              <a:tr h="244346">
                <a:tc vMerge="1">
                  <a:txBody>
                    <a:bodyPr/>
                    <a:lstStyle/>
                    <a:p>
                      <a:endParaRPr lang="hr-HR" sz="800" b="1" i="0" u="none" strike="noStrike" baseline="0">
                        <a:solidFill>
                          <a:srgbClr val="0094BC"/>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85000"/>
                      </a:schemeClr>
                    </a:solidFill>
                  </a:tcPr>
                </a:tc>
                <a:extLst>
                  <a:ext uri="{0D108BD9-81ED-4DB2-BD59-A6C34878D82A}">
                    <a16:rowId xmlns:a16="http://schemas.microsoft.com/office/drawing/2014/main" val="10001"/>
                  </a:ext>
                </a:extLst>
              </a:tr>
              <a:tr h="229952">
                <a:tc vMerge="1">
                  <a:txBody>
                    <a:bodyPr/>
                    <a:lstStyle/>
                    <a:p>
                      <a:pPr algn="l"/>
                      <a:endParaRPr lang="hr-HR" sz="800" b="1" i="0" u="none" strike="noStrike" baseline="0">
                        <a:latin typeface="Arial" charset="0"/>
                        <a:ea typeface="Arial" charset="0"/>
                        <a:cs typeface="Arial" charset="0"/>
                      </a:endParaRPr>
                    </a:p>
                  </a:txBody>
                  <a:tcPr marL="91439" marR="0" marT="0" marB="0" anchor="c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11T8001GUS</a:t>
                      </a:r>
                    </a:p>
                  </a:txBody>
                  <a:tcPr marL="6350" marR="6350" marT="6350" marB="0" anchor="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11T8001CUS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29952">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11T8001GCA</a:t>
                      </a:r>
                    </a:p>
                  </a:txBody>
                  <a:tcPr marL="6350" marR="6350" marT="6350" marB="0" anchor="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11T8001CCA</a:t>
                      </a:r>
                    </a:p>
                  </a:txBody>
                  <a:tcPr marL="6350" marR="6350" marT="6350" marB="0" anchor="b">
                    <a:solidFill>
                      <a:schemeClr val="bg1">
                        <a:lumMod val="85000"/>
                      </a:schemeClr>
                    </a:solidFill>
                  </a:tcPr>
                </a:tc>
                <a:extLst>
                  <a:ext uri="{0D108BD9-81ED-4DB2-BD59-A6C34878D82A}">
                    <a16:rowId xmlns:a16="http://schemas.microsoft.com/office/drawing/2014/main" val="3387730499"/>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algn="ctr"/>
                      <a:r>
                        <a:rPr lang="en-US" sz="800" b="0" i="0" kern="1200" dirty="0">
                          <a:solidFill>
                            <a:schemeClr val="tx1"/>
                          </a:solidFill>
                          <a:effectLst/>
                          <a:latin typeface="+mn-lt"/>
                          <a:ea typeface="+mn-ea"/>
                          <a:cs typeface="+mn-cs"/>
                        </a:rPr>
                        <a:t>Core i5-12500</a:t>
                      </a:r>
                      <a:endParaRPr lang="en-US" sz="800" dirty="0"/>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i7-12700</a:t>
                      </a:r>
                    </a:p>
                  </a:txBody>
                  <a:tcPr marL="9525" marR="9525" marT="9525" marB="0" anchor="ctr">
                    <a:solidFill>
                      <a:schemeClr val="bg1">
                        <a:lumMod val="85000"/>
                      </a:schemeClr>
                    </a:solidFill>
                  </a:tcPr>
                </a:tc>
                <a:extLst>
                  <a:ext uri="{0D108BD9-81ED-4DB2-BD59-A6C34878D82A}">
                    <a16:rowId xmlns:a16="http://schemas.microsoft.com/office/drawing/2014/main" val="10003"/>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2933MHz</a:t>
                      </a:r>
                    </a:p>
                  </a:txBody>
                  <a:tcPr marL="9525" marR="9525" marT="9525" marB="0" anchor="ctr">
                    <a:solidFill>
                      <a:schemeClr val="bg1">
                        <a:lumMod val="85000"/>
                      </a:schemeClr>
                    </a:solidFill>
                  </a:tcPr>
                </a:tc>
                <a:extLst>
                  <a:ext uri="{0D108BD9-81ED-4DB2-BD59-A6C34878D82A}">
                    <a16:rowId xmlns:a16="http://schemas.microsoft.com/office/drawing/2014/main" val="10004"/>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512GB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85000"/>
                      </a:schemeClr>
                    </a:solidFill>
                  </a:tcPr>
                </a:tc>
                <a:extLst>
                  <a:ext uri="{0D108BD9-81ED-4DB2-BD59-A6C34878D82A}">
                    <a16:rowId xmlns:a16="http://schemas.microsoft.com/office/drawing/2014/main" val="10006"/>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246197">
                <a:tc vMerge="1">
                  <a:txBody>
                    <a:bodyPr/>
                    <a:lstStyle/>
                    <a:p>
                      <a:pPr algn="l"/>
                      <a:endParaRPr lang="cs-CZ"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extLst>
                  <a:ext uri="{0D108BD9-81ED-4DB2-BD59-A6C34878D82A}">
                    <a16:rowId xmlns:a16="http://schemas.microsoft.com/office/drawing/2014/main" val="10008"/>
                  </a:ext>
                </a:extLst>
              </a:tr>
              <a:tr h="23846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800" b="0" i="0" u="none" strike="noStrike">
                        <a:solidFill>
                          <a:srgbClr val="000000"/>
                        </a:solidFill>
                        <a:effectLst/>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extLst>
                  <a:ext uri="{0D108BD9-81ED-4DB2-BD59-A6C34878D82A}">
                    <a16:rowId xmlns:a16="http://schemas.microsoft.com/office/drawing/2014/main" val="10009"/>
                  </a:ext>
                </a:extLst>
              </a:tr>
            </a:tbl>
          </a:graphicData>
        </a:graphic>
      </p:graphicFrame>
      <p:graphicFrame>
        <p:nvGraphicFramePr>
          <p:cNvPr id="6" name="Table 5">
            <a:extLst>
              <a:ext uri="{FF2B5EF4-FFF2-40B4-BE49-F238E27FC236}">
                <a16:creationId xmlns:a16="http://schemas.microsoft.com/office/drawing/2014/main" id="{BF08A0F5-DCC2-C42D-18C6-3C6BC5A174E3}"/>
              </a:ext>
            </a:extLst>
          </p:cNvPr>
          <p:cNvGraphicFramePr>
            <a:graphicFrameLocks noGrp="1"/>
          </p:cNvGraphicFramePr>
          <p:nvPr>
            <p:extLst>
              <p:ext uri="{D42A27DB-BD31-4B8C-83A1-F6EECF244321}">
                <p14:modId xmlns:p14="http://schemas.microsoft.com/office/powerpoint/2010/main" val="2476475809"/>
              </p:ext>
            </p:extLst>
          </p:nvPr>
        </p:nvGraphicFramePr>
        <p:xfrm>
          <a:off x="10256076" y="1365215"/>
          <a:ext cx="319913" cy="2651772"/>
        </p:xfrm>
        <a:graphic>
          <a:graphicData uri="http://schemas.openxmlformats.org/drawingml/2006/table">
            <a:tbl>
              <a:tblPr firstRow="1">
                <a:tableStyleId>{2D5ABB26-0587-4C30-8999-92F81FD0307C}</a:tableStyleId>
              </a:tblPr>
              <a:tblGrid>
                <a:gridCol w="319913">
                  <a:extLst>
                    <a:ext uri="{9D8B030D-6E8A-4147-A177-3AD203B41FA5}">
                      <a16:colId xmlns:a16="http://schemas.microsoft.com/office/drawing/2014/main" val="20007"/>
                    </a:ext>
                  </a:extLst>
                </a:gridCol>
              </a:tblGrid>
              <a:tr h="2651772">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1800" b="1" i="0" kern="1200" dirty="0">
                          <a:solidFill>
                            <a:schemeClr val="bg1"/>
                          </a:solidFill>
                          <a:latin typeface="Arial" charset="0"/>
                          <a:ea typeface="Arial" charset="0"/>
                          <a:cs typeface="Arial" charset="0"/>
                        </a:rPr>
                        <a:t>M80s SFF Gen 3</a:t>
                      </a:r>
                    </a:p>
                  </a:txBody>
                  <a:tcPr marL="0" marR="0" marT="0" marB="0" vert="vert270" anchor="ctr">
                    <a:solidFill>
                      <a:schemeClr val="tx1">
                        <a:lumMod val="65000"/>
                        <a:lumOff val="35000"/>
                      </a:schemeClr>
                    </a:solidFill>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8C27EF79-0FA5-9F07-035E-798C445801E1}"/>
              </a:ext>
            </a:extLst>
          </p:cNvPr>
          <p:cNvGraphicFramePr>
            <a:graphicFrameLocks noGrp="1"/>
          </p:cNvGraphicFramePr>
          <p:nvPr>
            <p:extLst>
              <p:ext uri="{D42A27DB-BD31-4B8C-83A1-F6EECF244321}">
                <p14:modId xmlns:p14="http://schemas.microsoft.com/office/powerpoint/2010/main" val="144535706"/>
              </p:ext>
            </p:extLst>
          </p:nvPr>
        </p:nvGraphicFramePr>
        <p:xfrm>
          <a:off x="10655449" y="1333999"/>
          <a:ext cx="1181205" cy="2651769"/>
        </p:xfrm>
        <a:graphic>
          <a:graphicData uri="http://schemas.openxmlformats.org/drawingml/2006/table">
            <a:tbl>
              <a:tblPr firstRow="1">
                <a:tableStyleId>{2D5ABB26-0587-4C30-8999-92F81FD0307C}</a:tableStyleId>
              </a:tblPr>
              <a:tblGrid>
                <a:gridCol w="1181205">
                  <a:extLst>
                    <a:ext uri="{9D8B030D-6E8A-4147-A177-3AD203B41FA5}">
                      <a16:colId xmlns:a16="http://schemas.microsoft.com/office/drawing/2014/main" val="1765592331"/>
                    </a:ext>
                  </a:extLst>
                </a:gridCol>
              </a:tblGrid>
              <a:tr h="305154">
                <a:tc>
                  <a:txBody>
                    <a:bodyPr/>
                    <a:lstStyle/>
                    <a:p>
                      <a:pPr algn="ctr"/>
                      <a:r>
                        <a:rPr lang="en-US" sz="1400" dirty="0">
                          <a:solidFill>
                            <a:srgbClr val="FF0000"/>
                          </a:solidFill>
                          <a:latin typeface="Arial" panose="020B0604020202020204" pitchFamily="34" charset="0"/>
                          <a:cs typeface="Arial" panose="020B0604020202020204" pitchFamily="34" charset="0"/>
                        </a:rPr>
                        <a:t>$1,939</a:t>
                      </a:r>
                    </a:p>
                  </a:txBody>
                  <a:tcPr marL="91439" marR="0" marT="0" marB="0" anchor="ctr">
                    <a:solidFill>
                      <a:schemeClr val="bg1">
                        <a:lumMod val="95000"/>
                      </a:schemeClr>
                    </a:solidFill>
                  </a:tcPr>
                </a:tc>
                <a:extLst>
                  <a:ext uri="{0D108BD9-81ED-4DB2-BD59-A6C34878D82A}">
                    <a16:rowId xmlns:a16="http://schemas.microsoft.com/office/drawing/2014/main" val="2985907234"/>
                  </a:ext>
                </a:extLst>
              </a:tr>
              <a:tr h="154855">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95000"/>
                      </a:schemeClr>
                    </a:solidFill>
                  </a:tcPr>
                </a:tc>
                <a:extLst>
                  <a:ext uri="{0D108BD9-81ED-4DB2-BD59-A6C34878D82A}">
                    <a16:rowId xmlns:a16="http://schemas.microsoft.com/office/drawing/2014/main" val="411645271"/>
                  </a:ext>
                </a:extLst>
              </a:tr>
              <a:tr h="232559">
                <a:tc>
                  <a:txBody>
                    <a:bodyPr/>
                    <a:lstStyle/>
                    <a:p>
                      <a:pPr algn="ctr" fontAlgn="b"/>
                      <a:r>
                        <a:rPr lang="en-US" sz="1000" b="0" i="0" u="none" strike="noStrike" dirty="0">
                          <a:solidFill>
                            <a:srgbClr val="000000"/>
                          </a:solidFill>
                          <a:effectLst/>
                          <a:latin typeface="Calibri" panose="020F0502020204030204" pitchFamily="34" charset="0"/>
                        </a:rPr>
                        <a:t>        </a:t>
                      </a:r>
                      <a:r>
                        <a:rPr lang="en-US" sz="900" b="0" i="0" u="none" strike="noStrike" dirty="0">
                          <a:solidFill>
                            <a:srgbClr val="000000"/>
                          </a:solidFill>
                          <a:effectLst/>
                          <a:latin typeface="Calibri" panose="020F0502020204030204" pitchFamily="34" charset="0"/>
                        </a:rPr>
                        <a:t>11TG000AUS</a:t>
                      </a:r>
                      <a:endParaRPr lang="en-US" sz="1000" b="0" i="0" u="none" strike="noStrike" dirty="0">
                        <a:solidFill>
                          <a:srgbClr val="000000"/>
                        </a:solidFill>
                        <a:effectLst/>
                        <a:latin typeface="Calibri" panose="020F0502020204030204" pitchFamily="34" charset="0"/>
                      </a:endParaRPr>
                    </a:p>
                  </a:txBody>
                  <a:tcPr marL="6350" marR="6350" marT="6350" marB="0" anchor="b">
                    <a:solidFill>
                      <a:schemeClr val="bg1">
                        <a:lumMod val="95000"/>
                      </a:schemeClr>
                    </a:solidFill>
                  </a:tcPr>
                </a:tc>
                <a:extLst>
                  <a:ext uri="{0D108BD9-81ED-4DB2-BD59-A6C34878D82A}">
                    <a16:rowId xmlns:a16="http://schemas.microsoft.com/office/drawing/2014/main" val="1509599783"/>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Calibri" panose="020F0502020204030204" pitchFamily="34" charset="0"/>
                        </a:rPr>
                        <a:t> 11TG000ACA</a:t>
                      </a:r>
                      <a:endParaRPr lang="en-US" sz="800" b="0" dirty="0"/>
                    </a:p>
                  </a:txBody>
                  <a:tcPr marL="9525" marR="9525" marT="9525" marB="0" anchor="ctr">
                    <a:solidFill>
                      <a:schemeClr val="bg1">
                        <a:lumMod val="95000"/>
                      </a:schemeClr>
                    </a:solidFill>
                  </a:tcPr>
                </a:tc>
                <a:extLst>
                  <a:ext uri="{0D108BD9-81ED-4DB2-BD59-A6C34878D82A}">
                    <a16:rowId xmlns:a16="http://schemas.microsoft.com/office/drawing/2014/main" val="264552496"/>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i7-12700</a:t>
                      </a:r>
                    </a:p>
                  </a:txBody>
                  <a:tcPr marL="9525" marR="9525" marT="9525" marB="0" anchor="ctr">
                    <a:solidFill>
                      <a:schemeClr val="bg1">
                        <a:lumMod val="95000"/>
                      </a:schemeClr>
                    </a:solidFill>
                  </a:tcPr>
                </a:tc>
                <a:extLst>
                  <a:ext uri="{0D108BD9-81ED-4DB2-BD59-A6C34878D82A}">
                    <a16:rowId xmlns:a16="http://schemas.microsoft.com/office/drawing/2014/main" val="2882707638"/>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2933MHz</a:t>
                      </a:r>
                    </a:p>
                  </a:txBody>
                  <a:tcPr marL="9525" marR="9525" marT="9525" marB="0" anchor="ctr">
                    <a:solidFill>
                      <a:schemeClr val="bg1">
                        <a:lumMod val="95000"/>
                      </a:schemeClr>
                    </a:solidFill>
                  </a:tcPr>
                </a:tc>
                <a:extLst>
                  <a:ext uri="{0D108BD9-81ED-4DB2-BD59-A6C34878D82A}">
                    <a16:rowId xmlns:a16="http://schemas.microsoft.com/office/drawing/2014/main" val="3561796982"/>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512GB SSD M.2 PCIe</a:t>
                      </a:r>
                      <a:endParaRPr lang="en-US" sz="800" b="0" i="0" u="none" strike="noStrike" dirty="0">
                        <a:solidFill>
                          <a:srgbClr val="000000"/>
                        </a:solidFill>
                        <a:latin typeface="+mn-lt"/>
                      </a:endParaRPr>
                    </a:p>
                  </a:txBody>
                  <a:tcPr marL="9525" marR="9525" marT="9525" marB="0" anchor="ctr">
                    <a:solidFill>
                      <a:schemeClr val="bg1">
                        <a:lumMod val="95000"/>
                      </a:schemeClr>
                    </a:solidFill>
                  </a:tcPr>
                </a:tc>
                <a:extLst>
                  <a:ext uri="{0D108BD9-81ED-4DB2-BD59-A6C34878D82A}">
                    <a16:rowId xmlns:a16="http://schemas.microsoft.com/office/drawing/2014/main" val="2900429177"/>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95000"/>
                      </a:schemeClr>
                    </a:solidFill>
                  </a:tcPr>
                </a:tc>
                <a:extLst>
                  <a:ext uri="{0D108BD9-81ED-4DB2-BD59-A6C34878D82A}">
                    <a16:rowId xmlns:a16="http://schemas.microsoft.com/office/drawing/2014/main" val="3244376687"/>
                  </a:ext>
                </a:extLst>
              </a:tr>
              <a:tr h="270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i="0" u="none" strike="noStrike" dirty="0">
                        <a:solidFill>
                          <a:srgbClr val="000000"/>
                        </a:solidFill>
                        <a:latin typeface="+mn-lt"/>
                      </a:endParaRPr>
                    </a:p>
                  </a:txBody>
                  <a:tcPr marL="9525" marR="9525" marT="9525" marB="0" anchor="ctr">
                    <a:solidFill>
                      <a:schemeClr val="bg1">
                        <a:lumMod val="95000"/>
                      </a:schemeClr>
                    </a:solidFill>
                  </a:tcPr>
                </a:tc>
                <a:extLst>
                  <a:ext uri="{0D108BD9-81ED-4DB2-BD59-A6C34878D82A}">
                    <a16:rowId xmlns:a16="http://schemas.microsoft.com/office/drawing/2014/main" val="1025795015"/>
                  </a:ext>
                </a:extLst>
              </a:tr>
              <a:tr h="241172">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95000"/>
                      </a:schemeClr>
                    </a:solidFill>
                  </a:tcPr>
                </a:tc>
                <a:extLst>
                  <a:ext uri="{0D108BD9-81ED-4DB2-BD59-A6C34878D82A}">
                    <a16:rowId xmlns:a16="http://schemas.microsoft.com/office/drawing/2014/main" val="1771244981"/>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extLst>
                  <a:ext uri="{0D108BD9-81ED-4DB2-BD59-A6C34878D82A}">
                    <a16:rowId xmlns:a16="http://schemas.microsoft.com/office/drawing/2014/main" val="207385131"/>
                  </a:ext>
                </a:extLst>
              </a:tr>
            </a:tbl>
          </a:graphicData>
        </a:graphic>
      </p:graphicFrame>
    </p:spTree>
    <p:extLst>
      <p:ext uri="{BB962C8B-B14F-4D97-AF65-F5344CB8AC3E}">
        <p14:creationId xmlns:p14="http://schemas.microsoft.com/office/powerpoint/2010/main" val="1060088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483" y="228601"/>
            <a:ext cx="5897114" cy="830989"/>
          </a:xfrm>
          <a:prstGeom prst="rect">
            <a:avLst/>
          </a:prstGeom>
          <a:noFill/>
        </p:spPr>
        <p:txBody>
          <a:bodyPr wrap="square" lIns="91432" tIns="45716" rIns="91432" bIns="45716" rtlCol="0">
            <a:spAutoFit/>
          </a:bodyPr>
          <a:lstStyle/>
          <a:p>
            <a:r>
              <a:rPr lang="en-US" dirty="0">
                <a:solidFill>
                  <a:srgbClr val="FFFFFF"/>
                </a:solidFill>
                <a:ea typeface="Arial" charset="0"/>
                <a:cs typeface="Arial" charset="0"/>
              </a:rPr>
              <a:t>LENOVO TOPSELLER </a:t>
            </a:r>
          </a:p>
          <a:p>
            <a:r>
              <a:rPr lang="en-US" dirty="0">
                <a:solidFill>
                  <a:srgbClr val="FFFFFF"/>
                </a:solidFill>
                <a:ea typeface="Arial" charset="0"/>
                <a:cs typeface="Arial" charset="0"/>
              </a:rPr>
              <a:t>ThinkCentre Mini Tower Desktops</a:t>
            </a:r>
          </a:p>
        </p:txBody>
      </p:sp>
      <p:sp>
        <p:nvSpPr>
          <p:cNvPr id="5" name="Rectangle 4"/>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ea typeface="Arial" charset="0"/>
                <a:cs typeface="Arial" charset="0"/>
              </a:rPr>
              <a:t>[  5 OF 7  ]</a:t>
            </a:r>
            <a:endParaRPr lang="en-US" sz="1000" b="1" dirty="0">
              <a:solidFill>
                <a:srgbClr val="000000"/>
              </a:solidFill>
              <a:ea typeface="Arial" charset="0"/>
              <a:cs typeface="Arial" charset="0"/>
            </a:endParaRPr>
          </a:p>
        </p:txBody>
      </p:sp>
      <p:pic>
        <p:nvPicPr>
          <p:cNvPr id="29" name="Picture 28">
            <a:hlinkClick r:id="" action="ppaction://noaction"/>
            <a:extLst>
              <a:ext uri="{FF2B5EF4-FFF2-40B4-BE49-F238E27FC236}">
                <a16:creationId xmlns:a16="http://schemas.microsoft.com/office/drawing/2014/main" id="{BAF5AECE-91F1-4E48-9BA2-16F42B0E4802}"/>
              </a:ext>
            </a:extLst>
          </p:cNvPr>
          <p:cNvPicPr>
            <a:picLocks noChangeAspect="1"/>
          </p:cNvPicPr>
          <p:nvPr/>
        </p:nvPicPr>
        <p:blipFill>
          <a:blip r:embed="rId2" cstate="email"/>
          <a:stretch>
            <a:fillRect/>
          </a:stretch>
        </p:blipFill>
        <p:spPr>
          <a:xfrm>
            <a:off x="228263" y="253102"/>
            <a:ext cx="771096" cy="771097"/>
          </a:xfrm>
          <a:prstGeom prst="rect">
            <a:avLst/>
          </a:prstGeom>
        </p:spPr>
      </p:pic>
      <p:graphicFrame>
        <p:nvGraphicFramePr>
          <p:cNvPr id="12" name="Object 11">
            <a:extLst>
              <a:ext uri="{FF2B5EF4-FFF2-40B4-BE49-F238E27FC236}">
                <a16:creationId xmlns:a16="http://schemas.microsoft.com/office/drawing/2014/main" id="{B5171A19-1AB9-43D7-A837-9E2006ED30E0}"/>
              </a:ext>
            </a:extLst>
          </p:cNvPr>
          <p:cNvGraphicFramePr>
            <a:graphicFrameLocks noChangeAspect="1"/>
          </p:cNvGraphicFramePr>
          <p:nvPr>
            <p:extLst>
              <p:ext uri="{D42A27DB-BD31-4B8C-83A1-F6EECF244321}">
                <p14:modId xmlns:p14="http://schemas.microsoft.com/office/powerpoint/2010/main" val="1645236497"/>
              </p:ext>
            </p:extLst>
          </p:nvPr>
        </p:nvGraphicFramePr>
        <p:xfrm>
          <a:off x="299284" y="1863981"/>
          <a:ext cx="8124825" cy="1954213"/>
        </p:xfrm>
        <a:graphic>
          <a:graphicData uri="http://schemas.openxmlformats.org/presentationml/2006/ole">
            <mc:AlternateContent xmlns:mc="http://schemas.openxmlformats.org/markup-compatibility/2006">
              <mc:Choice xmlns:v="urn:schemas-microsoft-com:vml" Requires="v">
                <p:oleObj name="Worksheet" r:id="rId3" imgW="14468513" imgH="3479665" progId="Excel.Sheet.8">
                  <p:embed/>
                </p:oleObj>
              </mc:Choice>
              <mc:Fallback>
                <p:oleObj name="Worksheet" r:id="rId3" imgW="14468513" imgH="3479665" progId="Excel.Sheet.8">
                  <p:embed/>
                  <p:pic>
                    <p:nvPicPr>
                      <p:cNvPr id="12" name="Object 11">
                        <a:extLst>
                          <a:ext uri="{FF2B5EF4-FFF2-40B4-BE49-F238E27FC236}">
                            <a16:creationId xmlns:a16="http://schemas.microsoft.com/office/drawing/2014/main" id="{B5171A19-1AB9-43D7-A837-9E2006ED30E0}"/>
                          </a:ext>
                        </a:extLst>
                      </p:cNvPr>
                      <p:cNvPicPr/>
                      <p:nvPr/>
                    </p:nvPicPr>
                    <p:blipFill>
                      <a:blip r:embed="rId4"/>
                      <a:stretch>
                        <a:fillRect/>
                      </a:stretch>
                    </p:blipFill>
                    <p:spPr>
                      <a:xfrm>
                        <a:off x="299284" y="1863981"/>
                        <a:ext cx="8124825" cy="1954213"/>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E110FCAC-DA45-2D0B-8B6B-92383FCB87F4}"/>
              </a:ext>
            </a:extLst>
          </p:cNvPr>
          <p:cNvPicPr>
            <a:picLocks noChangeAspect="1"/>
          </p:cNvPicPr>
          <p:nvPr/>
        </p:nvPicPr>
        <p:blipFill>
          <a:blip r:embed="rId5"/>
          <a:stretch>
            <a:fillRect/>
          </a:stretch>
        </p:blipFill>
        <p:spPr>
          <a:xfrm>
            <a:off x="8624236" y="1986085"/>
            <a:ext cx="1570381" cy="2051724"/>
          </a:xfrm>
          <a:prstGeom prst="rect">
            <a:avLst/>
          </a:prstGeom>
        </p:spPr>
      </p:pic>
      <p:sp>
        <p:nvSpPr>
          <p:cNvPr id="16" name="TextBox 15">
            <a:extLst>
              <a:ext uri="{FF2B5EF4-FFF2-40B4-BE49-F238E27FC236}">
                <a16:creationId xmlns:a16="http://schemas.microsoft.com/office/drawing/2014/main" id="{A7855596-A61F-07EF-77FE-D2649C07B71B}"/>
              </a:ext>
            </a:extLst>
          </p:cNvPr>
          <p:cNvSpPr txBox="1"/>
          <p:nvPr/>
        </p:nvSpPr>
        <p:spPr>
          <a:xfrm>
            <a:off x="9996256" y="3429000"/>
            <a:ext cx="1314784" cy="338554"/>
          </a:xfrm>
          <a:prstGeom prst="rect">
            <a:avLst/>
          </a:prstGeom>
          <a:noFill/>
        </p:spPr>
        <p:txBody>
          <a:bodyPr wrap="none" rtlCol="0">
            <a:spAutoFit/>
          </a:bodyPr>
          <a:lstStyle/>
          <a:p>
            <a:r>
              <a:rPr lang="en-US" sz="1600" dirty="0"/>
              <a:t>M70q Gen 4</a:t>
            </a:r>
          </a:p>
        </p:txBody>
      </p:sp>
      <p:pic>
        <p:nvPicPr>
          <p:cNvPr id="18" name="Picture 17">
            <a:extLst>
              <a:ext uri="{FF2B5EF4-FFF2-40B4-BE49-F238E27FC236}">
                <a16:creationId xmlns:a16="http://schemas.microsoft.com/office/drawing/2014/main" id="{EE7B5C2B-81E8-DF75-FFE6-90E5733C6119}"/>
              </a:ext>
            </a:extLst>
          </p:cNvPr>
          <p:cNvPicPr>
            <a:picLocks noChangeAspect="1"/>
          </p:cNvPicPr>
          <p:nvPr/>
        </p:nvPicPr>
        <p:blipFill>
          <a:blip r:embed="rId6"/>
          <a:stretch>
            <a:fillRect/>
          </a:stretch>
        </p:blipFill>
        <p:spPr>
          <a:xfrm>
            <a:off x="228263" y="4174510"/>
            <a:ext cx="3500358" cy="1845392"/>
          </a:xfrm>
          <a:prstGeom prst="rect">
            <a:avLst/>
          </a:prstGeom>
        </p:spPr>
      </p:pic>
      <p:pic>
        <p:nvPicPr>
          <p:cNvPr id="20" name="Picture 19">
            <a:extLst>
              <a:ext uri="{FF2B5EF4-FFF2-40B4-BE49-F238E27FC236}">
                <a16:creationId xmlns:a16="http://schemas.microsoft.com/office/drawing/2014/main" id="{E966B106-B6A1-C72F-29D7-965F490F8541}"/>
              </a:ext>
            </a:extLst>
          </p:cNvPr>
          <p:cNvPicPr>
            <a:picLocks noChangeAspect="1"/>
          </p:cNvPicPr>
          <p:nvPr/>
        </p:nvPicPr>
        <p:blipFill>
          <a:blip r:embed="rId7"/>
          <a:stretch>
            <a:fillRect/>
          </a:stretch>
        </p:blipFill>
        <p:spPr>
          <a:xfrm>
            <a:off x="3855408" y="4124666"/>
            <a:ext cx="1570381" cy="2093842"/>
          </a:xfrm>
          <a:prstGeom prst="rect">
            <a:avLst/>
          </a:prstGeom>
        </p:spPr>
      </p:pic>
      <p:sp>
        <p:nvSpPr>
          <p:cNvPr id="21" name="TextBox 20">
            <a:extLst>
              <a:ext uri="{FF2B5EF4-FFF2-40B4-BE49-F238E27FC236}">
                <a16:creationId xmlns:a16="http://schemas.microsoft.com/office/drawing/2014/main" id="{BEBDE70B-07A9-6220-3D80-4669962DB243}"/>
              </a:ext>
            </a:extLst>
          </p:cNvPr>
          <p:cNvSpPr txBox="1"/>
          <p:nvPr/>
        </p:nvSpPr>
        <p:spPr>
          <a:xfrm>
            <a:off x="5328081" y="5783062"/>
            <a:ext cx="1314784" cy="338554"/>
          </a:xfrm>
          <a:prstGeom prst="rect">
            <a:avLst/>
          </a:prstGeom>
          <a:noFill/>
        </p:spPr>
        <p:txBody>
          <a:bodyPr wrap="none" rtlCol="0">
            <a:spAutoFit/>
          </a:bodyPr>
          <a:lstStyle/>
          <a:p>
            <a:r>
              <a:rPr lang="en-US" sz="1600" dirty="0"/>
              <a:t>M80q Gen 4</a:t>
            </a:r>
          </a:p>
        </p:txBody>
      </p:sp>
    </p:spTree>
    <p:extLst>
      <p:ext uri="{BB962C8B-B14F-4D97-AF65-F5344CB8AC3E}">
        <p14:creationId xmlns:p14="http://schemas.microsoft.com/office/powerpoint/2010/main" val="323139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close up of a computer&#10;&#10;Description automatically generated">
            <a:extLst>
              <a:ext uri="{FF2B5EF4-FFF2-40B4-BE49-F238E27FC236}">
                <a16:creationId xmlns:a16="http://schemas.microsoft.com/office/drawing/2014/main" id="{20B60BBD-A202-4515-8586-87F606E313B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24684" y="3931633"/>
            <a:ext cx="1910360" cy="1075533"/>
          </a:xfrm>
          <a:prstGeom prst="rect">
            <a:avLst/>
          </a:prstGeom>
        </p:spPr>
      </p:pic>
      <p:pic>
        <p:nvPicPr>
          <p:cNvPr id="26" name="Picture 25" descr="A close up of a computer&#10;&#10;Description automatically generated">
            <a:extLst>
              <a:ext uri="{FF2B5EF4-FFF2-40B4-BE49-F238E27FC236}">
                <a16:creationId xmlns:a16="http://schemas.microsoft.com/office/drawing/2014/main" id="{5488A65B-F7FE-4176-A530-DEDBEAE2422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5700" y="3602562"/>
            <a:ext cx="3991931" cy="2246656"/>
          </a:xfrm>
          <a:prstGeom prst="rect">
            <a:avLst/>
          </a:prstGeom>
        </p:spPr>
      </p:pic>
      <p:sp>
        <p:nvSpPr>
          <p:cNvPr id="27" name="TextBox 26">
            <a:extLst>
              <a:ext uri="{FF2B5EF4-FFF2-40B4-BE49-F238E27FC236}">
                <a16:creationId xmlns:a16="http://schemas.microsoft.com/office/drawing/2014/main" id="{92C29C3D-2BE5-4D8E-B3CA-810783066232}"/>
              </a:ext>
            </a:extLst>
          </p:cNvPr>
          <p:cNvSpPr txBox="1"/>
          <p:nvPr/>
        </p:nvSpPr>
        <p:spPr>
          <a:xfrm>
            <a:off x="586274" y="5435774"/>
            <a:ext cx="1644724" cy="271613"/>
          </a:xfrm>
          <a:prstGeom prst="rect">
            <a:avLst/>
          </a:prstGeom>
          <a:noFill/>
        </p:spPr>
        <p:txBody>
          <a:bodyPr wrap="square" rtlCol="0">
            <a:spAutoFit/>
          </a:bodyPr>
          <a:lstStyle/>
          <a:p>
            <a:r>
              <a:rPr lang="en-US" sz="1165" i="1" dirty="0"/>
              <a:t>100e Chromebook</a:t>
            </a:r>
          </a:p>
        </p:txBody>
      </p:sp>
      <p:sp>
        <p:nvSpPr>
          <p:cNvPr id="28" name="TextBox 27">
            <a:extLst>
              <a:ext uri="{FF2B5EF4-FFF2-40B4-BE49-F238E27FC236}">
                <a16:creationId xmlns:a16="http://schemas.microsoft.com/office/drawing/2014/main" id="{7344BA5F-7881-4C5B-948A-DC289F6E125B}"/>
              </a:ext>
            </a:extLst>
          </p:cNvPr>
          <p:cNvSpPr txBox="1"/>
          <p:nvPr/>
        </p:nvSpPr>
        <p:spPr>
          <a:xfrm>
            <a:off x="3406231" y="3394473"/>
            <a:ext cx="1644724" cy="271613"/>
          </a:xfrm>
          <a:prstGeom prst="rect">
            <a:avLst/>
          </a:prstGeom>
          <a:noFill/>
        </p:spPr>
        <p:txBody>
          <a:bodyPr wrap="square" rtlCol="0">
            <a:spAutoFit/>
          </a:bodyPr>
          <a:lstStyle/>
          <a:p>
            <a:r>
              <a:rPr lang="en-US" sz="1165" i="1" dirty="0"/>
              <a:t>300e Chromebook</a:t>
            </a:r>
          </a:p>
        </p:txBody>
      </p:sp>
      <p:sp>
        <p:nvSpPr>
          <p:cNvPr id="33" name="TextBox 32">
            <a:extLst>
              <a:ext uri="{FF2B5EF4-FFF2-40B4-BE49-F238E27FC236}">
                <a16:creationId xmlns:a16="http://schemas.microsoft.com/office/drawing/2014/main" id="{2900C407-351E-46C3-A00E-C679B84DC8CF}"/>
              </a:ext>
            </a:extLst>
          </p:cNvPr>
          <p:cNvSpPr txBox="1"/>
          <p:nvPr/>
        </p:nvSpPr>
        <p:spPr>
          <a:xfrm>
            <a:off x="6433893" y="5456079"/>
            <a:ext cx="1644724" cy="271613"/>
          </a:xfrm>
          <a:prstGeom prst="rect">
            <a:avLst/>
          </a:prstGeom>
          <a:noFill/>
        </p:spPr>
        <p:txBody>
          <a:bodyPr wrap="square" rtlCol="0">
            <a:spAutoFit/>
          </a:bodyPr>
          <a:lstStyle/>
          <a:p>
            <a:r>
              <a:rPr lang="en-US" sz="1165" i="1" dirty="0"/>
              <a:t>500e Chromebook</a:t>
            </a:r>
          </a:p>
        </p:txBody>
      </p:sp>
      <p:sp>
        <p:nvSpPr>
          <p:cNvPr id="35" name="TextBox 34">
            <a:extLst>
              <a:ext uri="{FF2B5EF4-FFF2-40B4-BE49-F238E27FC236}">
                <a16:creationId xmlns:a16="http://schemas.microsoft.com/office/drawing/2014/main" id="{AFADF7CA-4579-401C-84B8-7FF033657742}"/>
              </a:ext>
            </a:extLst>
          </p:cNvPr>
          <p:cNvSpPr txBox="1"/>
          <p:nvPr/>
        </p:nvSpPr>
        <p:spPr>
          <a:xfrm>
            <a:off x="8882112" y="4912110"/>
            <a:ext cx="1644724" cy="271613"/>
          </a:xfrm>
          <a:prstGeom prst="rect">
            <a:avLst/>
          </a:prstGeom>
          <a:noFill/>
        </p:spPr>
        <p:txBody>
          <a:bodyPr wrap="square" rtlCol="0">
            <a:spAutoFit/>
          </a:bodyPr>
          <a:lstStyle/>
          <a:p>
            <a:r>
              <a:rPr lang="en-US" sz="1165" i="1" dirty="0"/>
              <a:t>14e Chromebook</a:t>
            </a:r>
          </a:p>
        </p:txBody>
      </p:sp>
      <p:pic>
        <p:nvPicPr>
          <p:cNvPr id="40" name="Picture 39" descr="A close up of a logo&#10;&#10;Description automatically generated">
            <a:extLst>
              <a:ext uri="{FF2B5EF4-FFF2-40B4-BE49-F238E27FC236}">
                <a16:creationId xmlns:a16="http://schemas.microsoft.com/office/drawing/2014/main" id="{F03B1483-3C50-4A15-9CA5-8A520FA3AD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3599" y="1661622"/>
            <a:ext cx="2649136" cy="1490934"/>
          </a:xfrm>
          <a:prstGeom prst="rect">
            <a:avLst/>
          </a:prstGeom>
        </p:spPr>
      </p:pic>
      <p:pic>
        <p:nvPicPr>
          <p:cNvPr id="41" name="Picture 40" descr="A picture containing computer&#10;&#10;Description automatically generated">
            <a:extLst>
              <a:ext uri="{FF2B5EF4-FFF2-40B4-BE49-F238E27FC236}">
                <a16:creationId xmlns:a16="http://schemas.microsoft.com/office/drawing/2014/main" id="{CEF18240-1BB9-4ADC-9F31-6F3476B9024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52735" y="4116834"/>
            <a:ext cx="2826144" cy="1590553"/>
          </a:xfrm>
          <a:prstGeom prst="rect">
            <a:avLst/>
          </a:prstGeom>
        </p:spPr>
      </p:pic>
      <p:sp>
        <p:nvSpPr>
          <p:cNvPr id="2" name="Rectangle 1">
            <a:extLst>
              <a:ext uri="{FF2B5EF4-FFF2-40B4-BE49-F238E27FC236}">
                <a16:creationId xmlns:a16="http://schemas.microsoft.com/office/drawing/2014/main" id="{CEFBE56F-6FA1-6F5A-CCDC-80FE1413B0F4}"/>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1 OF 1  ]</a:t>
            </a:r>
            <a:endParaRPr lang="en-US" sz="1000" b="1" dirty="0">
              <a:latin typeface="Arial" charset="0"/>
              <a:ea typeface="Arial" charset="0"/>
              <a:cs typeface="Arial" charset="0"/>
            </a:endParaRPr>
          </a:p>
        </p:txBody>
      </p:sp>
      <p:graphicFrame>
        <p:nvGraphicFramePr>
          <p:cNvPr id="4" name="Table 3">
            <a:extLst>
              <a:ext uri="{FF2B5EF4-FFF2-40B4-BE49-F238E27FC236}">
                <a16:creationId xmlns:a16="http://schemas.microsoft.com/office/drawing/2014/main" id="{E1D16B29-169C-9921-F842-C251DE28CBB3}"/>
              </a:ext>
            </a:extLst>
          </p:cNvPr>
          <p:cNvGraphicFramePr>
            <a:graphicFrameLocks noGrp="1"/>
          </p:cNvGraphicFramePr>
          <p:nvPr>
            <p:extLst>
              <p:ext uri="{D42A27DB-BD31-4B8C-83A1-F6EECF244321}">
                <p14:modId xmlns:p14="http://schemas.microsoft.com/office/powerpoint/2010/main" val="2713187301"/>
              </p:ext>
            </p:extLst>
          </p:nvPr>
        </p:nvGraphicFramePr>
        <p:xfrm>
          <a:off x="3011218" y="3760371"/>
          <a:ext cx="2871728" cy="2493591"/>
        </p:xfrm>
        <a:graphic>
          <a:graphicData uri="http://schemas.openxmlformats.org/drawingml/2006/table">
            <a:tbl>
              <a:tblPr firstRow="1"/>
              <a:tblGrid>
                <a:gridCol w="262186">
                  <a:extLst>
                    <a:ext uri="{9D8B030D-6E8A-4147-A177-3AD203B41FA5}">
                      <a16:colId xmlns:a16="http://schemas.microsoft.com/office/drawing/2014/main" val="20005"/>
                    </a:ext>
                  </a:extLst>
                </a:gridCol>
                <a:gridCol w="1304771">
                  <a:extLst>
                    <a:ext uri="{9D8B030D-6E8A-4147-A177-3AD203B41FA5}">
                      <a16:colId xmlns:a16="http://schemas.microsoft.com/office/drawing/2014/main" val="20006"/>
                    </a:ext>
                  </a:extLst>
                </a:gridCol>
                <a:gridCol w="1304771">
                  <a:extLst>
                    <a:ext uri="{9D8B030D-6E8A-4147-A177-3AD203B41FA5}">
                      <a16:colId xmlns:a16="http://schemas.microsoft.com/office/drawing/2014/main" val="3116615495"/>
                    </a:ext>
                  </a:extLst>
                </a:gridCol>
              </a:tblGrid>
              <a:tr h="203710">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300e Chromebook G4 – MTK</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$449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$499</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08908">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82W20003US</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82W20002US</a:t>
                      </a:r>
                    </a:p>
                  </a:txBody>
                  <a:tcPr marL="4763" marR="4763" marT="4763"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95349">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82W20003CF</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ea typeface="Arial" charset="0"/>
                          <a:cs typeface="Calibri" panose="020F0502020204030204" pitchFamily="34" charset="0"/>
                        </a:rPr>
                        <a:t>82W20002CF</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5686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Arial" charset="0"/>
                          <a:cs typeface="Arial" charset="0"/>
                        </a:rPr>
                        <a:t>MediaTek MT8183</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MediaTek MT8183</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1952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4458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3395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chemeClr val="tx1"/>
                          </a:solidFill>
                          <a:effectLst/>
                          <a:latin typeface="Arial" charset="0"/>
                          <a:ea typeface="Arial" charset="0"/>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dirty="0">
                        <a:solidFill>
                          <a:srgbClr val="FF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chemeClr val="tx1"/>
                          </a:solidFill>
                          <a:effectLst/>
                          <a:latin typeface="Arial" charset="0"/>
                          <a:ea typeface="Arial" charset="0"/>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dirty="0">
                        <a:solidFill>
                          <a:srgbClr val="FF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3411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mn-ea"/>
                          <a:cs typeface="Arial" charset="0"/>
                        </a:rPr>
                        <a:t>World Facing Camera</a:t>
                      </a: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 2x2 AX WLAN, BT, Pen</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2274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81175">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9266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5" name="Table 4">
            <a:extLst>
              <a:ext uri="{FF2B5EF4-FFF2-40B4-BE49-F238E27FC236}">
                <a16:creationId xmlns:a16="http://schemas.microsoft.com/office/drawing/2014/main" id="{2719F728-E5C3-2904-647C-B9614B077B18}"/>
              </a:ext>
            </a:extLst>
          </p:cNvPr>
          <p:cNvGraphicFramePr>
            <a:graphicFrameLocks noGrp="1"/>
          </p:cNvGraphicFramePr>
          <p:nvPr>
            <p:extLst>
              <p:ext uri="{D42A27DB-BD31-4B8C-83A1-F6EECF244321}">
                <p14:modId xmlns:p14="http://schemas.microsoft.com/office/powerpoint/2010/main" val="3221399496"/>
              </p:ext>
            </p:extLst>
          </p:nvPr>
        </p:nvGraphicFramePr>
        <p:xfrm>
          <a:off x="0" y="1286419"/>
          <a:ext cx="1511460" cy="2499317"/>
        </p:xfrm>
        <a:graphic>
          <a:graphicData uri="http://schemas.openxmlformats.org/drawingml/2006/table">
            <a:tbl>
              <a:tblPr firstRow="1"/>
              <a:tblGrid>
                <a:gridCol w="256584">
                  <a:extLst>
                    <a:ext uri="{9D8B030D-6E8A-4147-A177-3AD203B41FA5}">
                      <a16:colId xmlns:a16="http://schemas.microsoft.com/office/drawing/2014/main" val="20005"/>
                    </a:ext>
                  </a:extLst>
                </a:gridCol>
                <a:gridCol w="1254876">
                  <a:extLst>
                    <a:ext uri="{9D8B030D-6E8A-4147-A177-3AD203B41FA5}">
                      <a16:colId xmlns:a16="http://schemas.microsoft.com/office/drawing/2014/main" val="20006"/>
                    </a:ext>
                  </a:extLst>
                </a:gridCol>
              </a:tblGrid>
              <a:tr h="233486">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100e Chromebook G4 –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$369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03236">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82W00001US</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94649">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100" b="1" i="0" u="none" strike="noStrike" dirty="0">
                          <a:solidFill>
                            <a:srgbClr val="000000"/>
                          </a:solidFill>
                          <a:effectLst/>
                          <a:latin typeface="Calibri" panose="020F0502020204030204" pitchFamily="34" charset="0"/>
                          <a:ea typeface="Arial" charset="0"/>
                          <a:cs typeface="Calibri" panose="020F0502020204030204" pitchFamily="34" charset="0"/>
                        </a:rPr>
                        <a:t>82W00001CF</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7493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MediaTek MT8183</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13329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090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6090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11.6” HD TN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37259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cs typeface="Arial" charset="0"/>
                        </a:rPr>
                        <a:t>HD Camera,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4840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0204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48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6" name="Table 5">
            <a:extLst>
              <a:ext uri="{FF2B5EF4-FFF2-40B4-BE49-F238E27FC236}">
                <a16:creationId xmlns:a16="http://schemas.microsoft.com/office/drawing/2014/main" id="{D0D05F22-3F70-34C4-E4F4-CB87A910C54B}"/>
              </a:ext>
            </a:extLst>
          </p:cNvPr>
          <p:cNvGraphicFramePr>
            <a:graphicFrameLocks noGrp="1"/>
          </p:cNvGraphicFramePr>
          <p:nvPr>
            <p:extLst>
              <p:ext uri="{D42A27DB-BD31-4B8C-83A1-F6EECF244321}">
                <p14:modId xmlns:p14="http://schemas.microsoft.com/office/powerpoint/2010/main" val="3665424012"/>
              </p:ext>
            </p:extLst>
          </p:nvPr>
        </p:nvGraphicFramePr>
        <p:xfrm>
          <a:off x="1504661" y="1263381"/>
          <a:ext cx="1511460" cy="2559544"/>
        </p:xfrm>
        <a:graphic>
          <a:graphicData uri="http://schemas.openxmlformats.org/drawingml/2006/table">
            <a:tbl>
              <a:tblPr firstRow="1"/>
              <a:tblGrid>
                <a:gridCol w="256584">
                  <a:extLst>
                    <a:ext uri="{9D8B030D-6E8A-4147-A177-3AD203B41FA5}">
                      <a16:colId xmlns:a16="http://schemas.microsoft.com/office/drawing/2014/main" val="20005"/>
                    </a:ext>
                  </a:extLst>
                </a:gridCol>
                <a:gridCol w="1254876">
                  <a:extLst>
                    <a:ext uri="{9D8B030D-6E8A-4147-A177-3AD203B41FA5}">
                      <a16:colId xmlns:a16="http://schemas.microsoft.com/office/drawing/2014/main" val="20006"/>
                    </a:ext>
                  </a:extLst>
                </a:gridCol>
              </a:tblGrid>
              <a:tr h="293713">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100e Chromebook G3 –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$369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03236">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82UY0000US</a:t>
                      </a:r>
                      <a:endParaRPr lang="en-US" sz="1000" b="1" i="0" u="none" strike="noStrike" dirty="0">
                        <a:solidFill>
                          <a:srgbClr val="000000"/>
                        </a:solidFill>
                        <a:effectLst/>
                        <a:latin typeface="Calibri" panose="020F0502020204030204" pitchFamily="34" charset="0"/>
                      </a:endParaRP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94649">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1100" b="1" i="0" u="none" strike="noStrike" dirty="0">
                        <a:solidFill>
                          <a:srgbClr val="000000"/>
                        </a:solidFill>
                        <a:effectLst/>
                        <a:latin typeface="Calibri" panose="020F0502020204030204" pitchFamily="34" charset="0"/>
                        <a:ea typeface="Arial" charset="0"/>
                        <a:cs typeface="Calibri" panose="020F0502020204030204" pitchFamily="34"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7493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mn-ea"/>
                          <a:cs typeface="Arial" charset="0"/>
                        </a:rPr>
                        <a:t>Intel Celeron N4500</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13329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090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6090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11.6” HD TN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37259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cs typeface="Arial" charset="0"/>
                        </a:rPr>
                        <a:t>Camera, 2x2 AC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4840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42Whr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0204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48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8" name="Table 7">
            <a:extLst>
              <a:ext uri="{FF2B5EF4-FFF2-40B4-BE49-F238E27FC236}">
                <a16:creationId xmlns:a16="http://schemas.microsoft.com/office/drawing/2014/main" id="{EDEB4CC4-F561-32CE-5CE0-1A145EA25D4F}"/>
              </a:ext>
            </a:extLst>
          </p:cNvPr>
          <p:cNvGraphicFramePr>
            <a:graphicFrameLocks noGrp="1"/>
          </p:cNvGraphicFramePr>
          <p:nvPr>
            <p:extLst>
              <p:ext uri="{D42A27DB-BD31-4B8C-83A1-F6EECF244321}">
                <p14:modId xmlns:p14="http://schemas.microsoft.com/office/powerpoint/2010/main" val="2798381740"/>
              </p:ext>
            </p:extLst>
          </p:nvPr>
        </p:nvGraphicFramePr>
        <p:xfrm>
          <a:off x="8993159" y="1310670"/>
          <a:ext cx="1464392" cy="2493591"/>
        </p:xfrm>
        <a:graphic>
          <a:graphicData uri="http://schemas.openxmlformats.org/drawingml/2006/table">
            <a:tbl>
              <a:tblPr firstRow="1"/>
              <a:tblGrid>
                <a:gridCol w="260466">
                  <a:extLst>
                    <a:ext uri="{9D8B030D-6E8A-4147-A177-3AD203B41FA5}">
                      <a16:colId xmlns:a16="http://schemas.microsoft.com/office/drawing/2014/main" val="20005"/>
                    </a:ext>
                  </a:extLst>
                </a:gridCol>
                <a:gridCol w="1203926">
                  <a:extLst>
                    <a:ext uri="{9D8B030D-6E8A-4147-A177-3AD203B41FA5}">
                      <a16:colId xmlns:a16="http://schemas.microsoft.com/office/drawing/2014/main" val="20006"/>
                    </a:ext>
                  </a:extLst>
                </a:gridCol>
              </a:tblGrid>
              <a:tr h="169899">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14e Chromebook G3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$499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10199">
                <a:tc vMerge="1">
                  <a:txBody>
                    <a:bodyPr/>
                    <a:lstStyle/>
                    <a:p>
                      <a:endParaRPr lang="en-US"/>
                    </a:p>
                  </a:txBody>
                  <a:tcPr/>
                </a:tc>
                <a:tc>
                  <a:txBody>
                    <a:bodyPr/>
                    <a:lstStyle/>
                    <a:p>
                      <a:pPr algn="ctr" fontAlgn="ctr"/>
                      <a:r>
                        <a:rPr lang="en-US" sz="1100" b="1" i="0" u="none" strike="noStrike" dirty="0">
                          <a:solidFill>
                            <a:srgbClr val="000000"/>
                          </a:solidFill>
                          <a:effectLst/>
                          <a:latin typeface="Calibri" panose="020F0502020204030204" pitchFamily="34" charset="0"/>
                        </a:rPr>
                        <a:t>82W60000US</a:t>
                      </a:r>
                      <a:endParaRPr lang="en-US" sz="1000" b="1" i="0" u="none" strike="noStrike" dirty="0">
                        <a:solidFill>
                          <a:srgbClr val="000000"/>
                        </a:solidFill>
                        <a:effectLst/>
                        <a:latin typeface="Calibri" panose="020F0502020204030204" pitchFamily="34" charset="0"/>
                      </a:endParaRP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81131">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82W60000CF</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4570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Intel N100</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0336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1730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32GB eMMC (soldered)</a:t>
                      </a:r>
                      <a:endParaRPr lang="en-US" sz="600" b="0" i="0" u="none" strike="noStrike" kern="1200" dirty="0">
                        <a:solidFill>
                          <a:schemeClr val="tx1"/>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50151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14" HD TN </a:t>
                      </a:r>
                      <a:r>
                        <a:rPr lang="en-US" sz="600" b="0" i="0" u="none" strike="noStrike" kern="1200" dirty="0">
                          <a:solidFill>
                            <a:schemeClr val="tx1"/>
                          </a:solidFill>
                          <a:effectLst/>
                          <a:latin typeface="Arial" charset="0"/>
                          <a:ea typeface="Arial" charset="0"/>
                          <a:cs typeface="Arial" charset="0"/>
                        </a:rPr>
                        <a:t>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31033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chemeClr val="tx1"/>
                          </a:solidFill>
                          <a:effectLst/>
                          <a:latin typeface="Arial" charset="0"/>
                          <a:ea typeface="+mn-ea"/>
                          <a:cs typeface="Arial" charset="0"/>
                        </a:rPr>
                        <a:t>HD Camera, 2x2 AX WLAN, BT</a:t>
                      </a:r>
                      <a:endParaRPr lang="en-US" sz="600" b="0" i="0" u="none" strike="noStrike" kern="1200" dirty="0">
                        <a:solidFill>
                          <a:schemeClr val="tx1"/>
                        </a:solidFill>
                        <a:effectLst/>
                        <a:latin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0689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57Whr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16828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17895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sp>
        <p:nvSpPr>
          <p:cNvPr id="10" name="TextBox 9">
            <a:extLst>
              <a:ext uri="{FF2B5EF4-FFF2-40B4-BE49-F238E27FC236}">
                <a16:creationId xmlns:a16="http://schemas.microsoft.com/office/drawing/2014/main" id="{37CC45EE-F7A1-52AD-2ACC-898F9E579B81}"/>
              </a:ext>
            </a:extLst>
          </p:cNvPr>
          <p:cNvSpPr txBox="1"/>
          <p:nvPr/>
        </p:nvSpPr>
        <p:spPr>
          <a:xfrm>
            <a:off x="1051482" y="228600"/>
            <a:ext cx="9564857" cy="58477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LENOVO TOPSELLERS - EDUCATION</a:t>
            </a:r>
          </a:p>
        </p:txBody>
      </p:sp>
      <p:pic>
        <p:nvPicPr>
          <p:cNvPr id="11" name="Picture 10">
            <a:extLst>
              <a:ext uri="{FF2B5EF4-FFF2-40B4-BE49-F238E27FC236}">
                <a16:creationId xmlns:a16="http://schemas.microsoft.com/office/drawing/2014/main" id="{ED9C28E5-561C-5102-A3A9-C7BFE56985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graphicFrame>
        <p:nvGraphicFramePr>
          <p:cNvPr id="13" name="Table 12">
            <a:extLst>
              <a:ext uri="{FF2B5EF4-FFF2-40B4-BE49-F238E27FC236}">
                <a16:creationId xmlns:a16="http://schemas.microsoft.com/office/drawing/2014/main" id="{9D380664-4C15-468C-7E94-67935BE6B44E}"/>
              </a:ext>
            </a:extLst>
          </p:cNvPr>
          <p:cNvGraphicFramePr>
            <a:graphicFrameLocks noGrp="1"/>
          </p:cNvGraphicFramePr>
          <p:nvPr>
            <p:extLst>
              <p:ext uri="{D42A27DB-BD31-4B8C-83A1-F6EECF244321}">
                <p14:modId xmlns:p14="http://schemas.microsoft.com/office/powerpoint/2010/main" val="1815398844"/>
              </p:ext>
            </p:extLst>
          </p:nvPr>
        </p:nvGraphicFramePr>
        <p:xfrm>
          <a:off x="6010384" y="1320391"/>
          <a:ext cx="2871728" cy="2493591"/>
        </p:xfrm>
        <a:graphic>
          <a:graphicData uri="http://schemas.openxmlformats.org/drawingml/2006/table">
            <a:tbl>
              <a:tblPr firstRow="1"/>
              <a:tblGrid>
                <a:gridCol w="262186">
                  <a:extLst>
                    <a:ext uri="{9D8B030D-6E8A-4147-A177-3AD203B41FA5}">
                      <a16:colId xmlns:a16="http://schemas.microsoft.com/office/drawing/2014/main" val="20005"/>
                    </a:ext>
                  </a:extLst>
                </a:gridCol>
                <a:gridCol w="1304771">
                  <a:extLst>
                    <a:ext uri="{9D8B030D-6E8A-4147-A177-3AD203B41FA5}">
                      <a16:colId xmlns:a16="http://schemas.microsoft.com/office/drawing/2014/main" val="20006"/>
                    </a:ext>
                  </a:extLst>
                </a:gridCol>
                <a:gridCol w="1304771">
                  <a:extLst>
                    <a:ext uri="{9D8B030D-6E8A-4147-A177-3AD203B41FA5}">
                      <a16:colId xmlns:a16="http://schemas.microsoft.com/office/drawing/2014/main" val="3116615495"/>
                    </a:ext>
                  </a:extLst>
                </a:gridCol>
              </a:tblGrid>
              <a:tr h="203710">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500e Chromebook G3</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$489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$499</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08908">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Calibri" panose="020F0502020204030204" pitchFamily="34" charset="0"/>
                          <a:ea typeface="Arial" charset="0"/>
                          <a:cs typeface="Calibri" panose="020F0502020204030204" pitchFamily="34" charset="0"/>
                        </a:rPr>
                        <a:t>82JB003XUS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Calibri" panose="020F0502020204030204" pitchFamily="34" charset="0"/>
                          <a:ea typeface="Arial" charset="0"/>
                          <a:cs typeface="Calibri" panose="020F0502020204030204" pitchFamily="34" charset="0"/>
                        </a:rPr>
                        <a:t>82JB0001US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95349">
                <a:tc vMerge="1">
                  <a:txBody>
                    <a:bodyPr/>
                    <a:lstStyle/>
                    <a:p>
                      <a:endParaRPr lang="en-US"/>
                    </a:p>
                  </a:txBody>
                  <a:tcPr/>
                </a:tc>
                <a:tc>
                  <a:txBody>
                    <a:bodyPr/>
                    <a:lstStyle/>
                    <a:p>
                      <a:pPr algn="ctr" fontAlgn="b"/>
                      <a:r>
                        <a:rPr lang="en-US" sz="1100" b="1" i="0" u="none" strike="noStrike" kern="1200" dirty="0">
                          <a:solidFill>
                            <a:srgbClr val="000000"/>
                          </a:solidFill>
                          <a:effectLst/>
                          <a:latin typeface="Calibri" panose="020F0502020204030204" pitchFamily="34" charset="0"/>
                          <a:ea typeface="+mn-ea"/>
                          <a:cs typeface="Calibri" panose="020F0502020204030204" pitchFamily="34" charset="0"/>
                        </a:rPr>
                        <a:t>82JB003XCF</a:t>
                      </a:r>
                    </a:p>
                  </a:txBody>
                  <a:tcPr marL="5603" marR="5603" marT="5603"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1100" b="1" i="0" u="none" strike="noStrike" kern="1200" dirty="0">
                          <a:solidFill>
                            <a:srgbClr val="000000"/>
                          </a:solidFill>
                          <a:effectLst/>
                          <a:latin typeface="Calibri" panose="020F0502020204030204" pitchFamily="34" charset="0"/>
                          <a:ea typeface="+mn-ea"/>
                          <a:cs typeface="Calibri" panose="020F0502020204030204" pitchFamily="34" charset="0"/>
                        </a:rPr>
                        <a:t>82JB0001CF</a:t>
                      </a:r>
                    </a:p>
                  </a:txBody>
                  <a:tcPr marL="5603" marR="5603" marT="560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5686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mn-ea"/>
                          <a:cs typeface="Arial" charset="0"/>
                        </a:rPr>
                        <a:t>Intel Celeron N4500</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mn-ea"/>
                          <a:cs typeface="Arial" charset="0"/>
                        </a:rPr>
                        <a:t>Intel Celeron N5100</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1952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4458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32GB eMMC (soldered)</a:t>
                      </a:r>
                      <a:endParaRPr lang="en-US" sz="600" b="0" i="0" u="none" strike="noStrike" kern="1200" dirty="0">
                        <a:solidFill>
                          <a:schemeClr val="tx1"/>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32GB eMMC (soldered)</a:t>
                      </a:r>
                      <a:endParaRPr lang="en-US" sz="600" b="0" i="0" u="none" strike="noStrike" kern="1200" dirty="0">
                        <a:solidFill>
                          <a:schemeClr val="tx1"/>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3395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3411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mn-ea"/>
                          <a:cs typeface="Arial" charset="0"/>
                        </a:rPr>
                        <a:t>World Facing Camera, 2x2 AC WLAN, BT, Pen</a:t>
                      </a:r>
                      <a:endParaRPr lang="en-US" sz="600" b="0" i="0" u="none" strike="noStrike" kern="1200" dirty="0">
                        <a:solidFill>
                          <a:srgbClr val="000000"/>
                        </a:solidFill>
                        <a:effectLst/>
                        <a:latin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2274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42Whr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42Whr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81175">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9266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12" name="Table 11">
            <a:extLst>
              <a:ext uri="{FF2B5EF4-FFF2-40B4-BE49-F238E27FC236}">
                <a16:creationId xmlns:a16="http://schemas.microsoft.com/office/drawing/2014/main" id="{5DE880AF-4167-6918-A7B4-F127279B4F9D}"/>
              </a:ext>
            </a:extLst>
          </p:cNvPr>
          <p:cNvGraphicFramePr>
            <a:graphicFrameLocks noGrp="1"/>
          </p:cNvGraphicFramePr>
          <p:nvPr>
            <p:extLst>
              <p:ext uri="{D42A27DB-BD31-4B8C-83A1-F6EECF244321}">
                <p14:modId xmlns:p14="http://schemas.microsoft.com/office/powerpoint/2010/main" val="2758716939"/>
              </p:ext>
            </p:extLst>
          </p:nvPr>
        </p:nvGraphicFramePr>
        <p:xfrm>
          <a:off x="10616339" y="1320391"/>
          <a:ext cx="1464392" cy="2493591"/>
        </p:xfrm>
        <a:graphic>
          <a:graphicData uri="http://schemas.openxmlformats.org/drawingml/2006/table">
            <a:tbl>
              <a:tblPr firstRow="1"/>
              <a:tblGrid>
                <a:gridCol w="260466">
                  <a:extLst>
                    <a:ext uri="{9D8B030D-6E8A-4147-A177-3AD203B41FA5}">
                      <a16:colId xmlns:a16="http://schemas.microsoft.com/office/drawing/2014/main" val="20005"/>
                    </a:ext>
                  </a:extLst>
                </a:gridCol>
                <a:gridCol w="1203926">
                  <a:extLst>
                    <a:ext uri="{9D8B030D-6E8A-4147-A177-3AD203B41FA5}">
                      <a16:colId xmlns:a16="http://schemas.microsoft.com/office/drawing/2014/main" val="20006"/>
                    </a:ext>
                  </a:extLst>
                </a:gridCol>
              </a:tblGrid>
              <a:tr h="169899">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13W Yoga G2 - Windows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$1189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10199">
                <a:tc vMerge="1">
                  <a:txBody>
                    <a:bodyPr/>
                    <a:lstStyle/>
                    <a:p>
                      <a:endParaRPr lang="en-US"/>
                    </a:p>
                  </a:txBody>
                  <a:tcPr/>
                </a:tc>
                <a:tc>
                  <a:txBody>
                    <a:bodyPr/>
                    <a:lstStyle/>
                    <a:p>
                      <a:pPr algn="ctr" fontAlgn="ctr"/>
                      <a:r>
                        <a:rPr lang="en-US" sz="1100" b="1" i="0" u="none" strike="noStrike" dirty="0">
                          <a:solidFill>
                            <a:srgbClr val="000000"/>
                          </a:solidFill>
                          <a:effectLst/>
                          <a:latin typeface="Calibri" panose="020F0502020204030204" pitchFamily="34" charset="0"/>
                        </a:rPr>
                        <a:t>82YR0009US</a:t>
                      </a:r>
                      <a:endParaRPr lang="en-US" sz="1000" b="1" i="0" u="none" strike="noStrike" dirty="0">
                        <a:solidFill>
                          <a:srgbClr val="000000"/>
                        </a:solidFill>
                        <a:effectLst/>
                        <a:latin typeface="Calibri" panose="020F0502020204030204" pitchFamily="34" charset="0"/>
                      </a:endParaRP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81131">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82YR0009CF</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4570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AMD </a:t>
                      </a:r>
                      <a:r>
                        <a:rPr lang="en-US" sz="600" b="0" i="0" u="none" strike="noStrike" kern="1200" dirty="0" err="1">
                          <a:solidFill>
                            <a:schemeClr val="tx1"/>
                          </a:solidFill>
                          <a:effectLst/>
                          <a:latin typeface="Arial" charset="0"/>
                          <a:ea typeface="Arial" charset="0"/>
                          <a:cs typeface="Arial" charset="0"/>
                        </a:rPr>
                        <a:t>Ryzan</a:t>
                      </a:r>
                      <a:r>
                        <a:rPr lang="en-US" sz="600" b="0" i="0" u="none" strike="noStrike" kern="1200" dirty="0">
                          <a:solidFill>
                            <a:schemeClr val="tx1"/>
                          </a:solidFill>
                          <a:effectLst/>
                          <a:latin typeface="Arial" charset="0"/>
                          <a:ea typeface="Arial" charset="0"/>
                          <a:cs typeface="Arial" charset="0"/>
                        </a:rPr>
                        <a:t> 5 7530U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0336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1730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256GB SSD </a:t>
                      </a:r>
                      <a:endParaRPr lang="en-US" sz="600" b="0" i="0" u="none" strike="noStrike" kern="1200" dirty="0">
                        <a:solidFill>
                          <a:schemeClr val="tx1"/>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50151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13.3” WUXGA IPS, Gorilla Glass, Touch, </a:t>
                      </a:r>
                      <a:r>
                        <a:rPr lang="en-US" sz="600" b="0" i="0" u="none" strike="noStrike" kern="1200" dirty="0">
                          <a:solidFill>
                            <a:schemeClr val="tx1"/>
                          </a:solidFill>
                          <a:effectLst/>
                          <a:latin typeface="Arial" charset="0"/>
                          <a:ea typeface="Arial" charset="0"/>
                          <a:cs typeface="Arial" charset="0"/>
                        </a:rPr>
                        <a:t>Anti-Fingerprint, Integrated Pen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31033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chemeClr val="tx1"/>
                          </a:solidFill>
                          <a:effectLst/>
                          <a:latin typeface="Arial" charset="0"/>
                          <a:ea typeface="+mn-ea"/>
                          <a:cs typeface="Arial" charset="0"/>
                        </a:rPr>
                        <a:t>Front FHD 1080P/Rear5 MP</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chemeClr val="tx1"/>
                          </a:solidFill>
                          <a:effectLst/>
                          <a:latin typeface="Arial" charset="0"/>
                          <a:ea typeface="+mn-ea"/>
                          <a:cs typeface="Arial" charset="0"/>
                        </a:rPr>
                        <a:t>  Wi-Fi 611ax 2x2, BT</a:t>
                      </a:r>
                      <a:endParaRPr lang="en-US" sz="600" b="0" i="0" u="none" strike="noStrike" kern="1200" dirty="0">
                        <a:solidFill>
                          <a:schemeClr val="tx1"/>
                        </a:solidFill>
                        <a:effectLst/>
                        <a:latin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0689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51Whr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16828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Win 11 Pro </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17895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pic>
        <p:nvPicPr>
          <p:cNvPr id="15" name="Picture 14">
            <a:extLst>
              <a:ext uri="{FF2B5EF4-FFF2-40B4-BE49-F238E27FC236}">
                <a16:creationId xmlns:a16="http://schemas.microsoft.com/office/drawing/2014/main" id="{8B23121A-45FA-02EA-960D-D4B688DCC513}"/>
              </a:ext>
            </a:extLst>
          </p:cNvPr>
          <p:cNvPicPr>
            <a:picLocks noChangeAspect="1"/>
          </p:cNvPicPr>
          <p:nvPr/>
        </p:nvPicPr>
        <p:blipFill>
          <a:blip r:embed="rId7"/>
          <a:stretch>
            <a:fillRect/>
          </a:stretch>
        </p:blipFill>
        <p:spPr>
          <a:xfrm>
            <a:off x="10389622" y="3911249"/>
            <a:ext cx="1691109" cy="1183777"/>
          </a:xfrm>
          <a:prstGeom prst="rect">
            <a:avLst/>
          </a:prstGeom>
        </p:spPr>
      </p:pic>
      <p:sp>
        <p:nvSpPr>
          <p:cNvPr id="16" name="TextBox 15">
            <a:extLst>
              <a:ext uri="{FF2B5EF4-FFF2-40B4-BE49-F238E27FC236}">
                <a16:creationId xmlns:a16="http://schemas.microsoft.com/office/drawing/2014/main" id="{FF56DA20-3037-D970-276D-4EC259D9BBAD}"/>
              </a:ext>
            </a:extLst>
          </p:cNvPr>
          <p:cNvSpPr txBox="1"/>
          <p:nvPr/>
        </p:nvSpPr>
        <p:spPr>
          <a:xfrm>
            <a:off x="10772648" y="5265996"/>
            <a:ext cx="1151774" cy="271613"/>
          </a:xfrm>
          <a:prstGeom prst="rect">
            <a:avLst/>
          </a:prstGeom>
          <a:noFill/>
        </p:spPr>
        <p:txBody>
          <a:bodyPr wrap="square" rtlCol="0">
            <a:spAutoFit/>
          </a:bodyPr>
          <a:lstStyle/>
          <a:p>
            <a:r>
              <a:rPr lang="en-US" sz="1165" i="1" dirty="0"/>
              <a:t>13W Yoga G2</a:t>
            </a:r>
          </a:p>
        </p:txBody>
      </p:sp>
    </p:spTree>
    <p:extLst>
      <p:ext uri="{BB962C8B-B14F-4D97-AF65-F5344CB8AC3E}">
        <p14:creationId xmlns:p14="http://schemas.microsoft.com/office/powerpoint/2010/main" val="277030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483" y="228601"/>
            <a:ext cx="5175200" cy="861766"/>
          </a:xfrm>
          <a:prstGeom prst="rect">
            <a:avLst/>
          </a:prstGeom>
          <a:noFill/>
        </p:spPr>
        <p:txBody>
          <a:bodyPr wrap="square" lIns="91432" tIns="45716" rIns="91432" bIns="45716" rtlCol="0">
            <a:spAutoFit/>
          </a:bodyPr>
          <a:lstStyle/>
          <a:p>
            <a:r>
              <a:rPr lang="en-US">
                <a:solidFill>
                  <a:srgbClr val="FFFFFF"/>
                </a:solidFill>
                <a:ea typeface="Arial" charset="0"/>
                <a:cs typeface="Arial" charset="0"/>
              </a:rPr>
              <a:t>LENOVO TOPSELLER </a:t>
            </a:r>
          </a:p>
          <a:p>
            <a:r>
              <a:rPr lang="en-US">
                <a:solidFill>
                  <a:srgbClr val="FFFFFF"/>
                </a:solidFill>
                <a:ea typeface="Arial" charset="0"/>
                <a:cs typeface="Arial" charset="0"/>
              </a:rPr>
              <a:t>ThinkCentre Tiny-in-One Monitors</a:t>
            </a:r>
          </a:p>
        </p:txBody>
      </p:sp>
      <p:sp>
        <p:nvSpPr>
          <p:cNvPr id="5" name="Rectangle 4"/>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ea typeface="Arial" charset="0"/>
                <a:cs typeface="Arial" charset="0"/>
              </a:rPr>
              <a:t>[  6 OF 7  ]</a:t>
            </a:r>
            <a:endParaRPr lang="en-US" sz="1000" b="1" dirty="0">
              <a:solidFill>
                <a:srgbClr val="000000"/>
              </a:solidFill>
              <a:ea typeface="Arial" charset="0"/>
              <a:cs typeface="Arial" charset="0"/>
            </a:endParaRPr>
          </a:p>
        </p:txBody>
      </p:sp>
      <p:pic>
        <p:nvPicPr>
          <p:cNvPr id="7" name="Picture 6">
            <a:hlinkClick r:id="" action="ppaction://noaction"/>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5054" y="265762"/>
            <a:ext cx="767229" cy="767230"/>
          </a:xfrm>
          <a:prstGeom prst="rect">
            <a:avLst/>
          </a:prstGeom>
        </p:spPr>
      </p:pic>
      <p:sp>
        <p:nvSpPr>
          <p:cNvPr id="15" name="object 8">
            <a:extLst>
              <a:ext uri="{FF2B5EF4-FFF2-40B4-BE49-F238E27FC236}">
                <a16:creationId xmlns:a16="http://schemas.microsoft.com/office/drawing/2014/main" id="{A5EA1F19-101D-4B23-9ABA-301A07608398}"/>
              </a:ext>
            </a:extLst>
          </p:cNvPr>
          <p:cNvSpPr txBox="1"/>
          <p:nvPr/>
        </p:nvSpPr>
        <p:spPr>
          <a:xfrm>
            <a:off x="572960" y="2046461"/>
            <a:ext cx="3064476" cy="540385"/>
          </a:xfrm>
          <a:prstGeom prst="rect">
            <a:avLst/>
          </a:prstGeom>
        </p:spPr>
        <p:txBody>
          <a:bodyPr vert="horz" wrap="square" lIns="0" tIns="108439" rIns="0" bIns="0" rtlCol="0">
            <a:spAutoFit/>
          </a:bodyPr>
          <a:lstStyle/>
          <a:p>
            <a:pPr algn="ctr" defTabSz="1217668">
              <a:spcBef>
                <a:spcPts val="855"/>
              </a:spcBef>
              <a:tabLst>
                <a:tab pos="8508674" algn="l"/>
              </a:tabLst>
            </a:pPr>
            <a:r>
              <a:rPr sz="2400" kern="0" spc="-361" dirty="0">
                <a:solidFill>
                  <a:srgbClr val="404040"/>
                </a:solidFill>
                <a:latin typeface="Verdana"/>
                <a:cs typeface="Verdana"/>
              </a:rPr>
              <a:t>T</a:t>
            </a:r>
            <a:r>
              <a:rPr sz="2400" kern="0" spc="-335" dirty="0">
                <a:solidFill>
                  <a:srgbClr val="404040"/>
                </a:solidFill>
                <a:latin typeface="Verdana"/>
                <a:cs typeface="Verdana"/>
              </a:rPr>
              <a:t>I</a:t>
            </a:r>
            <a:r>
              <a:rPr sz="2400" kern="0" spc="-34" dirty="0">
                <a:solidFill>
                  <a:srgbClr val="404040"/>
                </a:solidFill>
                <a:latin typeface="Verdana"/>
                <a:cs typeface="Verdana"/>
              </a:rPr>
              <a:t>N</a:t>
            </a:r>
            <a:r>
              <a:rPr sz="2400" kern="0" spc="-16" dirty="0">
                <a:solidFill>
                  <a:srgbClr val="404040"/>
                </a:solidFill>
                <a:latin typeface="Verdana"/>
                <a:cs typeface="Verdana"/>
              </a:rPr>
              <a:t>Y</a:t>
            </a:r>
            <a:r>
              <a:rPr sz="2400" kern="0" spc="-220" dirty="0">
                <a:solidFill>
                  <a:srgbClr val="404040"/>
                </a:solidFill>
                <a:latin typeface="Verdana"/>
                <a:cs typeface="Verdana"/>
              </a:rPr>
              <a:t>-</a:t>
            </a:r>
            <a:r>
              <a:rPr sz="2400" kern="0" spc="-125" dirty="0">
                <a:solidFill>
                  <a:srgbClr val="404040"/>
                </a:solidFill>
                <a:latin typeface="Verdana"/>
                <a:cs typeface="Verdana"/>
              </a:rPr>
              <a:t>I</a:t>
            </a:r>
            <a:r>
              <a:rPr sz="2400" kern="0" spc="-236" dirty="0">
                <a:solidFill>
                  <a:srgbClr val="404040"/>
                </a:solidFill>
                <a:latin typeface="Verdana"/>
                <a:cs typeface="Verdana"/>
              </a:rPr>
              <a:t>N</a:t>
            </a:r>
            <a:r>
              <a:rPr sz="2400" kern="0" spc="-220" dirty="0">
                <a:solidFill>
                  <a:srgbClr val="404040"/>
                </a:solidFill>
                <a:latin typeface="Verdana"/>
                <a:cs typeface="Verdana"/>
              </a:rPr>
              <a:t>-</a:t>
            </a:r>
            <a:r>
              <a:rPr sz="2400" kern="0" spc="-20" dirty="0">
                <a:solidFill>
                  <a:srgbClr val="404040"/>
                </a:solidFill>
                <a:latin typeface="Verdana"/>
                <a:cs typeface="Verdana"/>
              </a:rPr>
              <a:t>ON</a:t>
            </a:r>
            <a:r>
              <a:rPr sz="2400" kern="0" spc="-16" dirty="0">
                <a:solidFill>
                  <a:srgbClr val="404040"/>
                </a:solidFill>
                <a:latin typeface="Verdana"/>
                <a:cs typeface="Verdana"/>
              </a:rPr>
              <a:t>E</a:t>
            </a:r>
            <a:r>
              <a:rPr lang="en-US" sz="2400" kern="0" spc="-16" dirty="0">
                <a:solidFill>
                  <a:srgbClr val="404040"/>
                </a:solidFill>
                <a:latin typeface="Verdana"/>
                <a:cs typeface="Verdana"/>
              </a:rPr>
              <a:t> </a:t>
            </a:r>
            <a:r>
              <a:rPr lang="en-US" sz="2800" b="1" kern="0" spc="-274" dirty="0">
                <a:solidFill>
                  <a:srgbClr val="EB2124"/>
                </a:solidFill>
                <a:latin typeface="Verdana"/>
                <a:cs typeface="Verdana"/>
              </a:rPr>
              <a:t>Gen 5</a:t>
            </a:r>
            <a:endParaRPr sz="2800" kern="0" dirty="0">
              <a:solidFill>
                <a:srgbClr val="000000"/>
              </a:solidFill>
              <a:latin typeface="Verdana"/>
              <a:cs typeface="Verdana"/>
            </a:endParaRPr>
          </a:p>
        </p:txBody>
      </p:sp>
      <p:sp>
        <p:nvSpPr>
          <p:cNvPr id="17" name="Rectangle 16">
            <a:extLst>
              <a:ext uri="{FF2B5EF4-FFF2-40B4-BE49-F238E27FC236}">
                <a16:creationId xmlns:a16="http://schemas.microsoft.com/office/drawing/2014/main" id="{BCD4EFF8-D371-46C3-8A68-1E5FEBADA88E}"/>
              </a:ext>
            </a:extLst>
          </p:cNvPr>
          <p:cNvSpPr/>
          <p:nvPr/>
        </p:nvSpPr>
        <p:spPr>
          <a:xfrm>
            <a:off x="966485" y="2554666"/>
            <a:ext cx="2201227" cy="338546"/>
          </a:xfrm>
          <a:prstGeom prst="rect">
            <a:avLst/>
          </a:prstGeom>
        </p:spPr>
        <p:txBody>
          <a:bodyPr wrap="none" lIns="91432" tIns="45716" rIns="91432" bIns="45716">
            <a:spAutoFit/>
          </a:bodyPr>
          <a:lstStyle/>
          <a:p>
            <a:pPr algn="ctr"/>
            <a:r>
              <a:rPr lang="en-US" sz="800" b="1">
                <a:solidFill>
                  <a:srgbClr val="FF0000"/>
                </a:solidFill>
              </a:rPr>
              <a:t>Price is Monitor Only. </a:t>
            </a:r>
          </a:p>
          <a:p>
            <a:pPr algn="ctr"/>
            <a:r>
              <a:rPr lang="en-US" sz="800" err="1">
                <a:solidFill>
                  <a:srgbClr val="FF0000"/>
                </a:solidFill>
              </a:rPr>
              <a:t>ThinkCentre</a:t>
            </a:r>
            <a:r>
              <a:rPr lang="en-US" sz="800">
                <a:solidFill>
                  <a:srgbClr val="FF0000"/>
                </a:solidFill>
              </a:rPr>
              <a:t> Tiny (Pictured) Sold Separately</a:t>
            </a:r>
          </a:p>
        </p:txBody>
      </p:sp>
      <p:pic>
        <p:nvPicPr>
          <p:cNvPr id="19" name="Picture 18">
            <a:extLst>
              <a:ext uri="{FF2B5EF4-FFF2-40B4-BE49-F238E27FC236}">
                <a16:creationId xmlns:a16="http://schemas.microsoft.com/office/drawing/2014/main" id="{E412C653-E7D1-4E08-8365-C5F6361A89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62968" y="1396127"/>
            <a:ext cx="2960661" cy="764889"/>
          </a:xfrm>
          <a:prstGeom prst="rect">
            <a:avLst/>
          </a:prstGeom>
        </p:spPr>
      </p:pic>
      <p:pic>
        <p:nvPicPr>
          <p:cNvPr id="29" name="Picture 2" descr="images">
            <a:extLst>
              <a:ext uri="{FF2B5EF4-FFF2-40B4-BE49-F238E27FC236}">
                <a16:creationId xmlns:a16="http://schemas.microsoft.com/office/drawing/2014/main" id="{0B34C34E-D0DB-4544-B25D-D48781FA86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081" b="5087"/>
          <a:stretch/>
        </p:blipFill>
        <p:spPr bwMode="auto">
          <a:xfrm>
            <a:off x="7986532" y="1062868"/>
            <a:ext cx="3537294" cy="2831799"/>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2">
            <a:extLst>
              <a:ext uri="{FF2B5EF4-FFF2-40B4-BE49-F238E27FC236}">
                <a16:creationId xmlns:a16="http://schemas.microsoft.com/office/drawing/2014/main" id="{52ABB728-72E6-4E14-B3C1-BE90A1D0D65C}"/>
              </a:ext>
            </a:extLst>
          </p:cNvPr>
          <p:cNvSpPr txBox="1">
            <a:spLocks/>
          </p:cNvSpPr>
          <p:nvPr/>
        </p:nvSpPr>
        <p:spPr bwMode="white">
          <a:xfrm>
            <a:off x="10654839" y="2658433"/>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r>
              <a:rPr lang="en-US" sz="1400" i="1" dirty="0">
                <a:solidFill>
                  <a:schemeClr val="tx1"/>
                </a:solidFill>
              </a:rPr>
              <a:t>ThinkCentre Tiny-in-One 22</a:t>
            </a:r>
          </a:p>
          <a:p>
            <a:pPr algn="ctr"/>
            <a:r>
              <a:rPr lang="en-US" sz="1400" i="1" dirty="0">
                <a:solidFill>
                  <a:schemeClr val="tx1"/>
                </a:solidFill>
              </a:rPr>
              <a:t>      </a:t>
            </a:r>
          </a:p>
        </p:txBody>
      </p:sp>
      <p:pic>
        <p:nvPicPr>
          <p:cNvPr id="6" name="Picture 5">
            <a:extLst>
              <a:ext uri="{FF2B5EF4-FFF2-40B4-BE49-F238E27FC236}">
                <a16:creationId xmlns:a16="http://schemas.microsoft.com/office/drawing/2014/main" id="{30F96347-8228-EE52-4FAC-357923F1C34D}"/>
              </a:ext>
            </a:extLst>
          </p:cNvPr>
          <p:cNvPicPr>
            <a:picLocks noChangeAspect="1"/>
          </p:cNvPicPr>
          <p:nvPr/>
        </p:nvPicPr>
        <p:blipFill>
          <a:blip r:embed="rId5"/>
          <a:stretch>
            <a:fillRect/>
          </a:stretch>
        </p:blipFill>
        <p:spPr>
          <a:xfrm>
            <a:off x="662968" y="3542941"/>
            <a:ext cx="7780571" cy="2484604"/>
          </a:xfrm>
          <a:prstGeom prst="rect">
            <a:avLst/>
          </a:prstGeom>
        </p:spPr>
      </p:pic>
    </p:spTree>
    <p:extLst>
      <p:ext uri="{BB962C8B-B14F-4D97-AF65-F5344CB8AC3E}">
        <p14:creationId xmlns:p14="http://schemas.microsoft.com/office/powerpoint/2010/main" val="493568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483" y="228601"/>
            <a:ext cx="5175200" cy="861766"/>
          </a:xfrm>
          <a:prstGeom prst="rect">
            <a:avLst/>
          </a:prstGeom>
          <a:noFill/>
        </p:spPr>
        <p:txBody>
          <a:bodyPr wrap="square" lIns="91432" tIns="45716" rIns="91432" bIns="45716" rtlCol="0">
            <a:spAutoFit/>
          </a:bodyPr>
          <a:lstStyle/>
          <a:p>
            <a:r>
              <a:rPr lang="en-US">
                <a:solidFill>
                  <a:srgbClr val="FFFFFF"/>
                </a:solidFill>
                <a:ea typeface="Arial" charset="0"/>
                <a:cs typeface="Arial" charset="0"/>
              </a:rPr>
              <a:t>LENOVO TOPSELLER </a:t>
            </a:r>
          </a:p>
          <a:p>
            <a:r>
              <a:rPr lang="en-US">
                <a:solidFill>
                  <a:srgbClr val="FFFFFF"/>
                </a:solidFill>
                <a:ea typeface="Arial" charset="0"/>
                <a:cs typeface="Arial" charset="0"/>
              </a:rPr>
              <a:t>ThinkCentre Tiny-in-One Monitors</a:t>
            </a:r>
          </a:p>
        </p:txBody>
      </p:sp>
      <p:sp>
        <p:nvSpPr>
          <p:cNvPr id="5" name="Rectangle 4"/>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ea typeface="Arial" charset="0"/>
                <a:cs typeface="Arial" charset="0"/>
              </a:rPr>
              <a:t>[  7 OF 7  ]</a:t>
            </a:r>
            <a:endParaRPr lang="en-US" sz="1000" b="1" dirty="0">
              <a:solidFill>
                <a:srgbClr val="000000"/>
              </a:solidFill>
              <a:ea typeface="Arial" charset="0"/>
              <a:cs typeface="Arial" charset="0"/>
            </a:endParaRPr>
          </a:p>
        </p:txBody>
      </p:sp>
      <p:pic>
        <p:nvPicPr>
          <p:cNvPr id="7" name="Picture 6">
            <a:hlinkClick r:id="" action="ppaction://noaction"/>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5054" y="265762"/>
            <a:ext cx="767229" cy="767230"/>
          </a:xfrm>
          <a:prstGeom prst="rect">
            <a:avLst/>
          </a:prstGeom>
        </p:spPr>
      </p:pic>
      <p:sp>
        <p:nvSpPr>
          <p:cNvPr id="15" name="object 8">
            <a:extLst>
              <a:ext uri="{FF2B5EF4-FFF2-40B4-BE49-F238E27FC236}">
                <a16:creationId xmlns:a16="http://schemas.microsoft.com/office/drawing/2014/main" id="{A5EA1F19-101D-4B23-9ABA-301A07608398}"/>
              </a:ext>
            </a:extLst>
          </p:cNvPr>
          <p:cNvSpPr txBox="1"/>
          <p:nvPr/>
        </p:nvSpPr>
        <p:spPr>
          <a:xfrm>
            <a:off x="572960" y="2046461"/>
            <a:ext cx="3064476" cy="540385"/>
          </a:xfrm>
          <a:prstGeom prst="rect">
            <a:avLst/>
          </a:prstGeom>
        </p:spPr>
        <p:txBody>
          <a:bodyPr vert="horz" wrap="square" lIns="0" tIns="108439" rIns="0" bIns="0" rtlCol="0">
            <a:spAutoFit/>
          </a:bodyPr>
          <a:lstStyle/>
          <a:p>
            <a:pPr algn="ctr" defTabSz="1217668">
              <a:spcBef>
                <a:spcPts val="855"/>
              </a:spcBef>
              <a:tabLst>
                <a:tab pos="8508674" algn="l"/>
              </a:tabLst>
            </a:pPr>
            <a:r>
              <a:rPr sz="2400" kern="0" spc="-361">
                <a:solidFill>
                  <a:srgbClr val="404040"/>
                </a:solidFill>
                <a:latin typeface="Verdana"/>
                <a:cs typeface="Verdana"/>
              </a:rPr>
              <a:t>T</a:t>
            </a:r>
            <a:r>
              <a:rPr sz="2400" kern="0" spc="-335">
                <a:solidFill>
                  <a:srgbClr val="404040"/>
                </a:solidFill>
                <a:latin typeface="Verdana"/>
                <a:cs typeface="Verdana"/>
              </a:rPr>
              <a:t>I</a:t>
            </a:r>
            <a:r>
              <a:rPr sz="2400" kern="0" spc="-34">
                <a:solidFill>
                  <a:srgbClr val="404040"/>
                </a:solidFill>
                <a:latin typeface="Verdana"/>
                <a:cs typeface="Verdana"/>
              </a:rPr>
              <a:t>N</a:t>
            </a:r>
            <a:r>
              <a:rPr sz="2400" kern="0" spc="-16">
                <a:solidFill>
                  <a:srgbClr val="404040"/>
                </a:solidFill>
                <a:latin typeface="Verdana"/>
                <a:cs typeface="Verdana"/>
              </a:rPr>
              <a:t>Y</a:t>
            </a:r>
            <a:r>
              <a:rPr sz="2400" kern="0" spc="-220">
                <a:solidFill>
                  <a:srgbClr val="404040"/>
                </a:solidFill>
                <a:latin typeface="Verdana"/>
                <a:cs typeface="Verdana"/>
              </a:rPr>
              <a:t>-</a:t>
            </a:r>
            <a:r>
              <a:rPr sz="2400" kern="0" spc="-125">
                <a:solidFill>
                  <a:srgbClr val="404040"/>
                </a:solidFill>
                <a:latin typeface="Verdana"/>
                <a:cs typeface="Verdana"/>
              </a:rPr>
              <a:t>I</a:t>
            </a:r>
            <a:r>
              <a:rPr sz="2400" kern="0" spc="-236">
                <a:solidFill>
                  <a:srgbClr val="404040"/>
                </a:solidFill>
                <a:latin typeface="Verdana"/>
                <a:cs typeface="Verdana"/>
              </a:rPr>
              <a:t>N</a:t>
            </a:r>
            <a:r>
              <a:rPr sz="2400" kern="0" spc="-220">
                <a:solidFill>
                  <a:srgbClr val="404040"/>
                </a:solidFill>
                <a:latin typeface="Verdana"/>
                <a:cs typeface="Verdana"/>
              </a:rPr>
              <a:t>-</a:t>
            </a:r>
            <a:r>
              <a:rPr sz="2400" kern="0" spc="-20">
                <a:solidFill>
                  <a:srgbClr val="404040"/>
                </a:solidFill>
                <a:latin typeface="Verdana"/>
                <a:cs typeface="Verdana"/>
              </a:rPr>
              <a:t>ON</a:t>
            </a:r>
            <a:r>
              <a:rPr sz="2400" kern="0" spc="-16">
                <a:solidFill>
                  <a:srgbClr val="404040"/>
                </a:solidFill>
                <a:latin typeface="Verdana"/>
                <a:cs typeface="Verdana"/>
              </a:rPr>
              <a:t>E</a:t>
            </a:r>
            <a:r>
              <a:rPr lang="en-US" sz="2400" kern="0" spc="-16">
                <a:solidFill>
                  <a:srgbClr val="404040"/>
                </a:solidFill>
                <a:latin typeface="Verdana"/>
                <a:cs typeface="Verdana"/>
              </a:rPr>
              <a:t> </a:t>
            </a:r>
            <a:r>
              <a:rPr lang="en-US" sz="2800" b="1" kern="0" spc="-274">
                <a:solidFill>
                  <a:srgbClr val="EB2124"/>
                </a:solidFill>
                <a:latin typeface="Verdana"/>
                <a:cs typeface="Verdana"/>
              </a:rPr>
              <a:t>4</a:t>
            </a:r>
            <a:endParaRPr sz="2800" kern="0">
              <a:solidFill>
                <a:srgbClr val="000000"/>
              </a:solidFill>
              <a:latin typeface="Verdana"/>
              <a:cs typeface="Verdana"/>
            </a:endParaRPr>
          </a:p>
        </p:txBody>
      </p:sp>
      <p:graphicFrame>
        <p:nvGraphicFramePr>
          <p:cNvPr id="16" name="Table 15">
            <a:extLst>
              <a:ext uri="{FF2B5EF4-FFF2-40B4-BE49-F238E27FC236}">
                <a16:creationId xmlns:a16="http://schemas.microsoft.com/office/drawing/2014/main" id="{722ED9DD-1D6F-4E51-938F-CFDCE88C1463}"/>
              </a:ext>
            </a:extLst>
          </p:cNvPr>
          <p:cNvGraphicFramePr>
            <a:graphicFrameLocks noGrp="1"/>
          </p:cNvGraphicFramePr>
          <p:nvPr>
            <p:extLst>
              <p:ext uri="{D42A27DB-BD31-4B8C-83A1-F6EECF244321}">
                <p14:modId xmlns:p14="http://schemas.microsoft.com/office/powerpoint/2010/main" val="4033733439"/>
              </p:ext>
            </p:extLst>
          </p:nvPr>
        </p:nvGraphicFramePr>
        <p:xfrm>
          <a:off x="3594318" y="3784578"/>
          <a:ext cx="2194560" cy="2306782"/>
        </p:xfrm>
        <a:graphic>
          <a:graphicData uri="http://schemas.openxmlformats.org/drawingml/2006/table">
            <a:tbl>
              <a:tblPr firstRow="1">
                <a:tableStyleId>{2D5ABB26-0587-4C30-8999-92F81FD0307C}</a:tableStyleId>
              </a:tblPr>
              <a:tblGrid>
                <a:gridCol w="45720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tblGrid>
              <a:tr h="249382">
                <a:tc rowSpan="10">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400" dirty="0">
                          <a:solidFill>
                            <a:schemeClr val="bg1"/>
                          </a:solidFill>
                          <a:ea typeface="Helvetica Neue"/>
                          <a:cs typeface="Helvetica Neue"/>
                        </a:rPr>
                        <a:t>Tiny-in-One 24 Monitor </a:t>
                      </a:r>
                      <a:endParaRPr lang="en-US" sz="1400" dirty="0">
                        <a:solidFill>
                          <a:schemeClr val="bg1"/>
                        </a:solidFill>
                      </a:endParaRPr>
                    </a:p>
                  </a:txBody>
                  <a:tcPr marL="0" marR="0" marT="91440" marB="0" vert="vert270" anchor="ctr">
                    <a:solidFill>
                      <a:schemeClr val="tx2"/>
                    </a:solidFill>
                  </a:tcPr>
                </a:tc>
                <a:tc>
                  <a:txBody>
                    <a:bodyPr/>
                    <a:lstStyle/>
                    <a:p>
                      <a:pPr algn="l" fontAlgn="b"/>
                      <a:r>
                        <a:rPr lang="en-US" sz="1600" b="1" i="0" u="none" strike="noStrike" dirty="0">
                          <a:solidFill>
                            <a:srgbClr val="E2231A"/>
                          </a:solidFill>
                          <a:effectLst/>
                          <a:latin typeface="+mn-lt"/>
                          <a:cs typeface="Arial"/>
                        </a:rPr>
                        <a:t>$428.24</a:t>
                      </a:r>
                    </a:p>
                  </a:txBody>
                  <a:tcPr marL="91439" marR="0" marT="0" marB="0" anchor="ctr">
                    <a:solidFill>
                      <a:schemeClr val="bg2">
                        <a:lumMod val="20000"/>
                        <a:lumOff val="80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11GDPAR1US</a:t>
                      </a:r>
                    </a:p>
                  </a:txBody>
                  <a:tcPr marL="91439" marR="0" marT="0" marB="0" anchor="ctr">
                    <a:solidFill>
                      <a:schemeClr val="bg2">
                        <a:lumMod val="20000"/>
                        <a:lumOff val="80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23.8” WLED</a:t>
                      </a:r>
                      <a:r>
                        <a:rPr lang="en-US" sz="800" b="0" i="0" u="none" strike="noStrike" baseline="0">
                          <a:solidFill>
                            <a:srgbClr val="000000"/>
                          </a:solidFill>
                          <a:effectLst/>
                          <a:latin typeface="+mn-lt"/>
                        </a:rPr>
                        <a:t> Borderless Panel</a:t>
                      </a:r>
                      <a:endParaRPr lang="en-US" sz="800" b="0" i="0" u="none" strike="noStrike">
                        <a:solidFill>
                          <a:srgbClr val="000000"/>
                        </a:solidFill>
                        <a:effectLst/>
                        <a:latin typeface="+mn-lt"/>
                      </a:endParaRPr>
                    </a:p>
                  </a:txBody>
                  <a:tcPr marL="45720" marR="0" marT="0" marB="0" anchor="ctr">
                    <a:solidFill>
                      <a:schemeClr val="bg2">
                        <a:lumMod val="20000"/>
                        <a:lumOff val="80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a:solidFill>
                            <a:srgbClr val="000000"/>
                          </a:solidFill>
                          <a:effectLst/>
                          <a:latin typeface="+mn-lt"/>
                        </a:rPr>
                        <a:t>1080p</a:t>
                      </a:r>
                      <a:r>
                        <a:rPr lang="fr-FR" sz="800" b="0" i="0" u="none" strike="noStrike" baseline="0">
                          <a:solidFill>
                            <a:srgbClr val="000000"/>
                          </a:solidFill>
                          <a:effectLst/>
                          <a:latin typeface="+mn-lt"/>
                        </a:rPr>
                        <a:t> Non-</a:t>
                      </a:r>
                      <a:r>
                        <a:rPr lang="fr-FR" sz="800" b="0" i="0" u="none" strike="noStrike" baseline="0" err="1">
                          <a:solidFill>
                            <a:srgbClr val="000000"/>
                          </a:solidFill>
                          <a:effectLst/>
                          <a:latin typeface="+mn-lt"/>
                        </a:rPr>
                        <a:t>Touch</a:t>
                      </a:r>
                      <a:r>
                        <a:rPr lang="fr-FR" sz="800" b="0" i="0" u="none" strike="noStrike" baseline="0">
                          <a:solidFill>
                            <a:srgbClr val="000000"/>
                          </a:solidFill>
                          <a:effectLst/>
                          <a:latin typeface="+mn-lt"/>
                        </a:rPr>
                        <a:t> Display</a:t>
                      </a:r>
                    </a:p>
                  </a:txBody>
                  <a:tcPr marL="45720" marR="0" marT="0" marB="0" anchor="ctr">
                    <a:solidFill>
                      <a:schemeClr val="bg2">
                        <a:lumMod val="20000"/>
                        <a:lumOff val="80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1080p Webcam w/ Dual </a:t>
                      </a:r>
                      <a:r>
                        <a:rPr lang="en-US" sz="800" b="0" i="0" u="none" strike="noStrike" err="1">
                          <a:solidFill>
                            <a:srgbClr val="000000"/>
                          </a:solidFill>
                          <a:effectLst/>
                          <a:latin typeface="+mn-lt"/>
                        </a:rPr>
                        <a:t>Mic</a:t>
                      </a:r>
                      <a:endParaRPr lang="en-US" sz="800" b="0" i="0" u="none" strike="noStrike">
                        <a:solidFill>
                          <a:srgbClr val="000000"/>
                        </a:solidFill>
                        <a:effectLst/>
                        <a:latin typeface="+mn-lt"/>
                      </a:endParaRPr>
                    </a:p>
                  </a:txBody>
                  <a:tcPr marL="45720" marR="0" marT="0" marB="0" anchor="ctr">
                    <a:solidFill>
                      <a:schemeClr val="bg2">
                        <a:lumMod val="20000"/>
                        <a:lumOff val="80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1 x USB Type A port (Side)</a:t>
                      </a:r>
                    </a:p>
                  </a:txBody>
                  <a:tcPr marL="45720" marR="0" marT="0" marB="0" anchor="ctr">
                    <a:solidFill>
                      <a:schemeClr val="bg2">
                        <a:lumMod val="20000"/>
                        <a:lumOff val="80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a:solidFill>
                            <a:srgbClr val="000000"/>
                          </a:solidFill>
                          <a:effectLst/>
                          <a:latin typeface="+mn-lt"/>
                          <a:ea typeface="Arial" charset="0"/>
                          <a:cs typeface="Arial" charset="0"/>
                        </a:rPr>
                        <a:t>Tiny PC Compatibility  (AIO Mode)</a:t>
                      </a:r>
                    </a:p>
                  </a:txBody>
                  <a:tcPr marL="45720" marR="0" marT="0" marB="0" anchor="ctr">
                    <a:solidFill>
                      <a:schemeClr val="bg2">
                        <a:lumMod val="20000"/>
                        <a:lumOff val="80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err="1">
                          <a:solidFill>
                            <a:srgbClr val="000000"/>
                          </a:solidFill>
                          <a:effectLst/>
                          <a:latin typeface="+mn-lt"/>
                          <a:ea typeface="Arial" charset="0"/>
                          <a:cs typeface="Arial" charset="0"/>
                        </a:rPr>
                        <a:t>DisplayPort</a:t>
                      </a:r>
                      <a:r>
                        <a:rPr lang="en-US" sz="800" b="0" i="0" u="none" strike="noStrike" kern="1200" baseline="0">
                          <a:solidFill>
                            <a:srgbClr val="000000"/>
                          </a:solidFill>
                          <a:effectLst/>
                          <a:latin typeface="+mn-lt"/>
                          <a:ea typeface="Arial" charset="0"/>
                          <a:cs typeface="Arial" charset="0"/>
                        </a:rPr>
                        <a:t> In (Monitor Mode)</a:t>
                      </a:r>
                    </a:p>
                  </a:txBody>
                  <a:tcPr marL="45720" marR="0" marT="0" marB="0" anchor="ctr">
                    <a:solidFill>
                      <a:schemeClr val="bg2">
                        <a:lumMod val="20000"/>
                        <a:lumOff val="80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Lift  / Tilt  / Pivot Stand Adjustment</a:t>
                      </a:r>
                    </a:p>
                  </a:txBody>
                  <a:tcPr marL="45720" marR="0" marT="0" marB="0" anchor="ctr">
                    <a:solidFill>
                      <a:schemeClr val="bg2">
                        <a:lumMod val="20000"/>
                        <a:lumOff val="80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2">
                        <a:lumMod val="20000"/>
                        <a:lumOff val="80000"/>
                      </a:schemeClr>
                    </a:solidFill>
                  </a:tcPr>
                </a:tc>
                <a:extLst>
                  <a:ext uri="{0D108BD9-81ED-4DB2-BD59-A6C34878D82A}">
                    <a16:rowId xmlns:a16="http://schemas.microsoft.com/office/drawing/2014/main" val="10009"/>
                  </a:ext>
                </a:extLst>
              </a:tr>
            </a:tbl>
          </a:graphicData>
        </a:graphic>
      </p:graphicFrame>
      <p:sp>
        <p:nvSpPr>
          <p:cNvPr id="17" name="Rectangle 16">
            <a:extLst>
              <a:ext uri="{FF2B5EF4-FFF2-40B4-BE49-F238E27FC236}">
                <a16:creationId xmlns:a16="http://schemas.microsoft.com/office/drawing/2014/main" id="{BCD4EFF8-D371-46C3-8A68-1E5FEBADA88E}"/>
              </a:ext>
            </a:extLst>
          </p:cNvPr>
          <p:cNvSpPr/>
          <p:nvPr/>
        </p:nvSpPr>
        <p:spPr>
          <a:xfrm>
            <a:off x="966485" y="2554666"/>
            <a:ext cx="2201227" cy="338546"/>
          </a:xfrm>
          <a:prstGeom prst="rect">
            <a:avLst/>
          </a:prstGeom>
        </p:spPr>
        <p:txBody>
          <a:bodyPr wrap="none" lIns="91432" tIns="45716" rIns="91432" bIns="45716">
            <a:spAutoFit/>
          </a:bodyPr>
          <a:lstStyle/>
          <a:p>
            <a:pPr algn="ctr"/>
            <a:r>
              <a:rPr lang="en-US" sz="800" b="1">
                <a:solidFill>
                  <a:srgbClr val="FF0000"/>
                </a:solidFill>
              </a:rPr>
              <a:t>Price is Monitor Only. </a:t>
            </a:r>
          </a:p>
          <a:p>
            <a:pPr algn="ctr"/>
            <a:r>
              <a:rPr lang="en-US" sz="800" err="1">
                <a:solidFill>
                  <a:srgbClr val="FF0000"/>
                </a:solidFill>
              </a:rPr>
              <a:t>ThinkCentre</a:t>
            </a:r>
            <a:r>
              <a:rPr lang="en-US" sz="800">
                <a:solidFill>
                  <a:srgbClr val="FF0000"/>
                </a:solidFill>
              </a:rPr>
              <a:t> Tiny (Pictured) Sold Separately</a:t>
            </a:r>
          </a:p>
        </p:txBody>
      </p:sp>
      <p:pic>
        <p:nvPicPr>
          <p:cNvPr id="19" name="Picture 18">
            <a:extLst>
              <a:ext uri="{FF2B5EF4-FFF2-40B4-BE49-F238E27FC236}">
                <a16:creationId xmlns:a16="http://schemas.microsoft.com/office/drawing/2014/main" id="{E412C653-E7D1-4E08-8365-C5F6361A89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62968" y="1396127"/>
            <a:ext cx="2960661" cy="764889"/>
          </a:xfrm>
          <a:prstGeom prst="rect">
            <a:avLst/>
          </a:prstGeom>
        </p:spPr>
      </p:pic>
      <p:graphicFrame>
        <p:nvGraphicFramePr>
          <p:cNvPr id="21" name="Table 20">
            <a:extLst>
              <a:ext uri="{FF2B5EF4-FFF2-40B4-BE49-F238E27FC236}">
                <a16:creationId xmlns:a16="http://schemas.microsoft.com/office/drawing/2014/main" id="{106E0BEC-F10F-49E3-ADD6-DCB51E8D7C14}"/>
              </a:ext>
            </a:extLst>
          </p:cNvPr>
          <p:cNvGraphicFramePr>
            <a:graphicFrameLocks noGrp="1"/>
          </p:cNvGraphicFramePr>
          <p:nvPr>
            <p:extLst>
              <p:ext uri="{D42A27DB-BD31-4B8C-83A1-F6EECF244321}">
                <p14:modId xmlns:p14="http://schemas.microsoft.com/office/powerpoint/2010/main" val="2703379813"/>
              </p:ext>
            </p:extLst>
          </p:nvPr>
        </p:nvGraphicFramePr>
        <p:xfrm>
          <a:off x="6020372" y="3780433"/>
          <a:ext cx="2408464" cy="2304180"/>
        </p:xfrm>
        <a:graphic>
          <a:graphicData uri="http://schemas.openxmlformats.org/drawingml/2006/table">
            <a:tbl>
              <a:tblPr firstRow="1">
                <a:tableStyleId>{2D5ABB26-0587-4C30-8999-92F81FD0307C}</a:tableStyleId>
              </a:tblPr>
              <a:tblGrid>
                <a:gridCol w="501763">
                  <a:extLst>
                    <a:ext uri="{9D8B030D-6E8A-4147-A177-3AD203B41FA5}">
                      <a16:colId xmlns:a16="http://schemas.microsoft.com/office/drawing/2014/main" val="20000"/>
                    </a:ext>
                  </a:extLst>
                </a:gridCol>
                <a:gridCol w="1906701">
                  <a:extLst>
                    <a:ext uri="{9D8B030D-6E8A-4147-A177-3AD203B41FA5}">
                      <a16:colId xmlns:a16="http://schemas.microsoft.com/office/drawing/2014/main" val="20001"/>
                    </a:ext>
                  </a:extLst>
                </a:gridCol>
              </a:tblGrid>
              <a:tr h="246780">
                <a:tc rowSpan="10">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400" dirty="0">
                          <a:solidFill>
                            <a:schemeClr val="bg1"/>
                          </a:solidFill>
                          <a:ea typeface="Helvetica Neue"/>
                          <a:cs typeface="Helvetica Neue"/>
                        </a:rPr>
                        <a:t>Tiny-in-One 27 Monitor </a:t>
                      </a:r>
                      <a:endParaRPr lang="en-US" sz="1400" dirty="0">
                        <a:solidFill>
                          <a:schemeClr val="bg1"/>
                        </a:solidFill>
                      </a:endParaRPr>
                    </a:p>
                  </a:txBody>
                  <a:tcPr marL="0" marR="0" marT="91440" marB="0" vert="vert270" anchor="ctr">
                    <a:solidFill>
                      <a:schemeClr val="tx2"/>
                    </a:solidFill>
                  </a:tcPr>
                </a:tc>
                <a:tc>
                  <a:txBody>
                    <a:bodyPr/>
                    <a:lstStyle/>
                    <a:p>
                      <a:pPr algn="l" fontAlgn="b"/>
                      <a:r>
                        <a:rPr lang="en-US" sz="1600" b="1" i="0" u="none" strike="noStrike" dirty="0">
                          <a:solidFill>
                            <a:srgbClr val="E2231A"/>
                          </a:solidFill>
                          <a:effectLst/>
                          <a:latin typeface="+mn-lt"/>
                          <a:cs typeface="Arial"/>
                        </a:rPr>
                        <a:t>$608.44</a:t>
                      </a:r>
                    </a:p>
                  </a:txBody>
                  <a:tcPr marL="91439" marR="0" marT="0" marB="0" anchor="ctr">
                    <a:solidFill>
                      <a:schemeClr val="bg2">
                        <a:lumMod val="20000"/>
                        <a:lumOff val="80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11JHRAR1US</a:t>
                      </a:r>
                    </a:p>
                  </a:txBody>
                  <a:tcPr marL="91439" marR="0" marT="0" marB="0" anchor="ctr">
                    <a:solidFill>
                      <a:schemeClr val="bg2">
                        <a:lumMod val="20000"/>
                        <a:lumOff val="80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27” WLED</a:t>
                      </a:r>
                      <a:r>
                        <a:rPr lang="en-US" sz="800" b="0" i="0" u="none" strike="noStrike" baseline="0">
                          <a:solidFill>
                            <a:srgbClr val="000000"/>
                          </a:solidFill>
                          <a:effectLst/>
                          <a:latin typeface="+mn-lt"/>
                        </a:rPr>
                        <a:t> Borderless Panel</a:t>
                      </a:r>
                      <a:endParaRPr lang="en-US" sz="800" b="0" i="0" u="none" strike="noStrike">
                        <a:solidFill>
                          <a:srgbClr val="000000"/>
                        </a:solidFill>
                        <a:effectLst/>
                        <a:latin typeface="+mn-lt"/>
                      </a:endParaRPr>
                    </a:p>
                  </a:txBody>
                  <a:tcPr marL="45720" marR="0" marT="0" marB="0" anchor="ctr">
                    <a:solidFill>
                      <a:schemeClr val="bg2">
                        <a:lumMod val="20000"/>
                        <a:lumOff val="80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mn-lt"/>
                        </a:rPr>
                        <a:t>1440p</a:t>
                      </a:r>
                      <a:r>
                        <a:rPr lang="fr-FR" sz="800" b="0" i="0" u="none" strike="noStrike" baseline="0" dirty="0">
                          <a:solidFill>
                            <a:srgbClr val="000000"/>
                          </a:solidFill>
                          <a:effectLst/>
                          <a:latin typeface="+mn-lt"/>
                        </a:rPr>
                        <a:t> Non-</a:t>
                      </a:r>
                      <a:r>
                        <a:rPr lang="fr-FR" sz="800" b="0" i="0" u="none" strike="noStrike" baseline="0" dirty="0" err="1">
                          <a:solidFill>
                            <a:srgbClr val="000000"/>
                          </a:solidFill>
                          <a:effectLst/>
                          <a:latin typeface="+mn-lt"/>
                        </a:rPr>
                        <a:t>Touch</a:t>
                      </a:r>
                      <a:r>
                        <a:rPr lang="fr-FR" sz="800" b="0" i="0" u="none" strike="noStrike" baseline="0" dirty="0">
                          <a:solidFill>
                            <a:srgbClr val="000000"/>
                          </a:solidFill>
                          <a:effectLst/>
                          <a:latin typeface="+mn-lt"/>
                        </a:rPr>
                        <a:t> Display</a:t>
                      </a:r>
                    </a:p>
                  </a:txBody>
                  <a:tcPr marL="45720" marR="0" marT="0" marB="0" anchor="ctr">
                    <a:solidFill>
                      <a:schemeClr val="bg2">
                        <a:lumMod val="20000"/>
                        <a:lumOff val="80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1080p RGB/IR Webcam w/ Dual Mic </a:t>
                      </a:r>
                    </a:p>
                  </a:txBody>
                  <a:tcPr marL="45720" marR="0" marT="0" marB="0" anchor="ctr">
                    <a:solidFill>
                      <a:schemeClr val="bg2">
                        <a:lumMod val="20000"/>
                        <a:lumOff val="80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2 x USB 3.1 port (Side)</a:t>
                      </a:r>
                    </a:p>
                  </a:txBody>
                  <a:tcPr marL="45720" marR="0" marT="0" marB="0" anchor="ctr">
                    <a:solidFill>
                      <a:schemeClr val="bg2">
                        <a:lumMod val="20000"/>
                        <a:lumOff val="80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a:solidFill>
                            <a:srgbClr val="000000"/>
                          </a:solidFill>
                          <a:effectLst/>
                          <a:latin typeface="+mn-lt"/>
                          <a:ea typeface="Arial" charset="0"/>
                          <a:cs typeface="Arial" charset="0"/>
                        </a:rPr>
                        <a:t>Tiny PC Compatibility  (AIO Mode)</a:t>
                      </a:r>
                    </a:p>
                  </a:txBody>
                  <a:tcPr marL="45720" marR="0" marT="0" marB="0" anchor="ctr">
                    <a:solidFill>
                      <a:schemeClr val="bg2">
                        <a:lumMod val="20000"/>
                        <a:lumOff val="80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DisplayPort / HMDI In (Monitor Mode)</a:t>
                      </a:r>
                    </a:p>
                  </a:txBody>
                  <a:tcPr marL="45720" marR="0" marT="0" marB="0" anchor="ctr">
                    <a:solidFill>
                      <a:schemeClr val="bg2">
                        <a:lumMod val="20000"/>
                        <a:lumOff val="80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Lift  / Tilt  / Pivot Stand Adjustment</a:t>
                      </a:r>
                    </a:p>
                  </a:txBody>
                  <a:tcPr marL="45720" marR="0" marT="0" marB="0" anchor="ctr">
                    <a:solidFill>
                      <a:schemeClr val="bg2">
                        <a:lumMod val="20000"/>
                        <a:lumOff val="80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2">
                        <a:lumMod val="20000"/>
                        <a:lumOff val="80000"/>
                      </a:schemeClr>
                    </a:solidFill>
                  </a:tcPr>
                </a:tc>
                <a:extLst>
                  <a:ext uri="{0D108BD9-81ED-4DB2-BD59-A6C34878D82A}">
                    <a16:rowId xmlns:a16="http://schemas.microsoft.com/office/drawing/2014/main" val="10009"/>
                  </a:ext>
                </a:extLst>
              </a:tr>
            </a:tbl>
          </a:graphicData>
        </a:graphic>
      </p:graphicFrame>
      <p:pic>
        <p:nvPicPr>
          <p:cNvPr id="22" name="Picture 21">
            <a:extLst>
              <a:ext uri="{FF2B5EF4-FFF2-40B4-BE49-F238E27FC236}">
                <a16:creationId xmlns:a16="http://schemas.microsoft.com/office/drawing/2014/main" id="{EE063208-8BF4-49B9-851E-A6FB12441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6138" y="6082750"/>
            <a:ext cx="514998" cy="231717"/>
          </a:xfrm>
          <a:prstGeom prst="rect">
            <a:avLst/>
          </a:prstGeom>
        </p:spPr>
      </p:pic>
      <p:pic>
        <p:nvPicPr>
          <p:cNvPr id="23" name="Picture 22">
            <a:extLst>
              <a:ext uri="{FF2B5EF4-FFF2-40B4-BE49-F238E27FC236}">
                <a16:creationId xmlns:a16="http://schemas.microsoft.com/office/drawing/2014/main" id="{141235E1-ECDF-4C16-B503-8644177D0BB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657952" y="1337839"/>
            <a:ext cx="3097086" cy="2368678"/>
          </a:xfrm>
          <a:prstGeom prst="rect">
            <a:avLst/>
          </a:prstGeom>
        </p:spPr>
      </p:pic>
      <p:pic>
        <p:nvPicPr>
          <p:cNvPr id="24" name="Picture 8" descr="http://thewindowsclub.thewindowsclubco.netdna-cdn.com/wp-content/uploads/2015/07/Windows-Hello.png">
            <a:extLst>
              <a:ext uri="{FF2B5EF4-FFF2-40B4-BE49-F238E27FC236}">
                <a16:creationId xmlns:a16="http://schemas.microsoft.com/office/drawing/2014/main" id="{4EC66C20-454F-422B-AB2B-35B79956D1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5312" y="3837332"/>
            <a:ext cx="632536" cy="2971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3F1FAEA-44B5-4AEC-A376-30FD896C94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8217" y="6082750"/>
            <a:ext cx="526241" cy="238886"/>
          </a:xfrm>
          <a:prstGeom prst="rect">
            <a:avLst/>
          </a:prstGeom>
        </p:spPr>
      </p:pic>
      <p:pic>
        <p:nvPicPr>
          <p:cNvPr id="26" name="Picture 25">
            <a:extLst>
              <a:ext uri="{FF2B5EF4-FFF2-40B4-BE49-F238E27FC236}">
                <a16:creationId xmlns:a16="http://schemas.microsoft.com/office/drawing/2014/main" id="{B79E9B24-748C-466A-AD26-1892EF3C9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691" y="6086334"/>
            <a:ext cx="514998" cy="231717"/>
          </a:xfrm>
          <a:prstGeom prst="rect">
            <a:avLst/>
          </a:prstGeom>
        </p:spPr>
      </p:pic>
      <p:pic>
        <p:nvPicPr>
          <p:cNvPr id="27" name="Picture 26">
            <a:extLst>
              <a:ext uri="{FF2B5EF4-FFF2-40B4-BE49-F238E27FC236}">
                <a16:creationId xmlns:a16="http://schemas.microsoft.com/office/drawing/2014/main" id="{E719D6FD-64D5-4E30-BB39-F955CFD0A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796" y="6091360"/>
            <a:ext cx="514998" cy="231717"/>
          </a:xfrm>
          <a:prstGeom prst="rect">
            <a:avLst/>
          </a:prstGeom>
        </p:spPr>
      </p:pic>
      <p:graphicFrame>
        <p:nvGraphicFramePr>
          <p:cNvPr id="28" name="Table 27">
            <a:extLst>
              <a:ext uri="{FF2B5EF4-FFF2-40B4-BE49-F238E27FC236}">
                <a16:creationId xmlns:a16="http://schemas.microsoft.com/office/drawing/2014/main" id="{46EBCEE4-942D-4CDC-A094-273A35C64E6B}"/>
              </a:ext>
            </a:extLst>
          </p:cNvPr>
          <p:cNvGraphicFramePr>
            <a:graphicFrameLocks noGrp="1"/>
          </p:cNvGraphicFramePr>
          <p:nvPr>
            <p:extLst>
              <p:ext uri="{D42A27DB-BD31-4B8C-83A1-F6EECF244321}">
                <p14:modId xmlns:p14="http://schemas.microsoft.com/office/powerpoint/2010/main" val="1478149822"/>
              </p:ext>
            </p:extLst>
          </p:nvPr>
        </p:nvGraphicFramePr>
        <p:xfrm>
          <a:off x="1168264" y="3780433"/>
          <a:ext cx="2194560" cy="2322022"/>
        </p:xfrm>
        <a:graphic>
          <a:graphicData uri="http://schemas.openxmlformats.org/drawingml/2006/table">
            <a:tbl>
              <a:tblPr firstRow="1">
                <a:tableStyleId>{2D5ABB26-0587-4C30-8999-92F81FD0307C}</a:tableStyleId>
              </a:tblPr>
              <a:tblGrid>
                <a:gridCol w="45720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tblGrid>
              <a:tr h="249382">
                <a:tc rowSpan="10">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400" dirty="0">
                          <a:solidFill>
                            <a:schemeClr val="bg1"/>
                          </a:solidFill>
                          <a:ea typeface="Helvetica Neue"/>
                          <a:cs typeface="Helvetica Neue"/>
                        </a:rPr>
                        <a:t>Tiny-in-One 22 Monitor </a:t>
                      </a:r>
                      <a:endParaRPr lang="en-US" sz="1400" dirty="0">
                        <a:solidFill>
                          <a:schemeClr val="bg1"/>
                        </a:solidFill>
                      </a:endParaRPr>
                    </a:p>
                  </a:txBody>
                  <a:tcPr marL="0" marR="0" marT="91440" marB="0" vert="vert270" anchor="ctr">
                    <a:solidFill>
                      <a:schemeClr val="tx2"/>
                    </a:solidFill>
                  </a:tcPr>
                </a:tc>
                <a:tc>
                  <a:txBody>
                    <a:bodyPr/>
                    <a:lstStyle/>
                    <a:p>
                      <a:pPr algn="l" fontAlgn="b"/>
                      <a:r>
                        <a:rPr lang="en-US" sz="1600" b="1" i="0" u="none" strike="noStrike" dirty="0">
                          <a:solidFill>
                            <a:srgbClr val="E2231A"/>
                          </a:solidFill>
                          <a:effectLst/>
                          <a:latin typeface="+mn-lt"/>
                          <a:cs typeface="Arial"/>
                        </a:rPr>
                        <a:t>$396.44</a:t>
                      </a:r>
                    </a:p>
                  </a:txBody>
                  <a:tcPr marL="91439" marR="0" marT="0" marB="0" anchor="ctr">
                    <a:solidFill>
                      <a:schemeClr val="bg2">
                        <a:lumMod val="20000"/>
                        <a:lumOff val="80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11GSPAR1US</a:t>
                      </a:r>
                    </a:p>
                  </a:txBody>
                  <a:tcPr marL="91439" marR="0" marT="0" marB="0" anchor="ctr">
                    <a:solidFill>
                      <a:schemeClr val="bg2">
                        <a:lumMod val="20000"/>
                        <a:lumOff val="80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21.5” WLED</a:t>
                      </a:r>
                      <a:r>
                        <a:rPr lang="en-US" sz="800" b="0" i="0" u="none" strike="noStrike" baseline="0" dirty="0">
                          <a:solidFill>
                            <a:srgbClr val="000000"/>
                          </a:solidFill>
                          <a:effectLst/>
                          <a:latin typeface="+mn-lt"/>
                        </a:rPr>
                        <a:t> Borderless Panel</a:t>
                      </a:r>
                      <a:endParaRPr lang="en-US" sz="800" b="0" i="0" u="none" strike="noStrike" dirty="0">
                        <a:solidFill>
                          <a:srgbClr val="000000"/>
                        </a:solidFill>
                        <a:effectLst/>
                        <a:latin typeface="+mn-lt"/>
                      </a:endParaRPr>
                    </a:p>
                  </a:txBody>
                  <a:tcPr marL="45720" marR="0" marT="0" marB="0" anchor="ctr">
                    <a:solidFill>
                      <a:schemeClr val="bg2">
                        <a:lumMod val="20000"/>
                        <a:lumOff val="80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a:solidFill>
                            <a:srgbClr val="000000"/>
                          </a:solidFill>
                          <a:effectLst/>
                          <a:latin typeface="+mn-lt"/>
                        </a:rPr>
                        <a:t>1080p</a:t>
                      </a:r>
                      <a:r>
                        <a:rPr lang="fr-FR" sz="800" b="0" i="0" u="none" strike="noStrike" baseline="0">
                          <a:solidFill>
                            <a:srgbClr val="000000"/>
                          </a:solidFill>
                          <a:effectLst/>
                          <a:latin typeface="+mn-lt"/>
                        </a:rPr>
                        <a:t> Non-</a:t>
                      </a:r>
                      <a:r>
                        <a:rPr lang="fr-FR" sz="800" b="0" i="0" u="none" strike="noStrike" baseline="0" err="1">
                          <a:solidFill>
                            <a:srgbClr val="000000"/>
                          </a:solidFill>
                          <a:effectLst/>
                          <a:latin typeface="+mn-lt"/>
                        </a:rPr>
                        <a:t>Touch</a:t>
                      </a:r>
                      <a:r>
                        <a:rPr lang="fr-FR" sz="800" b="0" i="0" u="none" strike="noStrike" baseline="0">
                          <a:solidFill>
                            <a:srgbClr val="000000"/>
                          </a:solidFill>
                          <a:effectLst/>
                          <a:latin typeface="+mn-lt"/>
                        </a:rPr>
                        <a:t> Display</a:t>
                      </a:r>
                    </a:p>
                  </a:txBody>
                  <a:tcPr marL="45720" marR="0" marT="0" marB="0" anchor="ctr">
                    <a:solidFill>
                      <a:schemeClr val="bg2">
                        <a:lumMod val="20000"/>
                        <a:lumOff val="80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720p Webcam w/ Dual Mic and </a:t>
                      </a:r>
                      <a:r>
                        <a:rPr lang="en-US" sz="800" b="0" i="0" u="none" strike="noStrike" err="1">
                          <a:solidFill>
                            <a:srgbClr val="000000"/>
                          </a:solidFill>
                          <a:effectLst/>
                          <a:latin typeface="+mn-lt"/>
                        </a:rPr>
                        <a:t>ThinkShutter</a:t>
                      </a:r>
                      <a:r>
                        <a:rPr lang="en-US" sz="800" b="0" i="0" u="none" strike="noStrike">
                          <a:solidFill>
                            <a:srgbClr val="000000"/>
                          </a:solidFill>
                          <a:effectLst/>
                          <a:latin typeface="+mn-lt"/>
                        </a:rPr>
                        <a:t> Cover</a:t>
                      </a:r>
                    </a:p>
                  </a:txBody>
                  <a:tcPr marL="45720" marR="0" marT="0" marB="0" anchor="ctr">
                    <a:solidFill>
                      <a:schemeClr val="bg2">
                        <a:lumMod val="20000"/>
                        <a:lumOff val="80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1 x USB Type A port (Side)</a:t>
                      </a:r>
                    </a:p>
                  </a:txBody>
                  <a:tcPr marL="45720" marR="0" marT="0" marB="0" anchor="ctr">
                    <a:solidFill>
                      <a:schemeClr val="bg2">
                        <a:lumMod val="20000"/>
                        <a:lumOff val="80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a:solidFill>
                            <a:srgbClr val="000000"/>
                          </a:solidFill>
                          <a:effectLst/>
                          <a:latin typeface="+mn-lt"/>
                          <a:ea typeface="Arial" charset="0"/>
                          <a:cs typeface="Arial" charset="0"/>
                        </a:rPr>
                        <a:t>Tiny PC Compatibility  (AIO Mode)</a:t>
                      </a:r>
                    </a:p>
                  </a:txBody>
                  <a:tcPr marL="45720" marR="0" marT="0" marB="0" anchor="ctr">
                    <a:solidFill>
                      <a:schemeClr val="bg2">
                        <a:lumMod val="20000"/>
                        <a:lumOff val="80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err="1">
                          <a:solidFill>
                            <a:srgbClr val="000000"/>
                          </a:solidFill>
                          <a:effectLst/>
                          <a:latin typeface="+mn-lt"/>
                          <a:ea typeface="Arial" charset="0"/>
                          <a:cs typeface="Arial" charset="0"/>
                        </a:rPr>
                        <a:t>DisplayPort</a:t>
                      </a:r>
                      <a:r>
                        <a:rPr lang="en-US" sz="800" b="0" i="0" u="none" strike="noStrike" kern="1200" baseline="0">
                          <a:solidFill>
                            <a:srgbClr val="000000"/>
                          </a:solidFill>
                          <a:effectLst/>
                          <a:latin typeface="+mn-lt"/>
                          <a:ea typeface="Arial" charset="0"/>
                          <a:cs typeface="Arial" charset="0"/>
                        </a:rPr>
                        <a:t> In (Monitor Mode)</a:t>
                      </a:r>
                    </a:p>
                  </a:txBody>
                  <a:tcPr marL="45720" marR="0" marT="0" marB="0" anchor="ctr">
                    <a:solidFill>
                      <a:schemeClr val="bg2">
                        <a:lumMod val="20000"/>
                        <a:lumOff val="80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Lift  / Tilt / Pivot Stand Adjustment</a:t>
                      </a:r>
                    </a:p>
                  </a:txBody>
                  <a:tcPr marL="45720" marR="0" marT="0" marB="0" anchor="ctr">
                    <a:solidFill>
                      <a:schemeClr val="bg2">
                        <a:lumMod val="20000"/>
                        <a:lumOff val="80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2">
                        <a:lumMod val="20000"/>
                        <a:lumOff val="80000"/>
                      </a:schemeClr>
                    </a:solidFill>
                  </a:tcPr>
                </a:tc>
                <a:extLst>
                  <a:ext uri="{0D108BD9-81ED-4DB2-BD59-A6C34878D82A}">
                    <a16:rowId xmlns:a16="http://schemas.microsoft.com/office/drawing/2014/main" val="10009"/>
                  </a:ext>
                </a:extLst>
              </a:tr>
            </a:tbl>
          </a:graphicData>
        </a:graphic>
      </p:graphicFrame>
      <p:pic>
        <p:nvPicPr>
          <p:cNvPr id="29" name="Picture 2" descr="images">
            <a:extLst>
              <a:ext uri="{FF2B5EF4-FFF2-40B4-BE49-F238E27FC236}">
                <a16:creationId xmlns:a16="http://schemas.microsoft.com/office/drawing/2014/main" id="{0B34C34E-D0DB-4544-B25D-D48781FA863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1081" b="5087"/>
          <a:stretch/>
        </p:blipFill>
        <p:spPr bwMode="auto">
          <a:xfrm>
            <a:off x="7986532" y="1062868"/>
            <a:ext cx="3537294" cy="2831799"/>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2">
            <a:extLst>
              <a:ext uri="{FF2B5EF4-FFF2-40B4-BE49-F238E27FC236}">
                <a16:creationId xmlns:a16="http://schemas.microsoft.com/office/drawing/2014/main" id="{52ABB728-72E6-4E14-B3C1-BE90A1D0D65C}"/>
              </a:ext>
            </a:extLst>
          </p:cNvPr>
          <p:cNvSpPr txBox="1">
            <a:spLocks/>
          </p:cNvSpPr>
          <p:nvPr/>
        </p:nvSpPr>
        <p:spPr bwMode="white">
          <a:xfrm>
            <a:off x="10654839" y="2658433"/>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r>
              <a:rPr lang="en-US" sz="1400" i="1" dirty="0">
                <a:solidFill>
                  <a:schemeClr val="tx1"/>
                </a:solidFill>
              </a:rPr>
              <a:t>ThinkCentre Tiny-in-One 22</a:t>
            </a:r>
          </a:p>
          <a:p>
            <a:pPr algn="ctr"/>
            <a:r>
              <a:rPr lang="en-US" sz="1400" i="1" dirty="0">
                <a:solidFill>
                  <a:schemeClr val="tx1"/>
                </a:solidFill>
              </a:rPr>
              <a:t>      </a:t>
            </a:r>
          </a:p>
        </p:txBody>
      </p:sp>
      <p:sp>
        <p:nvSpPr>
          <p:cNvPr id="31" name="Text Placeholder 2">
            <a:extLst>
              <a:ext uri="{FF2B5EF4-FFF2-40B4-BE49-F238E27FC236}">
                <a16:creationId xmlns:a16="http://schemas.microsoft.com/office/drawing/2014/main" id="{94D703C7-9535-4364-AF06-7361770035A9}"/>
              </a:ext>
            </a:extLst>
          </p:cNvPr>
          <p:cNvSpPr txBox="1">
            <a:spLocks/>
          </p:cNvSpPr>
          <p:nvPr/>
        </p:nvSpPr>
        <p:spPr bwMode="white">
          <a:xfrm>
            <a:off x="7705215" y="1661513"/>
            <a:ext cx="1289072" cy="756475"/>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r>
              <a:rPr lang="en-US" sz="1400" i="1" dirty="0">
                <a:solidFill>
                  <a:schemeClr val="tx1"/>
                </a:solidFill>
              </a:rPr>
              <a:t>ThinkCentre Tiny-in-One 27</a:t>
            </a:r>
          </a:p>
          <a:p>
            <a:pPr algn="ctr"/>
            <a:r>
              <a:rPr lang="en-US" sz="1400" i="1" dirty="0">
                <a:solidFill>
                  <a:schemeClr val="tx1"/>
                </a:solidFill>
              </a:rPr>
              <a:t>      </a:t>
            </a:r>
          </a:p>
        </p:txBody>
      </p:sp>
      <p:graphicFrame>
        <p:nvGraphicFramePr>
          <p:cNvPr id="59" name="Table 58">
            <a:extLst>
              <a:ext uri="{FF2B5EF4-FFF2-40B4-BE49-F238E27FC236}">
                <a16:creationId xmlns:a16="http://schemas.microsoft.com/office/drawing/2014/main" id="{F28AB3CB-8C32-4731-8BD5-37D8E769EA3D}"/>
              </a:ext>
            </a:extLst>
          </p:cNvPr>
          <p:cNvGraphicFramePr>
            <a:graphicFrameLocks noGrp="1"/>
          </p:cNvGraphicFramePr>
          <p:nvPr>
            <p:extLst>
              <p:ext uri="{D42A27DB-BD31-4B8C-83A1-F6EECF244321}">
                <p14:modId xmlns:p14="http://schemas.microsoft.com/office/powerpoint/2010/main" val="1716671647"/>
              </p:ext>
            </p:extLst>
          </p:nvPr>
        </p:nvGraphicFramePr>
        <p:xfrm>
          <a:off x="8660330" y="3788053"/>
          <a:ext cx="2408464" cy="2306782"/>
        </p:xfrm>
        <a:graphic>
          <a:graphicData uri="http://schemas.openxmlformats.org/drawingml/2006/table">
            <a:tbl>
              <a:tblPr firstRow="1">
                <a:tableStyleId>{2D5ABB26-0587-4C30-8999-92F81FD0307C}</a:tableStyleId>
              </a:tblPr>
              <a:tblGrid>
                <a:gridCol w="501763">
                  <a:extLst>
                    <a:ext uri="{9D8B030D-6E8A-4147-A177-3AD203B41FA5}">
                      <a16:colId xmlns:a16="http://schemas.microsoft.com/office/drawing/2014/main" val="20000"/>
                    </a:ext>
                  </a:extLst>
                </a:gridCol>
                <a:gridCol w="1906701">
                  <a:extLst>
                    <a:ext uri="{9D8B030D-6E8A-4147-A177-3AD203B41FA5}">
                      <a16:colId xmlns:a16="http://schemas.microsoft.com/office/drawing/2014/main" val="20001"/>
                    </a:ext>
                  </a:extLst>
                </a:gridCol>
              </a:tblGrid>
              <a:tr h="249382">
                <a:tc rowSpan="10">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200" dirty="0">
                          <a:solidFill>
                            <a:schemeClr val="bg1"/>
                          </a:solidFill>
                          <a:ea typeface="Helvetica Neue"/>
                          <a:cs typeface="Helvetica Neue"/>
                        </a:rPr>
                        <a:t>Tiny-in-One 24</a:t>
                      </a:r>
                      <a:r>
                        <a:rPr lang="en-US" sz="1200" baseline="0" dirty="0">
                          <a:solidFill>
                            <a:schemeClr val="bg1"/>
                          </a:solidFill>
                          <a:ea typeface="Helvetica Neue"/>
                          <a:cs typeface="Helvetica Neue"/>
                        </a:rPr>
                        <a:t> </a:t>
                      </a:r>
                      <a:r>
                        <a:rPr lang="en-US" sz="1200" b="1" dirty="0">
                          <a:solidFill>
                            <a:srgbClr val="00B4E5"/>
                          </a:solidFill>
                          <a:ea typeface="Helvetica Neue"/>
                          <a:cs typeface="Helvetica Neue"/>
                        </a:rPr>
                        <a:t>Touch</a:t>
                      </a:r>
                      <a:r>
                        <a:rPr lang="en-US" sz="1200" dirty="0">
                          <a:solidFill>
                            <a:schemeClr val="bg1"/>
                          </a:solidFill>
                          <a:ea typeface="Helvetica Neue"/>
                          <a:cs typeface="Helvetica Neue"/>
                        </a:rPr>
                        <a:t> Monitor</a:t>
                      </a:r>
                      <a:endParaRPr lang="en-US" sz="1200" dirty="0">
                        <a:solidFill>
                          <a:schemeClr val="bg1"/>
                        </a:solidFill>
                      </a:endParaRPr>
                    </a:p>
                  </a:txBody>
                  <a:tcPr marL="0" marR="0" marT="91440" marB="0" vert="vert270" anchor="ctr">
                    <a:solidFill>
                      <a:schemeClr val="tx2"/>
                    </a:solidFill>
                  </a:tcPr>
                </a:tc>
                <a:tc>
                  <a:txBody>
                    <a:bodyPr/>
                    <a:lstStyle/>
                    <a:p>
                      <a:pPr algn="l" fontAlgn="b"/>
                      <a:r>
                        <a:rPr lang="en-US" sz="1600" b="1" i="0" u="none" strike="noStrike" dirty="0">
                          <a:solidFill>
                            <a:srgbClr val="E2231A"/>
                          </a:solidFill>
                          <a:effectLst/>
                          <a:latin typeface="+mn-lt"/>
                          <a:cs typeface="Arial"/>
                        </a:rPr>
                        <a:t>$523.64</a:t>
                      </a:r>
                    </a:p>
                  </a:txBody>
                  <a:tcPr marL="91439" marR="0" marT="0" marB="0" anchor="ctr">
                    <a:solidFill>
                      <a:schemeClr val="bg2">
                        <a:lumMod val="20000"/>
                        <a:lumOff val="80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11GCPAR1US</a:t>
                      </a:r>
                    </a:p>
                  </a:txBody>
                  <a:tcPr marL="91439" marR="0" marT="0" marB="0" anchor="ctr">
                    <a:solidFill>
                      <a:schemeClr val="bg2">
                        <a:lumMod val="20000"/>
                        <a:lumOff val="80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23.8” WLED</a:t>
                      </a:r>
                      <a:r>
                        <a:rPr lang="en-US" sz="800" b="0" i="0" u="none" strike="noStrike" baseline="0" dirty="0">
                          <a:solidFill>
                            <a:srgbClr val="000000"/>
                          </a:solidFill>
                          <a:effectLst/>
                          <a:latin typeface="+mn-lt"/>
                        </a:rPr>
                        <a:t> Borderless Panel</a:t>
                      </a:r>
                      <a:endParaRPr lang="en-US" sz="800" b="0" i="0" u="none" strike="noStrike" dirty="0">
                        <a:solidFill>
                          <a:srgbClr val="000000"/>
                        </a:solidFill>
                        <a:effectLst/>
                        <a:latin typeface="+mn-lt"/>
                      </a:endParaRPr>
                    </a:p>
                  </a:txBody>
                  <a:tcPr marL="45720" marR="0" marT="0" marB="0" anchor="ctr">
                    <a:solidFill>
                      <a:schemeClr val="bg2">
                        <a:lumMod val="20000"/>
                        <a:lumOff val="80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a:solidFill>
                            <a:srgbClr val="000000"/>
                          </a:solidFill>
                          <a:effectLst/>
                          <a:latin typeface="+mn-lt"/>
                        </a:rPr>
                        <a:t>1080p</a:t>
                      </a:r>
                      <a:r>
                        <a:rPr lang="fr-FR" sz="800" b="0" i="0" u="none" strike="noStrike" baseline="0">
                          <a:solidFill>
                            <a:srgbClr val="000000"/>
                          </a:solidFill>
                          <a:effectLst/>
                          <a:latin typeface="+mn-lt"/>
                        </a:rPr>
                        <a:t> </a:t>
                      </a:r>
                      <a:r>
                        <a:rPr lang="fr-FR" sz="800" b="1" i="0" u="none" strike="noStrike" baseline="0" err="1">
                          <a:solidFill>
                            <a:srgbClr val="000000"/>
                          </a:solidFill>
                          <a:effectLst/>
                          <a:latin typeface="+mn-lt"/>
                        </a:rPr>
                        <a:t>Touch</a:t>
                      </a:r>
                      <a:r>
                        <a:rPr lang="fr-FR" sz="800" b="0" i="0" u="none" strike="noStrike" baseline="0">
                          <a:solidFill>
                            <a:srgbClr val="000000"/>
                          </a:solidFill>
                          <a:effectLst/>
                          <a:latin typeface="+mn-lt"/>
                        </a:rPr>
                        <a:t> Display</a:t>
                      </a:r>
                    </a:p>
                  </a:txBody>
                  <a:tcPr marL="45720" marR="0" marT="0" marB="0" anchor="ctr">
                    <a:solidFill>
                      <a:schemeClr val="bg2">
                        <a:lumMod val="20000"/>
                        <a:lumOff val="80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720p Webcam w/ Dual Mic</a:t>
                      </a:r>
                    </a:p>
                  </a:txBody>
                  <a:tcPr marL="45720" marR="0" marT="0" marB="0" anchor="ctr">
                    <a:solidFill>
                      <a:schemeClr val="bg2">
                        <a:lumMod val="20000"/>
                        <a:lumOff val="80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1 x USB A port (Side)</a:t>
                      </a:r>
                    </a:p>
                  </a:txBody>
                  <a:tcPr marL="45720" marR="0" marT="0" marB="0" anchor="ctr">
                    <a:solidFill>
                      <a:schemeClr val="bg2">
                        <a:lumMod val="20000"/>
                        <a:lumOff val="80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a:solidFill>
                            <a:srgbClr val="000000"/>
                          </a:solidFill>
                          <a:effectLst/>
                          <a:latin typeface="+mn-lt"/>
                          <a:ea typeface="Arial" charset="0"/>
                          <a:cs typeface="Arial" charset="0"/>
                        </a:rPr>
                        <a:t>Tiny PC Compatibility  (AIO Mode)</a:t>
                      </a:r>
                    </a:p>
                  </a:txBody>
                  <a:tcPr marL="45720" marR="0" marT="0" marB="0" anchor="ctr">
                    <a:solidFill>
                      <a:schemeClr val="bg2">
                        <a:lumMod val="20000"/>
                        <a:lumOff val="80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err="1">
                          <a:solidFill>
                            <a:srgbClr val="000000"/>
                          </a:solidFill>
                          <a:effectLst/>
                          <a:latin typeface="+mn-lt"/>
                          <a:ea typeface="Arial" charset="0"/>
                          <a:cs typeface="Arial" charset="0"/>
                        </a:rPr>
                        <a:t>DisplayPort</a:t>
                      </a:r>
                      <a:r>
                        <a:rPr lang="en-US" sz="800" b="0" i="0" u="none" strike="noStrike" kern="1200" baseline="0">
                          <a:solidFill>
                            <a:srgbClr val="000000"/>
                          </a:solidFill>
                          <a:effectLst/>
                          <a:latin typeface="+mn-lt"/>
                          <a:ea typeface="Arial" charset="0"/>
                          <a:cs typeface="Arial" charset="0"/>
                        </a:rPr>
                        <a:t> In (Monitor Mode)</a:t>
                      </a:r>
                    </a:p>
                  </a:txBody>
                  <a:tcPr marL="45720" marR="0" marT="0" marB="0" anchor="ctr">
                    <a:solidFill>
                      <a:schemeClr val="bg2">
                        <a:lumMod val="20000"/>
                        <a:lumOff val="80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Lift  / Tilt / Pivot Stand Adjustment</a:t>
                      </a:r>
                    </a:p>
                  </a:txBody>
                  <a:tcPr marL="45720" marR="0" marT="0" marB="0" anchor="ctr">
                    <a:solidFill>
                      <a:schemeClr val="bg2">
                        <a:lumMod val="20000"/>
                        <a:lumOff val="80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2">
                        <a:lumMod val="20000"/>
                        <a:lumOff val="80000"/>
                      </a:schemeClr>
                    </a:solidFill>
                  </a:tcPr>
                </a:tc>
                <a:extLst>
                  <a:ext uri="{0D108BD9-81ED-4DB2-BD59-A6C34878D82A}">
                    <a16:rowId xmlns:a16="http://schemas.microsoft.com/office/drawing/2014/main" val="10009"/>
                  </a:ext>
                </a:extLst>
              </a:tr>
            </a:tbl>
          </a:graphicData>
        </a:graphic>
      </p:graphicFrame>
      <p:pic>
        <p:nvPicPr>
          <p:cNvPr id="20" name="Picture 13">
            <a:extLst>
              <a:ext uri="{FF2B5EF4-FFF2-40B4-BE49-F238E27FC236}">
                <a16:creationId xmlns:a16="http://schemas.microsoft.com/office/drawing/2014/main" id="{125CB5BB-EF10-43F7-911D-AD8E148F46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23113">
            <a:off x="10479495" y="3837024"/>
            <a:ext cx="624447" cy="624284"/>
          </a:xfrm>
          <a:prstGeom prst="rect">
            <a:avLst/>
          </a:prstGeom>
        </p:spPr>
      </p:pic>
      <p:sp>
        <p:nvSpPr>
          <p:cNvPr id="3" name="Rectangle 2">
            <a:extLst>
              <a:ext uri="{FF2B5EF4-FFF2-40B4-BE49-F238E27FC236}">
                <a16:creationId xmlns:a16="http://schemas.microsoft.com/office/drawing/2014/main" id="{13AF26D5-BC5B-FB77-DA5B-863690077B48}"/>
              </a:ext>
            </a:extLst>
          </p:cNvPr>
          <p:cNvSpPr/>
          <p:nvPr/>
        </p:nvSpPr>
        <p:spPr>
          <a:xfrm>
            <a:off x="7986532" y="170635"/>
            <a:ext cx="2719842" cy="7904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While supplies last!</a:t>
            </a:r>
          </a:p>
        </p:txBody>
      </p:sp>
    </p:spTree>
    <p:extLst>
      <p:ext uri="{BB962C8B-B14F-4D97-AF65-F5344CB8AC3E}">
        <p14:creationId xmlns:p14="http://schemas.microsoft.com/office/powerpoint/2010/main" val="2222519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7AD8C1-5F43-46B9-AE28-7BA445EC3CC0}"/>
              </a:ext>
            </a:extLst>
          </p:cNvPr>
          <p:cNvSpPr>
            <a:spLocks noGrp="1"/>
          </p:cNvSpPr>
          <p:nvPr>
            <p:ph type="title"/>
          </p:nvPr>
        </p:nvSpPr>
        <p:spPr/>
        <p:txBody>
          <a:bodyPr/>
          <a:lstStyle/>
          <a:p>
            <a:r>
              <a:rPr lang="en-US"/>
              <a:t>Mobile Workstations &amp; </a:t>
            </a:r>
            <a:r>
              <a:rPr lang="en-US" err="1"/>
              <a:t>ThinkStation</a:t>
            </a:r>
            <a:endParaRPr lang="en-US"/>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10"/>
          </p:nvPr>
        </p:nvSpPr>
        <p:spPr>
          <a:xfrm>
            <a:off x="11669529" y="6400800"/>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863787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bwMode="white">
          <a:xfrm>
            <a:off x="2675123" y="4135564"/>
            <a:ext cx="1906562" cy="1584214"/>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ThinkPad P16s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ThinkPad P16s AMD</a:t>
            </a:r>
            <a:endParaRPr kumimoji="0" lang="en-US" sz="14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Thin &amp; light 16-inch with all-day battery</a:t>
            </a:r>
          </a:p>
        </p:txBody>
      </p:sp>
      <p:sp>
        <p:nvSpPr>
          <p:cNvPr id="13" name="Text Placeholder 2"/>
          <p:cNvSpPr txBox="1">
            <a:spLocks/>
          </p:cNvSpPr>
          <p:nvPr/>
        </p:nvSpPr>
        <p:spPr bwMode="white">
          <a:xfrm>
            <a:off x="7309028" y="4098449"/>
            <a:ext cx="2076566" cy="1973337"/>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ThinkPad P1</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Ultra-premium 16-inch*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Now even more performance up to NVIDIA RTX 5000 Ada g</a:t>
            </a:r>
            <a:r>
              <a:rPr kumimoji="0" lang="en-US" sz="1200" b="0" i="0" u="none" strike="noStrike" kern="1200" cap="none" spc="0" normalizeH="0" baseline="0" noProof="0" err="1">
                <a:ln>
                  <a:noFill/>
                </a:ln>
                <a:solidFill>
                  <a:srgbClr val="000000"/>
                </a:solidFill>
                <a:effectLst/>
                <a:uLnTx/>
                <a:uFillTx/>
                <a:latin typeface="Arial" pitchFamily="34" charset="0"/>
                <a:ea typeface="+mn-ea"/>
                <a:cs typeface="Arial" pitchFamily="34" charset="0"/>
              </a:rPr>
              <a:t>raphics</a:t>
            </a: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8" name="Text Placeholder 2"/>
          <p:cNvSpPr txBox="1">
            <a:spLocks/>
          </p:cNvSpPr>
          <p:nvPr/>
        </p:nvSpPr>
        <p:spPr bwMode="white">
          <a:xfrm>
            <a:off x="427228" y="4125570"/>
            <a:ext cx="2063545" cy="1501260"/>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ThinkPad P14s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ThinkPad P14s AMD</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lumMod val="95000"/>
                  <a:lumOff val="5000"/>
                </a:srgbClr>
              </a:solidFill>
              <a:effectLst/>
              <a:uLnTx/>
              <a:uFillTx/>
              <a:latin typeface="Arial" pitchFamily="34" charset="0"/>
              <a:ea typeface="+mn-ea"/>
              <a:cs typeface="Segoe UI Light" panose="020B0502040204020203"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lumMod val="95000"/>
                    <a:lumOff val="5000"/>
                  </a:srgbClr>
                </a:solidFill>
                <a:effectLst/>
                <a:uLnTx/>
                <a:uFillTx/>
                <a:latin typeface="Arial" pitchFamily="34" charset="0"/>
                <a:ea typeface="+mn-ea"/>
                <a:cs typeface="Segoe UI Light" panose="020B0502040204020203" pitchFamily="34" charset="0"/>
              </a:rPr>
              <a:t>Ultra-portable 14-inch </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lumMod val="95000"/>
                    <a:lumOff val="5000"/>
                  </a:srgbClr>
                </a:solidFill>
                <a:effectLst/>
                <a:uLnTx/>
                <a:uFillTx/>
                <a:latin typeface="Arial" pitchFamily="34" charset="0"/>
                <a:ea typeface="+mn-ea"/>
                <a:cs typeface="Segoe UI Light" panose="020B0502040204020203" pitchFamily="34" charset="0"/>
              </a:rPr>
              <a:t>with all-day battery</a:t>
            </a:r>
          </a:p>
        </p:txBody>
      </p:sp>
      <p:sp>
        <p:nvSpPr>
          <p:cNvPr id="28" name="Text Placeholder 2">
            <a:extLst>
              <a:ext uri="{FF2B5EF4-FFF2-40B4-BE49-F238E27FC236}">
                <a16:creationId xmlns:a16="http://schemas.microsoft.com/office/drawing/2014/main" id="{BD606F6E-1D95-4E72-BAA6-FC594A9BBE56}"/>
              </a:ext>
            </a:extLst>
          </p:cNvPr>
          <p:cNvSpPr txBox="1">
            <a:spLocks/>
          </p:cNvSpPr>
          <p:nvPr/>
        </p:nvSpPr>
        <p:spPr bwMode="white">
          <a:xfrm>
            <a:off x="4766035" y="4100379"/>
            <a:ext cx="2478645" cy="2138860"/>
          </a:xfrm>
          <a:prstGeom prst="rect">
            <a:avLst/>
          </a:prstGeom>
        </p:spPr>
        <p:txBody>
          <a:bodyPr lIns="91440" tIns="45720" rIns="91440" bIns="45720" anchor="t"/>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a:ea typeface="+mn-ea"/>
                <a:cs typeface="Arial"/>
              </a:rPr>
              <a:t>ThinkPad P16v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a:ea typeface="+mn-ea"/>
                <a:cs typeface="Arial"/>
              </a:rPr>
              <a:t>ThinkPad P15v/T15p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a:ea typeface="+mn-ea"/>
                <a:cs typeface="Arial"/>
              </a:rPr>
              <a:t>ThinkPad P15v/P16v AMD</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Value 15.6/16-inch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NVIDIA professional (P16v/P15v) or consumer GeForce graphics (T15p)</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7" name="Text Placeholder 2">
            <a:extLst>
              <a:ext uri="{FF2B5EF4-FFF2-40B4-BE49-F238E27FC236}">
                <a16:creationId xmlns:a16="http://schemas.microsoft.com/office/drawing/2014/main" id="{DB6C25BD-2361-4324-AEDB-C4346E65915C}"/>
              </a:ext>
            </a:extLst>
          </p:cNvPr>
          <p:cNvSpPr txBox="1">
            <a:spLocks/>
          </p:cNvSpPr>
          <p:nvPr/>
        </p:nvSpPr>
        <p:spPr bwMode="white">
          <a:xfrm>
            <a:off x="9569944" y="4120198"/>
            <a:ext cx="2154710" cy="142622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 ThinkPad P16</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Ultra-Performance 16-inch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Intel HX CPUs with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up to NVIDIA RTX 5000 Ada graphics</a:t>
            </a:r>
          </a:p>
        </p:txBody>
      </p:sp>
      <p:sp>
        <p:nvSpPr>
          <p:cNvPr id="3" name="Title 2">
            <a:extLst>
              <a:ext uri="{FF2B5EF4-FFF2-40B4-BE49-F238E27FC236}">
                <a16:creationId xmlns:a16="http://schemas.microsoft.com/office/drawing/2014/main" id="{5BFC4A82-D564-1854-4174-C22B916007A6}"/>
              </a:ext>
            </a:extLst>
          </p:cNvPr>
          <p:cNvSpPr>
            <a:spLocks noGrp="1"/>
          </p:cNvSpPr>
          <p:nvPr>
            <p:ph type="title" idx="4294967295"/>
          </p:nvPr>
        </p:nvSpPr>
        <p:spPr>
          <a:xfrm>
            <a:off x="111760" y="96474"/>
            <a:ext cx="11072813" cy="522287"/>
          </a:xfrm>
          <a:prstGeom prst="rect">
            <a:avLst/>
          </a:prstGeom>
        </p:spPr>
        <p:txBody>
          <a:bodyPr/>
          <a:lstStyle/>
          <a:p>
            <a:r>
              <a:rPr lang="en-US" dirty="0">
                <a:solidFill>
                  <a:schemeClr val="bg1"/>
                </a:solidFill>
              </a:rPr>
              <a:t>Lenovo </a:t>
            </a:r>
            <a:r>
              <a:rPr lang="en-US" dirty="0" err="1">
                <a:solidFill>
                  <a:schemeClr val="bg1"/>
                </a:solidFill>
              </a:rPr>
              <a:t>Topseller</a:t>
            </a:r>
            <a:r>
              <a:rPr lang="en-US" dirty="0">
                <a:solidFill>
                  <a:schemeClr val="bg1"/>
                </a:solidFill>
              </a:rPr>
              <a:t> ThinkPad Mobile Workstations</a:t>
            </a:r>
          </a:p>
        </p:txBody>
      </p:sp>
      <p:pic>
        <p:nvPicPr>
          <p:cNvPr id="2" name="Picture 1">
            <a:extLst>
              <a:ext uri="{FF2B5EF4-FFF2-40B4-BE49-F238E27FC236}">
                <a16:creationId xmlns:a16="http://schemas.microsoft.com/office/drawing/2014/main" id="{00E0C37C-AB62-B4C9-C625-C15396E489B5}"/>
              </a:ext>
            </a:extLst>
          </p:cNvPr>
          <p:cNvPicPr>
            <a:picLocks noChangeAspect="1"/>
          </p:cNvPicPr>
          <p:nvPr/>
        </p:nvPicPr>
        <p:blipFill rotWithShape="1">
          <a:blip r:embed="rId2"/>
          <a:srcRect l="7798" t="11204" r="7798" b="11019"/>
          <a:stretch/>
        </p:blipFill>
        <p:spPr>
          <a:xfrm>
            <a:off x="726791" y="2048569"/>
            <a:ext cx="1763982" cy="1625507"/>
          </a:xfrm>
          <a:prstGeom prst="rect">
            <a:avLst/>
          </a:prstGeom>
        </p:spPr>
      </p:pic>
      <p:pic>
        <p:nvPicPr>
          <p:cNvPr id="6" name="Picture 5">
            <a:extLst>
              <a:ext uri="{FF2B5EF4-FFF2-40B4-BE49-F238E27FC236}">
                <a16:creationId xmlns:a16="http://schemas.microsoft.com/office/drawing/2014/main" id="{93604F55-679B-7C61-131B-AD1EAC3E56DD}"/>
              </a:ext>
            </a:extLst>
          </p:cNvPr>
          <p:cNvPicPr>
            <a:picLocks noChangeAspect="1"/>
          </p:cNvPicPr>
          <p:nvPr/>
        </p:nvPicPr>
        <p:blipFill rotWithShape="1">
          <a:blip r:embed="rId3"/>
          <a:srcRect l="24459" t="11463" r="20542" b="12500"/>
          <a:stretch/>
        </p:blipFill>
        <p:spPr>
          <a:xfrm>
            <a:off x="5001986" y="1847542"/>
            <a:ext cx="1906562" cy="1581458"/>
          </a:xfrm>
          <a:prstGeom prst="rect">
            <a:avLst/>
          </a:prstGeom>
        </p:spPr>
      </p:pic>
      <p:pic>
        <p:nvPicPr>
          <p:cNvPr id="8" name="Picture 7">
            <a:extLst>
              <a:ext uri="{FF2B5EF4-FFF2-40B4-BE49-F238E27FC236}">
                <a16:creationId xmlns:a16="http://schemas.microsoft.com/office/drawing/2014/main" id="{625AF9E0-B6D9-1BBC-831F-4BBAC39B49C1}"/>
              </a:ext>
            </a:extLst>
          </p:cNvPr>
          <p:cNvPicPr>
            <a:picLocks noChangeAspect="1"/>
          </p:cNvPicPr>
          <p:nvPr/>
        </p:nvPicPr>
        <p:blipFill rotWithShape="1">
          <a:blip r:embed="rId4"/>
          <a:srcRect l="9736" t="41297" r="10431" b="42412"/>
          <a:stretch/>
        </p:blipFill>
        <p:spPr>
          <a:xfrm>
            <a:off x="5001986" y="3587521"/>
            <a:ext cx="1906562" cy="233430"/>
          </a:xfrm>
          <a:prstGeom prst="rect">
            <a:avLst/>
          </a:prstGeom>
        </p:spPr>
      </p:pic>
      <p:pic>
        <p:nvPicPr>
          <p:cNvPr id="9" name="Picture 8">
            <a:extLst>
              <a:ext uri="{FF2B5EF4-FFF2-40B4-BE49-F238E27FC236}">
                <a16:creationId xmlns:a16="http://schemas.microsoft.com/office/drawing/2014/main" id="{949EE261-D5BA-5EC9-A847-F1F1C38BEDB2}"/>
              </a:ext>
            </a:extLst>
          </p:cNvPr>
          <p:cNvPicPr>
            <a:picLocks noChangeAspect="1"/>
          </p:cNvPicPr>
          <p:nvPr/>
        </p:nvPicPr>
        <p:blipFill rotWithShape="1">
          <a:blip r:embed="rId5"/>
          <a:srcRect l="23458" t="12556" r="22161" b="13426"/>
          <a:stretch/>
        </p:blipFill>
        <p:spPr>
          <a:xfrm>
            <a:off x="7449096" y="2186789"/>
            <a:ext cx="1936498" cy="1581459"/>
          </a:xfrm>
          <a:prstGeom prst="rect">
            <a:avLst/>
          </a:prstGeom>
        </p:spPr>
      </p:pic>
      <p:pic>
        <p:nvPicPr>
          <p:cNvPr id="10" name="Picture 9">
            <a:extLst>
              <a:ext uri="{FF2B5EF4-FFF2-40B4-BE49-F238E27FC236}">
                <a16:creationId xmlns:a16="http://schemas.microsoft.com/office/drawing/2014/main" id="{92221E4D-5E95-747C-170F-171C2372D2BA}"/>
              </a:ext>
            </a:extLst>
          </p:cNvPr>
          <p:cNvPicPr>
            <a:picLocks noChangeAspect="1"/>
          </p:cNvPicPr>
          <p:nvPr/>
        </p:nvPicPr>
        <p:blipFill rotWithShape="1">
          <a:blip r:embed="rId6"/>
          <a:srcRect l="17570" t="6453" r="16486" b="6453"/>
          <a:stretch/>
        </p:blipFill>
        <p:spPr>
          <a:xfrm>
            <a:off x="9652329" y="1847542"/>
            <a:ext cx="2158058" cy="1710122"/>
          </a:xfrm>
          <a:prstGeom prst="rect">
            <a:avLst/>
          </a:prstGeom>
        </p:spPr>
      </p:pic>
      <p:pic>
        <p:nvPicPr>
          <p:cNvPr id="1026" name="Picture 2" descr="ThinkPad P16 Gen 2 Product Photos&#10;">
            <a:extLst>
              <a:ext uri="{FF2B5EF4-FFF2-40B4-BE49-F238E27FC236}">
                <a16:creationId xmlns:a16="http://schemas.microsoft.com/office/drawing/2014/main" id="{5C3F117E-906D-1DD9-13A3-50679ECE7AB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514" t="42685" r="10764" b="40979"/>
          <a:stretch/>
        </p:blipFill>
        <p:spPr bwMode="auto">
          <a:xfrm flipH="1">
            <a:off x="9858008" y="3585547"/>
            <a:ext cx="1866646" cy="2354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D55A5AD-E7E9-124D-F581-18C18398E3E0}"/>
              </a:ext>
            </a:extLst>
          </p:cNvPr>
          <p:cNvPicPr>
            <a:picLocks noChangeAspect="1"/>
          </p:cNvPicPr>
          <p:nvPr/>
        </p:nvPicPr>
        <p:blipFill rotWithShape="1">
          <a:blip r:embed="rId8"/>
          <a:srcRect l="18727" t="7407" r="18959" b="7315"/>
          <a:stretch/>
        </p:blipFill>
        <p:spPr>
          <a:xfrm>
            <a:off x="3031321" y="1943520"/>
            <a:ext cx="1333379" cy="1824728"/>
          </a:xfrm>
          <a:prstGeom prst="rect">
            <a:avLst/>
          </a:prstGeom>
        </p:spPr>
      </p:pic>
    </p:spTree>
    <p:extLst>
      <p:ext uri="{BB962C8B-B14F-4D97-AF65-F5344CB8AC3E}">
        <p14:creationId xmlns:p14="http://schemas.microsoft.com/office/powerpoint/2010/main" val="1030365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E51C03D5-220B-4C00-8881-13883B33A4F7}"/>
              </a:ext>
            </a:extLst>
          </p:cNvPr>
          <p:cNvGraphicFramePr>
            <a:graphicFrameLocks noGrp="1"/>
          </p:cNvGraphicFramePr>
          <p:nvPr>
            <p:extLst>
              <p:ext uri="{D42A27DB-BD31-4B8C-83A1-F6EECF244321}">
                <p14:modId xmlns:p14="http://schemas.microsoft.com/office/powerpoint/2010/main" val="3762922629"/>
              </p:ext>
            </p:extLst>
          </p:nvPr>
        </p:nvGraphicFramePr>
        <p:xfrm>
          <a:off x="3912230" y="1294257"/>
          <a:ext cx="7282819" cy="2579005"/>
        </p:xfrm>
        <a:graphic>
          <a:graphicData uri="http://schemas.openxmlformats.org/drawingml/2006/table">
            <a:tbl>
              <a:tblPr firstRow="1">
                <a:tableStyleId>{2D5ABB26-0587-4C30-8999-92F81FD0307C}</a:tableStyleId>
              </a:tblPr>
              <a:tblGrid>
                <a:gridCol w="627257">
                  <a:extLst>
                    <a:ext uri="{9D8B030D-6E8A-4147-A177-3AD203B41FA5}">
                      <a16:colId xmlns:a16="http://schemas.microsoft.com/office/drawing/2014/main" val="20000"/>
                    </a:ext>
                  </a:extLst>
                </a:gridCol>
                <a:gridCol w="1093890">
                  <a:extLst>
                    <a:ext uri="{9D8B030D-6E8A-4147-A177-3AD203B41FA5}">
                      <a16:colId xmlns:a16="http://schemas.microsoft.com/office/drawing/2014/main" val="20001"/>
                    </a:ext>
                  </a:extLst>
                </a:gridCol>
                <a:gridCol w="1195798">
                  <a:extLst>
                    <a:ext uri="{9D8B030D-6E8A-4147-A177-3AD203B41FA5}">
                      <a16:colId xmlns:a16="http://schemas.microsoft.com/office/drawing/2014/main" val="20003"/>
                    </a:ext>
                  </a:extLst>
                </a:gridCol>
                <a:gridCol w="1058846">
                  <a:extLst>
                    <a:ext uri="{9D8B030D-6E8A-4147-A177-3AD203B41FA5}">
                      <a16:colId xmlns:a16="http://schemas.microsoft.com/office/drawing/2014/main" val="2818463844"/>
                    </a:ext>
                  </a:extLst>
                </a:gridCol>
                <a:gridCol w="1058846">
                  <a:extLst>
                    <a:ext uri="{9D8B030D-6E8A-4147-A177-3AD203B41FA5}">
                      <a16:colId xmlns:a16="http://schemas.microsoft.com/office/drawing/2014/main" val="3509927350"/>
                    </a:ext>
                  </a:extLst>
                </a:gridCol>
                <a:gridCol w="1124091">
                  <a:extLst>
                    <a:ext uri="{9D8B030D-6E8A-4147-A177-3AD203B41FA5}">
                      <a16:colId xmlns:a16="http://schemas.microsoft.com/office/drawing/2014/main" val="2011134006"/>
                    </a:ext>
                  </a:extLst>
                </a:gridCol>
                <a:gridCol w="1124091">
                  <a:extLst>
                    <a:ext uri="{9D8B030D-6E8A-4147-A177-3AD203B41FA5}">
                      <a16:colId xmlns:a16="http://schemas.microsoft.com/office/drawing/2014/main" val="2777491504"/>
                    </a:ext>
                  </a:extLst>
                </a:gridCol>
              </a:tblGrid>
              <a:tr h="235613">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Gen 4</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$2,279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$2,449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$2,789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$2,849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$3,089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$3,299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6267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rPr>
                        <a:t>$250 Rebate</a:t>
                      </a:r>
                      <a:endParaRPr kumimoji="0" lang="en-US" sz="800" dirty="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lang="en-US" sz="800" b="1" i="0" u="none" strike="noStrike" kern="1200" cap="none" spc="0" normalizeH="0" baseline="0" dirty="0">
                        <a:ln>
                          <a:noFill/>
                        </a:ln>
                        <a:solidFill>
                          <a:srgbClr val="3E8DDD"/>
                        </a:solidFill>
                        <a:effectLst/>
                        <a:uLnTx/>
                        <a:uFillTx/>
                        <a:latin typeface="Arial"/>
                        <a:cs typeface="Arial"/>
                      </a:endParaRPr>
                    </a:p>
                  </a:txBody>
                  <a:tcPr marL="68597"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rPr>
                        <a:t>$100 Rebate</a:t>
                      </a:r>
                      <a:endParaRPr kumimoji="0" lang="en-US" sz="800" dirty="0"/>
                    </a:p>
                  </a:txBody>
                  <a:tcPr marL="68598" marR="9527" marT="0" marB="0" anchor="ctr">
                    <a:solidFill>
                      <a:schemeClr val="bg2">
                        <a:lumMod val="20000"/>
                        <a:lumOff val="80000"/>
                      </a:schemeClr>
                    </a:solidFill>
                  </a:tcPr>
                </a:tc>
                <a:tc>
                  <a:txBody>
                    <a:bodyPr/>
                    <a:lstStyle/>
                    <a:p>
                      <a:pPr marL="0" lvl="0" indent="0" algn="l">
                        <a:lnSpc>
                          <a:spcPct val="100000"/>
                        </a:lnSpc>
                        <a:buNone/>
                      </a:pPr>
                      <a:endParaRPr lang="en-US" sz="800" b="1" i="0" u="none" strike="noStrike" kern="1200" cap="none" spc="0" normalizeH="0" baseline="0" noProof="0" dirty="0">
                        <a:ln>
                          <a:noFill/>
                        </a:ln>
                        <a:solidFill>
                          <a:srgbClr val="3E8DDD"/>
                        </a:solidFill>
                        <a:effectLst/>
                        <a:uLnTx/>
                        <a:uFillTx/>
                        <a:latin typeface="Arial"/>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dirty="0">
                          <a:ln>
                            <a:noFill/>
                          </a:ln>
                          <a:solidFill>
                            <a:srgbClr val="000000"/>
                          </a:solidFill>
                          <a:effectLst/>
                          <a:uLnTx/>
                          <a:uFillTx/>
                          <a:latin typeface="+mn-lt"/>
                          <a:ea typeface="+mn-ea"/>
                          <a:cs typeface="+mn-cs"/>
                        </a:rPr>
                        <a:t>21HF000CUS</a:t>
                      </a:r>
                    </a:p>
                  </a:txBody>
                  <a:tcPr marL="6350" marR="6350" marT="635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21HF000AUS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000000"/>
                          </a:solidFill>
                          <a:effectLst/>
                          <a:uLnTx/>
                          <a:uFillTx/>
                          <a:latin typeface="+mn-lt"/>
                          <a:ea typeface="+mn-ea"/>
                          <a:cs typeface="+mn-cs"/>
                        </a:rPr>
                        <a:t>21HF001KUS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21HF001TUS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21HF001MUS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21HF001NUS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a:t>
                      </a:r>
                      <a:r>
                        <a:rPr lang="en-US" sz="800" b="0" i="0" u="none" strike="noStrike" baseline="0">
                          <a:solidFill>
                            <a:srgbClr val="000000"/>
                          </a:solidFill>
                          <a:effectLst/>
                          <a:latin typeface="Arial"/>
                          <a:ea typeface="Arial" charset="0"/>
                          <a:cs typeface="Arial"/>
                        </a:rPr>
                        <a:t> </a:t>
                      </a:r>
                      <a:r>
                        <a:rPr lang="en-US" sz="800" b="1" i="0" u="none" strike="noStrike" baseline="0">
                          <a:solidFill>
                            <a:srgbClr val="000000"/>
                          </a:solidFill>
                          <a:effectLst/>
                          <a:latin typeface="Arial"/>
                          <a:ea typeface="Arial" charset="0"/>
                          <a:cs typeface="Arial"/>
                        </a:rPr>
                        <a:t>i5-1340P</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Arial"/>
                          <a:cs typeface="Arial"/>
                        </a:rPr>
                        <a:t>Core </a:t>
                      </a:r>
                      <a:r>
                        <a:rPr lang="en-US" sz="800" b="1" i="0" u="none" strike="noStrike" kern="1200" cap="none" spc="0" normalizeH="0" baseline="0" noProof="0">
                          <a:ln>
                            <a:noFill/>
                          </a:ln>
                          <a:solidFill>
                            <a:srgbClr val="000000"/>
                          </a:solidFill>
                          <a:effectLst/>
                          <a:uLnTx/>
                          <a:uFillTx/>
                          <a:latin typeface="Arial"/>
                          <a:cs typeface="Arial"/>
                        </a:rPr>
                        <a:t>i7-1360P</a:t>
                      </a:r>
                      <a:endParaRPr kumimoji="0"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16GB DDR5 </a:t>
                      </a:r>
                      <a:r>
                        <a:rPr lang="en-US" sz="800" b="1" i="0" u="none" strike="noStrike">
                          <a:solidFill>
                            <a:srgbClr val="000000"/>
                          </a:solidFill>
                          <a:effectLst/>
                          <a:latin typeface="Arial"/>
                          <a:ea typeface="Arial" charset="0"/>
                          <a:cs typeface="Arial"/>
                        </a:rPr>
                        <a:t>5200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16GB DDR5 </a:t>
                      </a:r>
                      <a:r>
                        <a:rPr lang="en-US" sz="800" b="1" i="0" u="none" strike="noStrike">
                          <a:solidFill>
                            <a:srgbClr val="000000"/>
                          </a:solidFill>
                          <a:effectLst/>
                          <a:latin typeface="+mn-lt"/>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Arial"/>
                          <a:cs typeface="Arial"/>
                        </a:rPr>
                        <a:t>16GB LPDDR5 </a:t>
                      </a:r>
                      <a:r>
                        <a:rPr lang="en-US" sz="800" b="1" i="0" u="none" strike="noStrike" kern="1200" cap="none" spc="0" normalizeH="0" baseline="0" noProof="0">
                          <a:ln>
                            <a:noFill/>
                          </a:ln>
                          <a:solidFill>
                            <a:schemeClr val="tx1"/>
                          </a:solidFill>
                          <a:effectLst/>
                          <a:uLnTx/>
                          <a:uFillTx/>
                          <a:latin typeface="Arial"/>
                          <a:cs typeface="Arial"/>
                        </a:rPr>
                        <a:t>4800</a:t>
                      </a:r>
                      <a:endParaRPr kumimoji="0" lang="en-US"/>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mn-lt"/>
                          <a:cs typeface="Arial"/>
                        </a:rPr>
                        <a:t>16GB LPDDR5 </a:t>
                      </a:r>
                      <a:r>
                        <a:rPr lang="en-US" sz="800" b="1" i="0" u="none" strike="noStrike" kern="1200" cap="none" spc="0" normalizeH="0" baseline="0" noProof="0">
                          <a:ln>
                            <a:noFill/>
                          </a:ln>
                          <a:solidFill>
                            <a:schemeClr val="tx1"/>
                          </a:solidFill>
                          <a:effectLst/>
                          <a:uLnTx/>
                          <a:uFillTx/>
                          <a:latin typeface="+mn-lt"/>
                          <a:cs typeface="Arial"/>
                        </a:rPr>
                        <a:t>4800</a:t>
                      </a:r>
                      <a:endParaRPr kumimoji="0" lang="en-US" sz="80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mn-lt"/>
                          <a:cs typeface="Arial"/>
                        </a:rPr>
                        <a:t>32GB LPDDR5 </a:t>
                      </a:r>
                      <a:r>
                        <a:rPr lang="en-US" sz="800" b="1" i="0" u="none" strike="noStrike" kern="1200" cap="none" spc="0" normalizeH="0" baseline="0" noProof="0">
                          <a:ln>
                            <a:noFill/>
                          </a:ln>
                          <a:solidFill>
                            <a:schemeClr val="tx1"/>
                          </a:solidFill>
                          <a:effectLst/>
                          <a:uLnTx/>
                          <a:uFillTx/>
                          <a:latin typeface="+mn-lt"/>
                          <a:cs typeface="Arial"/>
                        </a:rPr>
                        <a:t>4800</a:t>
                      </a:r>
                      <a:endParaRPr kumimoji="0" lang="en-US" sz="80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mn-lt"/>
                          <a:cs typeface="Arial"/>
                        </a:rPr>
                        <a:t>32GB LPDDR5 </a:t>
                      </a:r>
                      <a:r>
                        <a:rPr lang="en-US" sz="800" b="1" i="0" u="none" strike="noStrike" kern="1200" cap="none" spc="0" normalizeH="0" baseline="0" noProof="0">
                          <a:ln>
                            <a:noFill/>
                          </a:ln>
                          <a:solidFill>
                            <a:schemeClr val="tx1"/>
                          </a:solidFill>
                          <a:effectLst/>
                          <a:uLnTx/>
                          <a:uFillTx/>
                          <a:latin typeface="+mn-lt"/>
                          <a:cs typeface="Arial"/>
                        </a:rPr>
                        <a:t>4800</a:t>
                      </a:r>
                      <a:endParaRPr kumimoji="0" lang="en-US" sz="800"/>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512GB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mn-lt"/>
                          <a:ea typeface="Arial" charset="0"/>
                          <a:cs typeface="Arial"/>
                        </a:rPr>
                        <a:t>512GB PCIe SSD</a:t>
                      </a:r>
                      <a:endParaRPr lang="en-US" sz="800" b="0" i="0" u="none" strike="noStrike">
                        <a:solidFill>
                          <a:schemeClr val="tx1"/>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14” 16:10 WUXGA </a:t>
                      </a:r>
                      <a:r>
                        <a:rPr lang="en-US" sz="800" b="1" i="0" u="none" strike="noStrike">
                          <a:solidFill>
                            <a:srgbClr val="000000"/>
                          </a:solidFill>
                          <a:effectLst/>
                          <a:latin typeface="Arial"/>
                          <a:ea typeface="Arial" charset="0"/>
                          <a:cs typeface="Arial"/>
                        </a:rPr>
                        <a:t>(FHD+) </a:t>
                      </a:r>
                      <a:r>
                        <a:rPr lang="en-US" sz="800" b="0" i="0" u="none" strike="noStrike">
                          <a:solidFill>
                            <a:srgbClr val="000000"/>
                          </a:solidFill>
                          <a:effectLst/>
                          <a:latin typeface="Arial"/>
                          <a:ea typeface="Arial" charset="0"/>
                          <a:cs typeface="Arial"/>
                        </a:rPr>
                        <a:t>IPS</a:t>
                      </a:r>
                    </a:p>
                    <a:p>
                      <a:pPr algn="l" fontAlgn="b"/>
                      <a:r>
                        <a:rPr lang="en-US" sz="800" b="0" i="0" u="none" strike="noStrike">
                          <a:solidFill>
                            <a:srgbClr val="000000"/>
                          </a:solidFill>
                          <a:effectLst/>
                          <a:latin typeface="Arial"/>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(FHD+) IPS </a:t>
                      </a:r>
                      <a:r>
                        <a:rPr lang="en-US" sz="800" b="1" i="0" u="none" strike="noStrike">
                          <a:solidFill>
                            <a:srgbClr val="000000"/>
                          </a:solidFill>
                          <a:effectLst/>
                          <a:latin typeface="+mn-lt"/>
                          <a:ea typeface="Arial" charset="0"/>
                          <a:cs typeface="Arial"/>
                        </a:rPr>
                        <a:t>touch</a:t>
                      </a:r>
                    </a:p>
                    <a:p>
                      <a:pPr algn="l" fontAlgn="b"/>
                      <a:r>
                        <a:rPr lang="en-US" sz="800" b="0" i="0" u="none" strike="noStrike">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(FHD+) IPS </a:t>
                      </a:r>
                      <a:r>
                        <a:rPr lang="en-US" sz="800" b="1" i="0" u="none" strike="noStrike">
                          <a:solidFill>
                            <a:srgbClr val="000000"/>
                          </a:solidFill>
                          <a:effectLst/>
                          <a:latin typeface="+mn-lt"/>
                          <a:ea typeface="Arial" charset="0"/>
                          <a:cs typeface="Arial"/>
                        </a:rPr>
                        <a:t>touch</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Intel </a:t>
                      </a:r>
                      <a:r>
                        <a:rPr lang="en-US" sz="800" b="1" i="0" u="none" strike="noStrike">
                          <a:solidFill>
                            <a:srgbClr val="000000"/>
                          </a:solidFill>
                          <a:effectLst/>
                          <a:latin typeface="Arial"/>
                          <a:ea typeface="Arial" charset="0"/>
                          <a:cs typeface="Arial"/>
                        </a:rPr>
                        <a:t>UHD </a:t>
                      </a:r>
                      <a:r>
                        <a:rPr lang="en-US" sz="800" b="0" i="0" u="none" strike="noStrike">
                          <a:solidFill>
                            <a:srgbClr val="000000"/>
                          </a:solidFill>
                          <a:effectLst/>
                          <a:latin typeface="Arial"/>
                          <a:ea typeface="Arial" charset="0"/>
                          <a:cs typeface="Arial"/>
                        </a:rPr>
                        <a:t>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Intel </a:t>
                      </a:r>
                      <a:r>
                        <a:rPr lang="en-US" sz="800" b="1" i="0" u="none" strike="noStrike">
                          <a:solidFill>
                            <a:srgbClr val="000000"/>
                          </a:solidFill>
                          <a:effectLst/>
                          <a:latin typeface="+mn-lt"/>
                          <a:ea typeface="Arial" charset="0"/>
                          <a:cs typeface="Arial"/>
                        </a:rPr>
                        <a:t>UHD </a:t>
                      </a:r>
                      <a:r>
                        <a:rPr lang="en-US" sz="800" b="0" i="0" u="none" strike="noStrike">
                          <a:solidFill>
                            <a:srgbClr val="000000"/>
                          </a:solidFill>
                          <a:effectLst/>
                          <a:latin typeface="+mn-lt"/>
                          <a:ea typeface="Arial" charset="0"/>
                          <a:cs typeface="Arial"/>
                        </a:rPr>
                        <a:t>Graphics</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RTX </a:t>
                      </a:r>
                    </a:p>
                    <a:p>
                      <a:pPr lvl="0" algn="l">
                        <a:buNone/>
                      </a:pPr>
                      <a:r>
                        <a:rPr lang="en-US" sz="800" b="1" i="0" u="none" strike="noStrike" baseline="0" dirty="0">
                          <a:solidFill>
                            <a:srgbClr val="000000"/>
                          </a:solidFill>
                          <a:effectLst/>
                          <a:latin typeface="Arial"/>
                          <a:ea typeface="Arial" charset="0"/>
                          <a:cs typeface="Arial"/>
                        </a:rPr>
                        <a:t>A500 4GB</a:t>
                      </a:r>
                      <a:endParaRPr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NVIDIA</a:t>
                      </a:r>
                      <a:r>
                        <a:rPr lang="en-US" sz="800" b="0" i="0" u="none" strike="noStrike" baseline="0">
                          <a:solidFill>
                            <a:srgbClr val="000000"/>
                          </a:solidFill>
                          <a:effectLst/>
                          <a:latin typeface="+mn-lt"/>
                          <a:ea typeface="Arial" charset="0"/>
                          <a:cs typeface="Arial"/>
                        </a:rPr>
                        <a:t> RTX </a:t>
                      </a:r>
                    </a:p>
                    <a:p>
                      <a:pPr lvl="0" algn="l">
                        <a:buNone/>
                      </a:pPr>
                      <a:r>
                        <a:rPr lang="en-US" sz="800" b="1" i="0" u="none" strike="noStrike" baseline="0">
                          <a:solidFill>
                            <a:srgbClr val="000000"/>
                          </a:solidFill>
                          <a:effectLst/>
                          <a:latin typeface="+mn-lt"/>
                          <a:ea typeface="Arial" charset="0"/>
                          <a:cs typeface="Arial"/>
                        </a:rPr>
                        <a:t>A500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NVIDIA</a:t>
                      </a:r>
                      <a:r>
                        <a:rPr lang="en-US" sz="800" b="0" i="0" u="none" strike="noStrike" baseline="0">
                          <a:solidFill>
                            <a:srgbClr val="000000"/>
                          </a:solidFill>
                          <a:effectLst/>
                          <a:latin typeface="+mn-lt"/>
                          <a:ea typeface="Arial" charset="0"/>
                          <a:cs typeface="Arial"/>
                        </a:rPr>
                        <a:t> RTX </a:t>
                      </a:r>
                    </a:p>
                    <a:p>
                      <a:pPr lvl="0" algn="l">
                        <a:buNone/>
                      </a:pPr>
                      <a:r>
                        <a:rPr lang="en-US" sz="800" b="1" i="0" u="none" strike="noStrike" baseline="0">
                          <a:solidFill>
                            <a:srgbClr val="000000"/>
                          </a:solidFill>
                          <a:effectLst/>
                          <a:latin typeface="+mn-lt"/>
                          <a:ea typeface="Arial" charset="0"/>
                          <a:cs typeface="Arial"/>
                        </a:rPr>
                        <a:t>A500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NVIDIA</a:t>
                      </a:r>
                      <a:r>
                        <a:rPr lang="en-US" sz="800" b="0" i="0" u="none" strike="noStrike" baseline="0">
                          <a:solidFill>
                            <a:srgbClr val="000000"/>
                          </a:solidFill>
                          <a:effectLst/>
                          <a:latin typeface="+mn-lt"/>
                          <a:ea typeface="Arial" charset="0"/>
                          <a:cs typeface="Arial"/>
                        </a:rPr>
                        <a:t> RTX </a:t>
                      </a:r>
                    </a:p>
                    <a:p>
                      <a:pPr lvl="0" algn="l">
                        <a:buNone/>
                      </a:pPr>
                      <a:r>
                        <a:rPr lang="en-US" sz="800" b="1" i="0" u="none" strike="noStrike" baseline="0">
                          <a:solidFill>
                            <a:srgbClr val="000000"/>
                          </a:solidFill>
                          <a:effectLst/>
                          <a:latin typeface="+mn-lt"/>
                          <a:ea typeface="Arial" charset="0"/>
                          <a:cs typeface="Arial"/>
                        </a:rPr>
                        <a:t>A500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6" name="Table 15">
            <a:extLst>
              <a:ext uri="{FF2B5EF4-FFF2-40B4-BE49-F238E27FC236}">
                <a16:creationId xmlns:a16="http://schemas.microsoft.com/office/drawing/2014/main" id="{2F934188-F6E1-4014-B33E-996FEACFFE1B}"/>
              </a:ext>
            </a:extLst>
          </p:cNvPr>
          <p:cNvGraphicFramePr>
            <a:graphicFrameLocks noGrp="1"/>
          </p:cNvGraphicFramePr>
          <p:nvPr>
            <p:extLst>
              <p:ext uri="{D42A27DB-BD31-4B8C-83A1-F6EECF244321}">
                <p14:modId xmlns:p14="http://schemas.microsoft.com/office/powerpoint/2010/main" val="1508474279"/>
              </p:ext>
            </p:extLst>
          </p:nvPr>
        </p:nvGraphicFramePr>
        <p:xfrm>
          <a:off x="3912231" y="3859189"/>
          <a:ext cx="7282819" cy="2690652"/>
        </p:xfrm>
        <a:graphic>
          <a:graphicData uri="http://schemas.openxmlformats.org/drawingml/2006/table">
            <a:tbl>
              <a:tblPr firstRow="1">
                <a:tableStyleId>{2D5ABB26-0587-4C30-8999-92F81FD0307C}</a:tableStyleId>
              </a:tblPr>
              <a:tblGrid>
                <a:gridCol w="623691">
                  <a:extLst>
                    <a:ext uri="{9D8B030D-6E8A-4147-A177-3AD203B41FA5}">
                      <a16:colId xmlns:a16="http://schemas.microsoft.com/office/drawing/2014/main" val="20000"/>
                    </a:ext>
                  </a:extLst>
                </a:gridCol>
                <a:gridCol w="1117702">
                  <a:extLst>
                    <a:ext uri="{9D8B030D-6E8A-4147-A177-3AD203B41FA5}">
                      <a16:colId xmlns:a16="http://schemas.microsoft.com/office/drawing/2014/main" val="1889226113"/>
                    </a:ext>
                  </a:extLst>
                </a:gridCol>
                <a:gridCol w="1117702">
                  <a:extLst>
                    <a:ext uri="{9D8B030D-6E8A-4147-A177-3AD203B41FA5}">
                      <a16:colId xmlns:a16="http://schemas.microsoft.com/office/drawing/2014/main" val="2993960856"/>
                    </a:ext>
                  </a:extLst>
                </a:gridCol>
                <a:gridCol w="1117702">
                  <a:extLst>
                    <a:ext uri="{9D8B030D-6E8A-4147-A177-3AD203B41FA5}">
                      <a16:colId xmlns:a16="http://schemas.microsoft.com/office/drawing/2014/main" val="1269085200"/>
                    </a:ext>
                  </a:extLst>
                </a:gridCol>
                <a:gridCol w="1177632">
                  <a:extLst>
                    <a:ext uri="{9D8B030D-6E8A-4147-A177-3AD203B41FA5}">
                      <a16:colId xmlns:a16="http://schemas.microsoft.com/office/drawing/2014/main" val="20003"/>
                    </a:ext>
                  </a:extLst>
                </a:gridCol>
                <a:gridCol w="1064195">
                  <a:extLst>
                    <a:ext uri="{9D8B030D-6E8A-4147-A177-3AD203B41FA5}">
                      <a16:colId xmlns:a16="http://schemas.microsoft.com/office/drawing/2014/main" val="2681698877"/>
                    </a:ext>
                  </a:extLst>
                </a:gridCol>
                <a:gridCol w="1064195">
                  <a:extLst>
                    <a:ext uri="{9D8B030D-6E8A-4147-A177-3AD203B41FA5}">
                      <a16:colId xmlns:a16="http://schemas.microsoft.com/office/drawing/2014/main" val="3509927350"/>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P16s Gen 2</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16”</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$2,499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$2,659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$2,759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$2,829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$3,129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$3,289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800" b="1" i="0" u="none" strike="noStrike" kern="1200" cap="none" spc="0" normalizeH="0" baseline="0" noProof="0" dirty="0">
                          <a:ln>
                            <a:noFill/>
                          </a:ln>
                          <a:solidFill>
                            <a:srgbClr val="3E8DDD"/>
                          </a:solidFill>
                          <a:effectLst/>
                          <a:uLnTx/>
                          <a:uFillTx/>
                          <a:latin typeface="Arial"/>
                        </a:rPr>
                        <a:t>$200 Rebate</a:t>
                      </a:r>
                      <a:endParaRPr kumimoji="0" lang="en-US" dirty="0"/>
                    </a:p>
                  </a:txBody>
                  <a:tcPr marL="68598" marR="9527" marT="0" marB="0" anchor="c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rPr>
                        <a:t>$100 Rebate</a:t>
                      </a:r>
                      <a:endParaRPr kumimoji="0" lang="en-US" sz="800" dirty="0"/>
                    </a:p>
                  </a:txBody>
                  <a:tcPr marL="68597"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800" b="1" i="0" u="none" strike="noStrike" kern="1200" cap="none" spc="0" normalizeH="0" baseline="0" noProof="0" dirty="0">
                          <a:ln>
                            <a:noFill/>
                          </a:ln>
                          <a:solidFill>
                            <a:srgbClr val="3E8DDD"/>
                          </a:solidFill>
                          <a:effectLst/>
                          <a:uLnTx/>
                          <a:uFillTx/>
                          <a:latin typeface="Arial"/>
                        </a:rPr>
                        <a:t>$250 Rebate</a:t>
                      </a:r>
                      <a:endParaRPr kumimoji="0" lang="en-US" dirty="0"/>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endParaRPr kumimoji="0" lang="en-US" dirty="0"/>
                    </a:p>
                  </a:txBody>
                  <a:tcPr marL="68597"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endParaRPr kumimoji="0" lang="en-US" dirty="0"/>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21HK0007US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21HK0008US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dirty="0">
                          <a:solidFill>
                            <a:schemeClr val="tx1"/>
                          </a:solidFill>
                          <a:latin typeface="+mj-lt"/>
                        </a:rPr>
                        <a:t>21HK003EUS</a:t>
                      </a:r>
                      <a:endParaRPr kumimoji="0" lang="en-US" dirty="0">
                        <a:solidFill>
                          <a:schemeClr val="tx1"/>
                        </a:solidFill>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21HK003JUS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chemeClr val="tx1"/>
                          </a:solidFill>
                          <a:effectLst/>
                          <a:uLnTx/>
                          <a:uFillTx/>
                          <a:latin typeface="+mn-lt"/>
                          <a:ea typeface="+mn-ea"/>
                          <a:cs typeface="+mn-cs"/>
                        </a:rPr>
                        <a:t>21HK003PUS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21HK003QUS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Arial"/>
                          <a:cs typeface="Arial"/>
                        </a:rPr>
                        <a:t>Core </a:t>
                      </a:r>
                      <a:r>
                        <a:rPr lang="en-US" sz="800" b="1" i="0" u="none" strike="noStrike" kern="1200" cap="none" spc="0" normalizeH="0" baseline="0" noProof="0">
                          <a:ln>
                            <a:noFill/>
                          </a:ln>
                          <a:solidFill>
                            <a:srgbClr val="000000"/>
                          </a:solidFill>
                          <a:effectLst/>
                          <a:uLnTx/>
                          <a:uFillTx/>
                          <a:latin typeface="Arial"/>
                          <a:cs typeface="Arial"/>
                        </a:rPr>
                        <a:t>i7-1360P</a:t>
                      </a:r>
                      <a:endParaRPr kumimoji="0" lang="en-US"/>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Arial"/>
                          <a:cs typeface="Arial"/>
                        </a:rPr>
                        <a:t>Core </a:t>
                      </a:r>
                      <a:r>
                        <a:rPr lang="en-US" sz="800" b="1" i="0" u="none" strike="noStrike" kern="1200" cap="none" spc="0" normalizeH="0" baseline="0" noProof="0">
                          <a:ln>
                            <a:noFill/>
                          </a:ln>
                          <a:solidFill>
                            <a:srgbClr val="000000"/>
                          </a:solidFill>
                          <a:effectLst/>
                          <a:uLnTx/>
                          <a:uFillTx/>
                          <a:latin typeface="Arial"/>
                          <a:cs typeface="Arial"/>
                        </a:rPr>
                        <a:t>i7-1360P</a:t>
                      </a:r>
                      <a:endParaRPr kumimoji="0"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16GB DDR5 </a:t>
                      </a:r>
                      <a:r>
                        <a:rPr lang="en-US" sz="800" b="1" i="0" u="none" strike="noStrike">
                          <a:solidFill>
                            <a:srgbClr val="000000"/>
                          </a:solidFill>
                          <a:effectLst/>
                          <a:latin typeface="+mn-lt"/>
                          <a:ea typeface="Arial" charset="0"/>
                          <a:cs typeface="Arial"/>
                        </a:rPr>
                        <a:t>5200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16GB DDR5 </a:t>
                      </a:r>
                      <a:r>
                        <a:rPr lang="en-US" sz="800" b="1" i="0" u="none" strike="noStrike">
                          <a:solidFill>
                            <a:srgbClr val="000000"/>
                          </a:solidFill>
                          <a:effectLst/>
                          <a:latin typeface="+mn-lt"/>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Arial"/>
                          <a:cs typeface="Arial"/>
                        </a:rPr>
                        <a:t>16GB LPDDR5 </a:t>
                      </a:r>
                      <a:r>
                        <a:rPr lang="en-US" sz="800" b="1" i="0" u="none" strike="noStrike" kern="1200" cap="none" spc="0" normalizeH="0" baseline="0" noProof="0">
                          <a:ln>
                            <a:noFill/>
                          </a:ln>
                          <a:solidFill>
                            <a:schemeClr val="tx1"/>
                          </a:solidFill>
                          <a:effectLst/>
                          <a:uLnTx/>
                          <a:uFillTx/>
                          <a:latin typeface="Arial"/>
                          <a:cs typeface="Arial"/>
                        </a:rPr>
                        <a:t>4800</a:t>
                      </a:r>
                      <a:endParaRPr kumimoji="0" lang="en-US"/>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Arial"/>
                          <a:cs typeface="Arial"/>
                        </a:rPr>
                        <a:t>16GB LPDDR5 </a:t>
                      </a:r>
                      <a:r>
                        <a:rPr lang="en-US" sz="800" b="1" i="0" u="none" strike="noStrike" kern="1200" cap="none" spc="0" normalizeH="0" baseline="0" noProof="0">
                          <a:ln>
                            <a:noFill/>
                          </a:ln>
                          <a:solidFill>
                            <a:schemeClr val="tx1"/>
                          </a:solidFill>
                          <a:effectLst/>
                          <a:uLnTx/>
                          <a:uFillTx/>
                          <a:latin typeface="Arial"/>
                          <a:cs typeface="Arial"/>
                        </a:rPr>
                        <a:t>4800</a:t>
                      </a:r>
                      <a:endParaRPr kumimoji="0" lang="en-US"/>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mn-lt"/>
                          <a:cs typeface="Arial"/>
                        </a:rPr>
                        <a:t>32GB LPDDR5 </a:t>
                      </a:r>
                      <a:r>
                        <a:rPr lang="en-US" sz="800" b="1" i="0" u="none" strike="noStrike" kern="1200" cap="none" spc="0" normalizeH="0" baseline="0" noProof="0">
                          <a:ln>
                            <a:noFill/>
                          </a:ln>
                          <a:solidFill>
                            <a:schemeClr val="tx1"/>
                          </a:solidFill>
                          <a:effectLst/>
                          <a:uLnTx/>
                          <a:uFillTx/>
                          <a:latin typeface="+mn-lt"/>
                          <a:cs typeface="Arial"/>
                        </a:rPr>
                        <a:t>4800</a:t>
                      </a:r>
                      <a:endParaRPr kumimoji="0" lang="en-US" sz="80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mn-lt"/>
                          <a:cs typeface="Arial"/>
                        </a:rPr>
                        <a:t>32GB LPDDR5 </a:t>
                      </a:r>
                      <a:r>
                        <a:rPr lang="en-US" sz="800" b="1" i="0" u="none" strike="noStrike" kern="1200" cap="none" spc="0" normalizeH="0" baseline="0" noProof="0">
                          <a:ln>
                            <a:noFill/>
                          </a:ln>
                          <a:solidFill>
                            <a:schemeClr val="tx1"/>
                          </a:solidFill>
                          <a:effectLst/>
                          <a:uLnTx/>
                          <a:uFillTx/>
                          <a:latin typeface="+mn-lt"/>
                          <a:cs typeface="Arial"/>
                        </a:rPr>
                        <a:t>4800</a:t>
                      </a:r>
                      <a:endParaRPr kumimoji="0" lang="en-US" sz="800"/>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512GB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baseline="0" dirty="0">
                          <a:solidFill>
                            <a:schemeClr val="tx1"/>
                          </a:solidFill>
                          <a:effectLst/>
                          <a:latin typeface="Arial"/>
                          <a:ea typeface="Arial" charset="0"/>
                          <a:cs typeface="Arial"/>
                        </a:rPr>
                        <a:t>512GB PCIe SSD</a:t>
                      </a:r>
                      <a:endParaRPr lang="en-US" sz="800" b="0" i="0" u="none" strike="noStrike" dirty="0">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WUXGA (FHD+) IPS </a:t>
                      </a:r>
                      <a:r>
                        <a:rPr lang="en-US" sz="800" b="1" i="0" u="none" strike="noStrike">
                          <a:solidFill>
                            <a:srgbClr val="000000"/>
                          </a:solidFill>
                          <a:effectLst/>
                          <a:latin typeface="+mn-lt"/>
                          <a:ea typeface="Arial" charset="0"/>
                          <a:cs typeface="Arial"/>
                        </a:rPr>
                        <a:t>touch</a:t>
                      </a:r>
                    </a:p>
                    <a:p>
                      <a:pPr algn="l" fontAlgn="b"/>
                      <a:r>
                        <a:rPr lang="en-US" sz="800" b="0" i="0" u="none" strike="noStrike">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Intel </a:t>
                      </a:r>
                      <a:r>
                        <a:rPr lang="en-US" sz="800" b="1" i="0" u="none" strike="noStrike">
                          <a:solidFill>
                            <a:srgbClr val="000000"/>
                          </a:solidFill>
                          <a:effectLst/>
                          <a:latin typeface="+mn-lt"/>
                          <a:ea typeface="Arial" charset="0"/>
                          <a:cs typeface="Arial"/>
                        </a:rPr>
                        <a:t>UHD </a:t>
                      </a:r>
                      <a:r>
                        <a:rPr lang="en-US" sz="800" b="0" i="0" u="none" strike="noStrike">
                          <a:solidFill>
                            <a:srgbClr val="000000"/>
                          </a:solidFill>
                          <a:effectLst/>
                          <a:latin typeface="+mn-lt"/>
                          <a:ea typeface="Arial" charset="0"/>
                          <a:cs typeface="Arial"/>
                        </a:rPr>
                        <a:t>Graphics</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Intel </a:t>
                      </a:r>
                      <a:r>
                        <a:rPr lang="en-US" sz="800" b="1" i="0" u="none" strike="noStrike">
                          <a:solidFill>
                            <a:srgbClr val="000000"/>
                          </a:solidFill>
                          <a:effectLst/>
                          <a:latin typeface="+mn-lt"/>
                          <a:ea typeface="Arial" charset="0"/>
                          <a:cs typeface="Arial"/>
                        </a:rPr>
                        <a:t>UHD </a:t>
                      </a:r>
                      <a:r>
                        <a:rPr lang="en-US" sz="800" b="0" i="0" u="none" strike="noStrike">
                          <a:solidFill>
                            <a:srgbClr val="000000"/>
                          </a:solidFill>
                          <a:effectLst/>
                          <a:latin typeface="+mn-lt"/>
                          <a:ea typeface="Arial" charset="0"/>
                          <a:cs typeface="Arial"/>
                        </a:rPr>
                        <a:t>Graphics</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RTX </a:t>
                      </a:r>
                    </a:p>
                    <a:p>
                      <a:pPr lvl="0" algn="l">
                        <a:buNone/>
                      </a:pPr>
                      <a:r>
                        <a:rPr lang="en-US" sz="800" b="1" i="0" u="none" strike="noStrike" baseline="0">
                          <a:solidFill>
                            <a:srgbClr val="000000"/>
                          </a:solidFill>
                          <a:effectLst/>
                          <a:latin typeface="Arial"/>
                          <a:ea typeface="Arial" charset="0"/>
                          <a:cs typeface="Arial"/>
                        </a:rPr>
                        <a:t>A500 4GB</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RTX </a:t>
                      </a:r>
                    </a:p>
                    <a:p>
                      <a:pPr lvl="0" algn="l">
                        <a:buNone/>
                      </a:pPr>
                      <a:r>
                        <a:rPr lang="en-US" sz="800" b="1" i="0" u="none" strike="noStrike" baseline="0">
                          <a:solidFill>
                            <a:srgbClr val="000000"/>
                          </a:solidFill>
                          <a:effectLst/>
                          <a:latin typeface="Arial"/>
                          <a:ea typeface="Arial" charset="0"/>
                          <a:cs typeface="Arial"/>
                        </a:rPr>
                        <a:t>A500 4GB</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NVIDIA</a:t>
                      </a:r>
                      <a:r>
                        <a:rPr lang="en-US" sz="800" b="0" i="0" u="none" strike="noStrike" baseline="0">
                          <a:solidFill>
                            <a:srgbClr val="000000"/>
                          </a:solidFill>
                          <a:effectLst/>
                          <a:latin typeface="+mn-lt"/>
                          <a:ea typeface="Arial" charset="0"/>
                          <a:cs typeface="Arial"/>
                        </a:rPr>
                        <a:t> RTX </a:t>
                      </a:r>
                    </a:p>
                    <a:p>
                      <a:pPr lvl="0" algn="l">
                        <a:buNone/>
                      </a:pPr>
                      <a:r>
                        <a:rPr lang="en-US" sz="800" b="1" i="0" u="none" strike="noStrike" baseline="0">
                          <a:solidFill>
                            <a:srgbClr val="000000"/>
                          </a:solidFill>
                          <a:effectLst/>
                          <a:latin typeface="+mn-lt"/>
                          <a:ea typeface="Arial" charset="0"/>
                          <a:cs typeface="Arial"/>
                        </a:rPr>
                        <a:t>A500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NVIDIA</a:t>
                      </a:r>
                      <a:r>
                        <a:rPr lang="en-US" sz="800" b="0" i="0" u="none" strike="noStrike" baseline="0">
                          <a:solidFill>
                            <a:srgbClr val="000000"/>
                          </a:solidFill>
                          <a:effectLst/>
                          <a:latin typeface="+mn-lt"/>
                          <a:ea typeface="Arial" charset="0"/>
                          <a:cs typeface="Arial"/>
                        </a:rPr>
                        <a:t> RTX </a:t>
                      </a:r>
                    </a:p>
                    <a:p>
                      <a:pPr lvl="0" algn="l">
                        <a:buNone/>
                      </a:pPr>
                      <a:r>
                        <a:rPr lang="en-US" sz="800" b="1" i="0" u="none" strike="noStrike" baseline="0">
                          <a:solidFill>
                            <a:srgbClr val="000000"/>
                          </a:solidFill>
                          <a:effectLst/>
                          <a:latin typeface="+mn-lt"/>
                          <a:ea typeface="Arial" charset="0"/>
                          <a:cs typeface="Arial"/>
                        </a:rPr>
                        <a:t>A500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17" name="TextBox 16">
            <a:extLst>
              <a:ext uri="{FF2B5EF4-FFF2-40B4-BE49-F238E27FC236}">
                <a16:creationId xmlns:a16="http://schemas.microsoft.com/office/drawing/2014/main" id="{86E2F4F4-DEE7-4FBE-93EE-EFDA2CC872C6}"/>
              </a:ext>
            </a:extLst>
          </p:cNvPr>
          <p:cNvSpPr txBox="1"/>
          <p:nvPr/>
        </p:nvSpPr>
        <p:spPr>
          <a:xfrm>
            <a:off x="122104" y="1735530"/>
            <a:ext cx="3684602" cy="4385816"/>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P14s Gen 4 and P16s Gen 2</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Refreshed design with same great look of the previous generation and numerous upgrades internally.  Featuring Intel Raptor Lake CPUs and NVIDIA RTX professional graphics.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Featuring:</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13</a:t>
            </a:r>
            <a:r>
              <a:rPr kumimoji="0" lang="en-US" sz="1400" b="1" i="0" u="none" strike="noStrike" kern="1200" cap="none" spc="0" normalizeH="0" baseline="30000" noProof="0">
                <a:ln>
                  <a:noFill/>
                </a:ln>
                <a:solidFill>
                  <a:srgbClr val="000000"/>
                </a:solidFill>
                <a:effectLst/>
                <a:uLnTx/>
                <a:uFillTx/>
                <a:latin typeface="Arial"/>
                <a:ea typeface="+mn-ea"/>
                <a:cs typeface="+mn-cs"/>
              </a:rPr>
              <a:t>th</a:t>
            </a:r>
            <a:r>
              <a:rPr kumimoji="0" lang="en-US" sz="1400" b="1" i="0" u="none" strike="noStrike" kern="1200" cap="none" spc="0" normalizeH="0" baseline="0" noProof="0">
                <a:ln>
                  <a:noFill/>
                </a:ln>
                <a:solidFill>
                  <a:srgbClr val="000000"/>
                </a:solidFill>
                <a:effectLst/>
                <a:uLnTx/>
                <a:uFillTx/>
                <a:latin typeface="Arial"/>
                <a:ea typeface="+mn-ea"/>
                <a:cs typeface="+mn-cs"/>
              </a:rPr>
              <a:t> Gen Intel Core P28 CPUs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Optional OLED displays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NVIDIA RTX A500 GPU</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Optional Intel Iris Xe Integrated Graphics*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Gen4 PCIe M.2 storage</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Up to 64GB of DDR5 RAM**</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New 5 Megapixel FHD webcam</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 Dual channel memory required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(populate empty DIMM for Iris Xe)</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 Requires i7 vPro+A500; dual soldered DIMMs</a:t>
            </a:r>
          </a:p>
        </p:txBody>
      </p:sp>
      <p:sp>
        <p:nvSpPr>
          <p:cNvPr id="4" name="Title 3">
            <a:extLst>
              <a:ext uri="{FF2B5EF4-FFF2-40B4-BE49-F238E27FC236}">
                <a16:creationId xmlns:a16="http://schemas.microsoft.com/office/drawing/2014/main" id="{C7781FFA-3A93-6E3C-C52A-73ED80C24F79}"/>
              </a:ext>
            </a:extLst>
          </p:cNvPr>
          <p:cNvSpPr>
            <a:spLocks noGrp="1"/>
          </p:cNvSpPr>
          <p:nvPr>
            <p:ph type="title" idx="4294967295"/>
          </p:nvPr>
        </p:nvSpPr>
        <p:spPr>
          <a:xfrm>
            <a:off x="0" y="0"/>
            <a:ext cx="11821297"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P14s &amp; P16s Intel | Ultraportable performance</a:t>
            </a:r>
            <a:endParaRPr lang="en-US" dirty="0"/>
          </a:p>
        </p:txBody>
      </p:sp>
    </p:spTree>
    <p:extLst>
      <p:ext uri="{BB962C8B-B14F-4D97-AF65-F5344CB8AC3E}">
        <p14:creationId xmlns:p14="http://schemas.microsoft.com/office/powerpoint/2010/main" val="1325560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E51C03D5-220B-4C00-8881-13883B33A4F7}"/>
              </a:ext>
            </a:extLst>
          </p:cNvPr>
          <p:cNvGraphicFramePr>
            <a:graphicFrameLocks noGrp="1"/>
          </p:cNvGraphicFramePr>
          <p:nvPr>
            <p:extLst>
              <p:ext uri="{D42A27DB-BD31-4B8C-83A1-F6EECF244321}">
                <p14:modId xmlns:p14="http://schemas.microsoft.com/office/powerpoint/2010/main" val="3933270679"/>
              </p:ext>
            </p:extLst>
          </p:nvPr>
        </p:nvGraphicFramePr>
        <p:xfrm>
          <a:off x="3912230" y="1294257"/>
          <a:ext cx="3975791" cy="2538252"/>
        </p:xfrm>
        <a:graphic>
          <a:graphicData uri="http://schemas.openxmlformats.org/drawingml/2006/table">
            <a:tbl>
              <a:tblPr firstRow="1">
                <a:tableStyleId>{2D5ABB26-0587-4C30-8999-92F81FD0307C}</a:tableStyleId>
              </a:tblPr>
              <a:tblGrid>
                <a:gridCol w="627257">
                  <a:extLst>
                    <a:ext uri="{9D8B030D-6E8A-4147-A177-3AD203B41FA5}">
                      <a16:colId xmlns:a16="http://schemas.microsoft.com/office/drawing/2014/main" val="20000"/>
                    </a:ext>
                  </a:extLst>
                </a:gridCol>
                <a:gridCol w="1093890">
                  <a:extLst>
                    <a:ext uri="{9D8B030D-6E8A-4147-A177-3AD203B41FA5}">
                      <a16:colId xmlns:a16="http://schemas.microsoft.com/office/drawing/2014/main" val="20001"/>
                    </a:ext>
                  </a:extLst>
                </a:gridCol>
                <a:gridCol w="1195798">
                  <a:extLst>
                    <a:ext uri="{9D8B030D-6E8A-4147-A177-3AD203B41FA5}">
                      <a16:colId xmlns:a16="http://schemas.microsoft.com/office/drawing/2014/main" val="20003"/>
                    </a:ext>
                  </a:extLst>
                </a:gridCol>
                <a:gridCol w="1058846">
                  <a:extLst>
                    <a:ext uri="{9D8B030D-6E8A-4147-A177-3AD203B41FA5}">
                      <a16:colId xmlns:a16="http://schemas.microsoft.com/office/drawing/2014/main" val="2818463844"/>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AMD Gen 4</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$1,899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Arial" charset="0"/>
                          <a:cs typeface="Arial"/>
                        </a:rPr>
                        <a:t>$1,649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$2,099</a:t>
                      </a:r>
                      <a:endParaRPr kumimoji="0" lang="en-US" dirty="0"/>
                    </a:p>
                  </a:txBody>
                  <a:tcPr marL="68597" marR="9527" marT="0" marB="0" anchor="b">
                    <a:solidFill>
                      <a:schemeClr val="bg2">
                        <a:lumMod val="20000"/>
                        <a:lumOff val="80000"/>
                      </a:schemeClr>
                    </a:solidFill>
                  </a:tcPr>
                </a:tc>
                <a:extLst>
                  <a:ext uri="{0D108BD9-81ED-4DB2-BD59-A6C34878D82A}">
                    <a16:rowId xmlns:a16="http://schemas.microsoft.com/office/drawing/2014/main" val="10000"/>
                  </a:ext>
                </a:extLst>
              </a:tr>
              <a:tr h="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kumimoji="0" lang="en-US" sz="8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mn-lt"/>
                          <a:ea typeface="Arial" charset="0"/>
                          <a:cs typeface="Arial"/>
                        </a:rPr>
                        <a:t>$100 Rebate</a:t>
                      </a:r>
                    </a:p>
                  </a:txBody>
                  <a:tcPr marL="68597"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dirty="0">
                          <a:ln>
                            <a:noFill/>
                          </a:ln>
                          <a:solidFill>
                            <a:srgbClr val="000000"/>
                          </a:solidFill>
                          <a:effectLst/>
                          <a:uLnTx/>
                          <a:uFillTx/>
                          <a:latin typeface="+mn-lt"/>
                          <a:ea typeface="+mn-ea"/>
                          <a:cs typeface="+mn-cs"/>
                        </a:rPr>
                        <a:t>21K50012US</a:t>
                      </a:r>
                    </a:p>
                  </a:txBody>
                  <a:tcPr marL="6350" marR="6350" marT="635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21K5000YUS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21K5001BUS</a:t>
                      </a:r>
                    </a:p>
                  </a:txBody>
                  <a:tcPr marL="68597"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algn="l" fontAlgn="b"/>
                      <a:r>
                        <a:rPr lang="en-US" sz="800" b="1" i="0" u="none" strike="noStrike" baseline="0">
                          <a:solidFill>
                            <a:srgbClr val="000000"/>
                          </a:solidFill>
                          <a:effectLst/>
                          <a:latin typeface="Arial"/>
                          <a:ea typeface="Arial" charset="0"/>
                          <a:cs typeface="Arial"/>
                        </a:rPr>
                        <a:t>Ryzen 7 Pro </a:t>
                      </a:r>
                      <a:r>
                        <a:rPr lang="en-US" sz="800" b="0" i="0" u="none" strike="noStrike" baseline="0">
                          <a:solidFill>
                            <a:srgbClr val="000000"/>
                          </a:solidFill>
                          <a:effectLst/>
                          <a:latin typeface="Arial"/>
                          <a:ea typeface="Arial" charset="0"/>
                          <a:cs typeface="Arial"/>
                        </a:rPr>
                        <a:t>7840U</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1" i="0" u="none" strike="noStrike" baseline="0">
                          <a:solidFill>
                            <a:srgbClr val="000000"/>
                          </a:solidFill>
                          <a:effectLst/>
                          <a:latin typeface="+mn-lt"/>
                          <a:ea typeface="Arial" charset="0"/>
                          <a:cs typeface="Arial"/>
                        </a:rPr>
                        <a:t>Ryzen 7 Pro </a:t>
                      </a:r>
                      <a:r>
                        <a:rPr lang="en-US" sz="800" b="0" i="0" u="none" strike="noStrike" baseline="0">
                          <a:solidFill>
                            <a:srgbClr val="000000"/>
                          </a:solidFill>
                          <a:effectLst/>
                          <a:latin typeface="+mn-lt"/>
                          <a:ea typeface="Arial" charset="0"/>
                          <a:cs typeface="Arial"/>
                        </a:rPr>
                        <a:t>7840U</a:t>
                      </a:r>
                      <a:endParaRPr lang="en-US" sz="800" b="0"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1" i="0" u="none" strike="noStrike" baseline="0">
                          <a:solidFill>
                            <a:srgbClr val="000000"/>
                          </a:solidFill>
                          <a:effectLst/>
                          <a:latin typeface="+mn-lt"/>
                          <a:ea typeface="Arial" charset="0"/>
                          <a:cs typeface="Arial"/>
                        </a:rPr>
                        <a:t>Ryzen 7 Pro </a:t>
                      </a:r>
                      <a:r>
                        <a:rPr lang="en-US" sz="800" b="0" i="0" u="none" strike="noStrike" baseline="0">
                          <a:solidFill>
                            <a:srgbClr val="000000"/>
                          </a:solidFill>
                          <a:effectLst/>
                          <a:latin typeface="+mn-lt"/>
                          <a:ea typeface="Arial" charset="0"/>
                          <a:cs typeface="Arial"/>
                        </a:rPr>
                        <a:t>7840U</a:t>
                      </a:r>
                      <a:endParaRPr lang="en-US" sz="800" b="0" i="0" u="none" strike="noStrike">
                        <a:solidFill>
                          <a:srgbClr val="000000"/>
                        </a:solidFill>
                        <a:effectLst/>
                        <a:latin typeface="+mn-lt"/>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16GB LPDDR5 </a:t>
                      </a:r>
                      <a:r>
                        <a:rPr lang="en-US" sz="800" b="1" i="0" u="none" strike="noStrike">
                          <a:solidFill>
                            <a:srgbClr val="000000"/>
                          </a:solidFill>
                          <a:effectLst/>
                          <a:latin typeface="Arial"/>
                          <a:ea typeface="Arial" charset="0"/>
                          <a:cs typeface="Arial"/>
                        </a:rPr>
                        <a:t>6400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32GB LPDDR5 </a:t>
                      </a:r>
                      <a:r>
                        <a:rPr lang="en-US" sz="800" b="1" i="0" u="none" strike="noStrike">
                          <a:solidFill>
                            <a:srgbClr val="000000"/>
                          </a:solidFill>
                          <a:effectLst/>
                          <a:latin typeface="+mn-lt"/>
                          <a:ea typeface="Arial" charset="0"/>
                          <a:cs typeface="Arial"/>
                        </a:rPr>
                        <a:t>6400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32GB LPDDR5 </a:t>
                      </a:r>
                      <a:r>
                        <a:rPr lang="en-US" sz="800" b="1" i="0" u="none" strike="noStrike">
                          <a:solidFill>
                            <a:srgbClr val="000000"/>
                          </a:solidFill>
                          <a:effectLst/>
                          <a:latin typeface="+mn-lt"/>
                          <a:ea typeface="Arial" charset="0"/>
                          <a:cs typeface="Arial"/>
                        </a:rPr>
                        <a:t>6400</a:t>
                      </a:r>
                    </a:p>
                  </a:txBody>
                  <a:tcPr marL="68597"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1" i="0" u="none" strike="noStrike">
                          <a:solidFill>
                            <a:srgbClr val="000000"/>
                          </a:solidFill>
                          <a:effectLst/>
                          <a:latin typeface="Arial"/>
                          <a:ea typeface="Arial" charset="0"/>
                          <a:cs typeface="Arial"/>
                        </a:rPr>
                        <a:t>14” </a:t>
                      </a:r>
                      <a:r>
                        <a:rPr lang="en-US" sz="800" b="0" i="0" u="none" strike="noStrike">
                          <a:solidFill>
                            <a:srgbClr val="000000"/>
                          </a:solidFill>
                          <a:effectLst/>
                          <a:latin typeface="Arial"/>
                          <a:ea typeface="Arial" charset="0"/>
                          <a:cs typeface="Arial"/>
                        </a:rPr>
                        <a:t>16:10 WUXGA </a:t>
                      </a:r>
                      <a:r>
                        <a:rPr lang="en-US" sz="800" b="1" i="0" u="none" strike="noStrike">
                          <a:solidFill>
                            <a:srgbClr val="000000"/>
                          </a:solidFill>
                          <a:effectLst/>
                          <a:latin typeface="Arial"/>
                          <a:ea typeface="Arial" charset="0"/>
                          <a:cs typeface="Arial"/>
                        </a:rPr>
                        <a:t>(FHD+) </a:t>
                      </a:r>
                      <a:r>
                        <a:rPr lang="en-US" sz="800" b="0" i="0" u="none" strike="noStrike">
                          <a:solidFill>
                            <a:srgbClr val="000000"/>
                          </a:solidFill>
                          <a:effectLst/>
                          <a:latin typeface="Arial"/>
                          <a:ea typeface="Arial" charset="0"/>
                          <a:cs typeface="Arial"/>
                        </a:rPr>
                        <a:t>IPS</a:t>
                      </a:r>
                    </a:p>
                    <a:p>
                      <a:pPr algn="l" fontAlgn="b"/>
                      <a:r>
                        <a:rPr lang="en-US" sz="800" b="0" i="0" u="none" strike="noStrike">
                          <a:solidFill>
                            <a:srgbClr val="000000"/>
                          </a:solidFill>
                          <a:effectLst/>
                          <a:latin typeface="Arial"/>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1" i="0" u="none" strike="noStrike">
                          <a:solidFill>
                            <a:srgbClr val="000000"/>
                          </a:solidFill>
                          <a:effectLst/>
                          <a:latin typeface="+mn-lt"/>
                          <a:ea typeface="Arial" charset="0"/>
                          <a:cs typeface="Arial"/>
                        </a:rPr>
                        <a:t>14” </a:t>
                      </a:r>
                      <a:r>
                        <a:rPr lang="en-US" sz="800" b="0" i="0" u="none" strike="noStrike">
                          <a:solidFill>
                            <a:srgbClr val="000000"/>
                          </a:solidFill>
                          <a:effectLst/>
                          <a:latin typeface="+mn-lt"/>
                          <a:ea typeface="Arial" charset="0"/>
                          <a:cs typeface="Arial"/>
                        </a:rPr>
                        <a:t>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 </a:t>
                      </a:r>
                      <a:r>
                        <a:rPr lang="en-US" sz="800" b="1" i="0" u="none" strike="noStrike">
                          <a:solidFill>
                            <a:srgbClr val="000000"/>
                          </a:solidFill>
                          <a:effectLst/>
                          <a:latin typeface="+mn-lt"/>
                          <a:ea typeface="Arial" charset="0"/>
                          <a:cs typeface="Arial"/>
                        </a:rPr>
                        <a:t>touch</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1" i="0" u="none" strike="noStrike">
                          <a:solidFill>
                            <a:srgbClr val="000000"/>
                          </a:solidFill>
                          <a:effectLst/>
                          <a:latin typeface="+mn-lt"/>
                          <a:ea typeface="Arial" charset="0"/>
                          <a:cs typeface="Arial"/>
                        </a:rPr>
                        <a:t>14” </a:t>
                      </a:r>
                      <a:r>
                        <a:rPr lang="en-US" sz="800" b="0" i="0" u="none" strike="noStrike">
                          <a:solidFill>
                            <a:srgbClr val="000000"/>
                          </a:solidFill>
                          <a:effectLst/>
                          <a:latin typeface="+mn-lt"/>
                          <a:ea typeface="Arial" charset="0"/>
                          <a:cs typeface="Arial"/>
                        </a:rPr>
                        <a:t>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AMD </a:t>
                      </a:r>
                    </a:p>
                    <a:p>
                      <a:pPr algn="l" fontAlgn="b"/>
                      <a:r>
                        <a:rPr lang="en-US" sz="800" b="1" i="0" u="none" strike="noStrike">
                          <a:solidFill>
                            <a:srgbClr val="000000"/>
                          </a:solidFill>
                          <a:effectLst/>
                          <a:latin typeface="Arial"/>
                          <a:ea typeface="Arial" charset="0"/>
                          <a:cs typeface="Arial"/>
                        </a:rPr>
                        <a:t>RDNA3</a:t>
                      </a:r>
                      <a:r>
                        <a:rPr lang="en-US" sz="800" b="0" i="0" u="none" strike="noStrike">
                          <a:solidFill>
                            <a:srgbClr val="000000"/>
                          </a:solidFill>
                          <a:effectLst/>
                          <a:latin typeface="Arial"/>
                          <a:ea typeface="Arial" charset="0"/>
                          <a:cs typeface="Arial"/>
                        </a:rPr>
                        <a:t>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AMD </a:t>
                      </a:r>
                    </a:p>
                    <a:p>
                      <a:pPr algn="l" fontAlgn="b"/>
                      <a:r>
                        <a:rPr lang="en-US" sz="800" b="1" i="0" u="none" strike="noStrike">
                          <a:solidFill>
                            <a:srgbClr val="000000"/>
                          </a:solidFill>
                          <a:effectLst/>
                          <a:latin typeface="+mn-lt"/>
                          <a:ea typeface="Arial" charset="0"/>
                          <a:cs typeface="Arial"/>
                        </a:rPr>
                        <a:t>RDNA3</a:t>
                      </a:r>
                      <a:r>
                        <a:rPr lang="en-US" sz="800" b="0" i="0" u="none" strike="noStrike">
                          <a:solidFill>
                            <a:srgbClr val="000000"/>
                          </a:solidFill>
                          <a:effectLst/>
                          <a:latin typeface="+mn-lt"/>
                          <a:ea typeface="Arial" charset="0"/>
                          <a:cs typeface="Arial"/>
                        </a:rPr>
                        <a:t> Graphics</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AMD </a:t>
                      </a:r>
                    </a:p>
                    <a:p>
                      <a:pPr algn="l" fontAlgn="b"/>
                      <a:r>
                        <a:rPr lang="en-US" sz="800" b="1" i="0" u="none" strike="noStrike">
                          <a:solidFill>
                            <a:srgbClr val="000000"/>
                          </a:solidFill>
                          <a:effectLst/>
                          <a:latin typeface="+mn-lt"/>
                          <a:ea typeface="Arial" charset="0"/>
                          <a:cs typeface="Arial"/>
                        </a:rPr>
                        <a:t>RDNA3</a:t>
                      </a:r>
                      <a:r>
                        <a:rPr lang="en-US" sz="800" b="0" i="0" u="none" strike="noStrike">
                          <a:solidFill>
                            <a:srgbClr val="000000"/>
                          </a:solidFill>
                          <a:effectLst/>
                          <a:latin typeface="+mn-lt"/>
                          <a:ea typeface="Arial" charset="0"/>
                          <a:cs typeface="Arial"/>
                        </a:rPr>
                        <a:t> Graphics</a:t>
                      </a:r>
                      <a:endParaRPr lang="en-US" sz="800" b="1" i="0" u="none" strike="noStrike">
                        <a:solidFill>
                          <a:srgbClr val="000000"/>
                        </a:solidFill>
                        <a:effectLst/>
                        <a:latin typeface="+mn-lt"/>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6" name="Table 15">
            <a:extLst>
              <a:ext uri="{FF2B5EF4-FFF2-40B4-BE49-F238E27FC236}">
                <a16:creationId xmlns:a16="http://schemas.microsoft.com/office/drawing/2014/main" id="{2F934188-F6E1-4014-B33E-996FEACFFE1B}"/>
              </a:ext>
            </a:extLst>
          </p:cNvPr>
          <p:cNvGraphicFramePr>
            <a:graphicFrameLocks noGrp="1"/>
          </p:cNvGraphicFramePr>
          <p:nvPr>
            <p:extLst>
              <p:ext uri="{D42A27DB-BD31-4B8C-83A1-F6EECF244321}">
                <p14:modId xmlns:p14="http://schemas.microsoft.com/office/powerpoint/2010/main" val="1131015837"/>
              </p:ext>
            </p:extLst>
          </p:nvPr>
        </p:nvGraphicFramePr>
        <p:xfrm>
          <a:off x="3912231" y="3859189"/>
          <a:ext cx="3976797" cy="2550968"/>
        </p:xfrm>
        <a:graphic>
          <a:graphicData uri="http://schemas.openxmlformats.org/drawingml/2006/table">
            <a:tbl>
              <a:tblPr firstRow="1">
                <a:tableStyleId>{2D5ABB26-0587-4C30-8999-92F81FD0307C}</a:tableStyleId>
              </a:tblPr>
              <a:tblGrid>
                <a:gridCol w="623691">
                  <a:extLst>
                    <a:ext uri="{9D8B030D-6E8A-4147-A177-3AD203B41FA5}">
                      <a16:colId xmlns:a16="http://schemas.microsoft.com/office/drawing/2014/main" val="20000"/>
                    </a:ext>
                  </a:extLst>
                </a:gridCol>
                <a:gridCol w="1117702">
                  <a:extLst>
                    <a:ext uri="{9D8B030D-6E8A-4147-A177-3AD203B41FA5}">
                      <a16:colId xmlns:a16="http://schemas.microsoft.com/office/drawing/2014/main" val="1889226113"/>
                    </a:ext>
                  </a:extLst>
                </a:gridCol>
                <a:gridCol w="1117702">
                  <a:extLst>
                    <a:ext uri="{9D8B030D-6E8A-4147-A177-3AD203B41FA5}">
                      <a16:colId xmlns:a16="http://schemas.microsoft.com/office/drawing/2014/main" val="2993960856"/>
                    </a:ext>
                  </a:extLst>
                </a:gridCol>
                <a:gridCol w="1117702">
                  <a:extLst>
                    <a:ext uri="{9D8B030D-6E8A-4147-A177-3AD203B41FA5}">
                      <a16:colId xmlns:a16="http://schemas.microsoft.com/office/drawing/2014/main" val="1269085200"/>
                    </a:ext>
                  </a:extLst>
                </a:gridCol>
              </a:tblGrid>
              <a:tr h="235613">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P16s AMD Gen 2</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16”</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$1,969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$2,149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$2,169</a:t>
                      </a:r>
                      <a:endParaRPr kumimoji="0" lang="en-US" dirty="0"/>
                    </a:p>
                  </a:txBody>
                  <a:tcPr marL="68597"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lang="en-US" sz="800" b="1" i="0" u="none" strike="noStrike" kern="1200" cap="none" spc="0" normalizeH="0" baseline="0" dirty="0">
                        <a:ln>
                          <a:noFill/>
                        </a:ln>
                        <a:solidFill>
                          <a:srgbClr val="3E8DDD"/>
                        </a:solidFill>
                        <a:effectLst/>
                        <a:uLnTx/>
                        <a:uFillTx/>
                        <a:latin typeface="Arial"/>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21K90016US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21K9001CUS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dirty="0">
                          <a:solidFill>
                            <a:schemeClr val="tx1"/>
                          </a:solidFill>
                          <a:latin typeface="+mj-lt"/>
                        </a:rPr>
                        <a:t>21K90017US</a:t>
                      </a:r>
                      <a:endParaRPr kumimoji="0" lang="en-US" dirty="0">
                        <a:solidFill>
                          <a:schemeClr val="tx1"/>
                        </a:solidFil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algn="l" fontAlgn="b"/>
                      <a:r>
                        <a:rPr lang="en-US" sz="800" b="1" i="0" u="none" strike="noStrike" baseline="0">
                          <a:solidFill>
                            <a:srgbClr val="000000"/>
                          </a:solidFill>
                          <a:effectLst/>
                          <a:latin typeface="Arial"/>
                          <a:ea typeface="Arial" charset="0"/>
                          <a:cs typeface="Arial"/>
                        </a:rPr>
                        <a:t>Ryzen 7 Pro </a:t>
                      </a:r>
                      <a:r>
                        <a:rPr lang="en-US" sz="800" b="0" i="0" u="none" strike="noStrike" baseline="0">
                          <a:solidFill>
                            <a:srgbClr val="000000"/>
                          </a:solidFill>
                          <a:effectLst/>
                          <a:latin typeface="Arial"/>
                          <a:ea typeface="Arial" charset="0"/>
                          <a:cs typeface="Arial"/>
                        </a:rPr>
                        <a:t>7840U</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1" i="0" u="none" strike="noStrike" baseline="0">
                          <a:solidFill>
                            <a:srgbClr val="000000"/>
                          </a:solidFill>
                          <a:effectLst/>
                          <a:latin typeface="+mn-lt"/>
                          <a:ea typeface="Arial" charset="0"/>
                          <a:cs typeface="Arial"/>
                        </a:rPr>
                        <a:t>Ryzen 7 Pro </a:t>
                      </a:r>
                      <a:r>
                        <a:rPr lang="en-US" sz="800" b="0" i="0" u="none" strike="noStrike" baseline="0">
                          <a:solidFill>
                            <a:srgbClr val="000000"/>
                          </a:solidFill>
                          <a:effectLst/>
                          <a:latin typeface="+mn-lt"/>
                          <a:ea typeface="Arial" charset="0"/>
                          <a:cs typeface="Arial"/>
                        </a:rPr>
                        <a:t>7840U</a:t>
                      </a:r>
                      <a:endParaRPr lang="en-US" sz="800" b="0"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1" i="0" u="none" strike="noStrike" baseline="0" dirty="0">
                          <a:solidFill>
                            <a:srgbClr val="000000"/>
                          </a:solidFill>
                          <a:effectLst/>
                          <a:latin typeface="+mn-lt"/>
                          <a:ea typeface="Arial" charset="0"/>
                          <a:cs typeface="Arial"/>
                        </a:rPr>
                        <a:t>Ryzen 7 Pro </a:t>
                      </a:r>
                      <a:r>
                        <a:rPr lang="en-US" sz="800" b="0" i="0" u="none" strike="noStrike" baseline="0" dirty="0">
                          <a:solidFill>
                            <a:srgbClr val="000000"/>
                          </a:solidFill>
                          <a:effectLst/>
                          <a:latin typeface="+mn-lt"/>
                          <a:ea typeface="Arial" charset="0"/>
                          <a:cs typeface="Arial"/>
                        </a:rPr>
                        <a:t>7840U</a:t>
                      </a:r>
                      <a:endParaRPr lang="en-US" sz="800" b="0" i="0" u="none" strike="noStrike" dirty="0">
                        <a:solidFill>
                          <a:srgbClr val="000000"/>
                        </a:solidFill>
                        <a:effectLst/>
                        <a:latin typeface="+mn-lt"/>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16GB LPDDR5 </a:t>
                      </a:r>
                      <a:r>
                        <a:rPr lang="en-US" sz="800" b="1" i="0" u="none" strike="noStrike">
                          <a:solidFill>
                            <a:srgbClr val="000000"/>
                          </a:solidFill>
                          <a:effectLst/>
                          <a:latin typeface="Arial"/>
                          <a:ea typeface="Arial" charset="0"/>
                          <a:cs typeface="Arial"/>
                        </a:rPr>
                        <a:t>6400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32GB LPDDR5 </a:t>
                      </a:r>
                      <a:r>
                        <a:rPr lang="en-US" sz="800" b="1" i="0" u="none" strike="noStrike">
                          <a:solidFill>
                            <a:srgbClr val="000000"/>
                          </a:solidFill>
                          <a:effectLst/>
                          <a:latin typeface="+mn-lt"/>
                          <a:ea typeface="Arial" charset="0"/>
                          <a:cs typeface="Arial"/>
                        </a:rPr>
                        <a:t>6400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32GB LPDDR5 </a:t>
                      </a:r>
                      <a:r>
                        <a:rPr lang="en-US" sz="800" b="1" i="0" u="none" strike="noStrike">
                          <a:solidFill>
                            <a:srgbClr val="000000"/>
                          </a:solidFill>
                          <a:effectLst/>
                          <a:latin typeface="+mn-lt"/>
                          <a:ea typeface="Arial" charset="0"/>
                          <a:cs typeface="Arial"/>
                        </a:rPr>
                        <a:t>6400</a:t>
                      </a:r>
                    </a:p>
                  </a:txBody>
                  <a:tcPr marL="68597"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1" i="0" u="none" strike="noStrike">
                          <a:solidFill>
                            <a:srgbClr val="000000"/>
                          </a:solidFill>
                          <a:effectLst/>
                          <a:latin typeface="Arial"/>
                          <a:ea typeface="Arial" charset="0"/>
                          <a:cs typeface="Arial"/>
                        </a:rPr>
                        <a:t>16” </a:t>
                      </a:r>
                      <a:r>
                        <a:rPr lang="en-US" sz="800" b="0" i="0" u="none" strike="noStrike">
                          <a:solidFill>
                            <a:srgbClr val="000000"/>
                          </a:solidFill>
                          <a:effectLst/>
                          <a:latin typeface="Arial"/>
                          <a:ea typeface="Arial" charset="0"/>
                          <a:cs typeface="Arial"/>
                        </a:rPr>
                        <a:t>16:10 WUXGA </a:t>
                      </a:r>
                      <a:r>
                        <a:rPr lang="en-US" sz="800" b="1" i="0" u="none" strike="noStrike">
                          <a:solidFill>
                            <a:srgbClr val="000000"/>
                          </a:solidFill>
                          <a:effectLst/>
                          <a:latin typeface="Arial"/>
                          <a:ea typeface="Arial" charset="0"/>
                          <a:cs typeface="Arial"/>
                        </a:rPr>
                        <a:t>(FHD+) </a:t>
                      </a:r>
                      <a:r>
                        <a:rPr lang="en-US" sz="800" b="0" i="0" u="none" strike="noStrike">
                          <a:solidFill>
                            <a:srgbClr val="000000"/>
                          </a:solidFill>
                          <a:effectLst/>
                          <a:latin typeface="Arial"/>
                          <a:ea typeface="Arial" charset="0"/>
                          <a:cs typeface="Arial"/>
                        </a:rPr>
                        <a:t>IPS</a:t>
                      </a:r>
                    </a:p>
                    <a:p>
                      <a:pPr algn="l" fontAlgn="b"/>
                      <a:r>
                        <a:rPr lang="en-US" sz="800" b="0" i="0" u="none" strike="noStrike">
                          <a:solidFill>
                            <a:srgbClr val="000000"/>
                          </a:solidFill>
                          <a:effectLst/>
                          <a:latin typeface="Arial"/>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1" i="0" u="none" strike="noStrike">
                          <a:solidFill>
                            <a:srgbClr val="000000"/>
                          </a:solidFill>
                          <a:effectLst/>
                          <a:latin typeface="+mn-lt"/>
                          <a:ea typeface="Arial" charset="0"/>
                          <a:cs typeface="Arial"/>
                        </a:rPr>
                        <a:t>16” </a:t>
                      </a:r>
                      <a:r>
                        <a:rPr lang="en-US" sz="800" b="0" i="0" u="none" strike="noStrike">
                          <a:solidFill>
                            <a:srgbClr val="000000"/>
                          </a:solidFill>
                          <a:effectLst/>
                          <a:latin typeface="+mn-lt"/>
                          <a:ea typeface="Arial" charset="0"/>
                          <a:cs typeface="Arial"/>
                        </a:rPr>
                        <a:t>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 </a:t>
                      </a:r>
                      <a:r>
                        <a:rPr lang="en-US" sz="800" b="1" i="0" u="none" strike="noStrike">
                          <a:solidFill>
                            <a:srgbClr val="000000"/>
                          </a:solidFill>
                          <a:effectLst/>
                          <a:latin typeface="+mn-lt"/>
                          <a:ea typeface="Arial" charset="0"/>
                          <a:cs typeface="Arial"/>
                        </a:rPr>
                        <a:t>touch</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1" i="0" u="none" strike="noStrike">
                          <a:solidFill>
                            <a:srgbClr val="000000"/>
                          </a:solidFill>
                          <a:effectLst/>
                          <a:latin typeface="+mn-lt"/>
                          <a:ea typeface="Arial" charset="0"/>
                          <a:cs typeface="Arial"/>
                        </a:rPr>
                        <a:t>16” </a:t>
                      </a:r>
                      <a:r>
                        <a:rPr lang="en-US" sz="800" b="0" i="0" u="none" strike="noStrike">
                          <a:solidFill>
                            <a:srgbClr val="000000"/>
                          </a:solidFill>
                          <a:effectLst/>
                          <a:latin typeface="+mn-lt"/>
                          <a:ea typeface="Arial" charset="0"/>
                          <a:cs typeface="Arial"/>
                        </a:rPr>
                        <a:t>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AMD </a:t>
                      </a:r>
                    </a:p>
                    <a:p>
                      <a:pPr algn="l" fontAlgn="b"/>
                      <a:r>
                        <a:rPr lang="en-US" sz="800" b="1" i="0" u="none" strike="noStrike">
                          <a:solidFill>
                            <a:srgbClr val="000000"/>
                          </a:solidFill>
                          <a:effectLst/>
                          <a:latin typeface="Arial"/>
                          <a:ea typeface="Arial" charset="0"/>
                          <a:cs typeface="Arial"/>
                        </a:rPr>
                        <a:t>RDNA3</a:t>
                      </a:r>
                      <a:r>
                        <a:rPr lang="en-US" sz="800" b="0" i="0" u="none" strike="noStrike">
                          <a:solidFill>
                            <a:srgbClr val="000000"/>
                          </a:solidFill>
                          <a:effectLst/>
                          <a:latin typeface="Arial"/>
                          <a:ea typeface="Arial" charset="0"/>
                          <a:cs typeface="Arial"/>
                        </a:rPr>
                        <a:t>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AMD </a:t>
                      </a:r>
                    </a:p>
                    <a:p>
                      <a:pPr algn="l" fontAlgn="b"/>
                      <a:r>
                        <a:rPr lang="en-US" sz="800" b="1" i="0" u="none" strike="noStrike">
                          <a:solidFill>
                            <a:srgbClr val="000000"/>
                          </a:solidFill>
                          <a:effectLst/>
                          <a:latin typeface="+mn-lt"/>
                          <a:ea typeface="Arial" charset="0"/>
                          <a:cs typeface="Arial"/>
                        </a:rPr>
                        <a:t>RDNA3</a:t>
                      </a:r>
                      <a:r>
                        <a:rPr lang="en-US" sz="800" b="0" i="0" u="none" strike="noStrike">
                          <a:solidFill>
                            <a:srgbClr val="000000"/>
                          </a:solidFill>
                          <a:effectLst/>
                          <a:latin typeface="+mn-lt"/>
                          <a:ea typeface="Arial" charset="0"/>
                          <a:cs typeface="Arial"/>
                        </a:rPr>
                        <a:t> Graphics</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AMD </a:t>
                      </a:r>
                    </a:p>
                    <a:p>
                      <a:pPr algn="l" fontAlgn="b"/>
                      <a:r>
                        <a:rPr lang="en-US" sz="800" b="1" i="0" u="none" strike="noStrike">
                          <a:solidFill>
                            <a:srgbClr val="000000"/>
                          </a:solidFill>
                          <a:effectLst/>
                          <a:latin typeface="+mn-lt"/>
                          <a:ea typeface="Arial" charset="0"/>
                          <a:cs typeface="Arial"/>
                        </a:rPr>
                        <a:t>RDNA3</a:t>
                      </a:r>
                      <a:r>
                        <a:rPr lang="en-US" sz="800" b="0" i="0" u="none" strike="noStrike">
                          <a:solidFill>
                            <a:srgbClr val="000000"/>
                          </a:solidFill>
                          <a:effectLst/>
                          <a:latin typeface="+mn-lt"/>
                          <a:ea typeface="Arial" charset="0"/>
                          <a:cs typeface="Arial"/>
                        </a:rPr>
                        <a:t> Graphics</a:t>
                      </a:r>
                      <a:endParaRPr lang="en-US" sz="800" b="1" i="0" u="none" strike="noStrike">
                        <a:solidFill>
                          <a:srgbClr val="000000"/>
                        </a:solidFill>
                        <a:effectLst/>
                        <a:latin typeface="+mn-lt"/>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17" name="TextBox 16">
            <a:extLst>
              <a:ext uri="{FF2B5EF4-FFF2-40B4-BE49-F238E27FC236}">
                <a16:creationId xmlns:a16="http://schemas.microsoft.com/office/drawing/2014/main" id="{86E2F4F4-DEE7-4FBE-93EE-EFDA2CC872C6}"/>
              </a:ext>
            </a:extLst>
          </p:cNvPr>
          <p:cNvSpPr txBox="1"/>
          <p:nvPr/>
        </p:nvSpPr>
        <p:spPr>
          <a:xfrm>
            <a:off x="122104" y="1735530"/>
            <a:ext cx="3684602" cy="367793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P14s AMD Gen 4 and P16s AMD Gen 2</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Refreshed design with same low-weight formfactor and all day battery life. Featuring AMD Ryzen 7040U CPUs and AMD RDNA3 integrated graphics.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Featuring:</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AMD Ryzen PRO 7040U CPUs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RDNA3 integrated graphics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Optional OLED displays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Gen4 PCIe M.2 storage</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Up to 64GB of DDR5 RAM**</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New 5 Megapixel FHD webcam</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All-day battery life</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 Requires R7 Pro; dual soldered DIMMs</a:t>
            </a:r>
          </a:p>
        </p:txBody>
      </p:sp>
      <p:sp>
        <p:nvSpPr>
          <p:cNvPr id="4" name="Title 3">
            <a:extLst>
              <a:ext uri="{FF2B5EF4-FFF2-40B4-BE49-F238E27FC236}">
                <a16:creationId xmlns:a16="http://schemas.microsoft.com/office/drawing/2014/main" id="{C7781FFA-3A93-6E3C-C52A-73ED80C24F79}"/>
              </a:ext>
            </a:extLst>
          </p:cNvPr>
          <p:cNvSpPr>
            <a:spLocks noGrp="1"/>
          </p:cNvSpPr>
          <p:nvPr>
            <p:ph type="title" idx="4294967295"/>
          </p:nvPr>
        </p:nvSpPr>
        <p:spPr>
          <a:xfrm>
            <a:off x="0" y="186699"/>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P14s &amp; P16s AMD | Ultraportable performance</a:t>
            </a:r>
            <a:endParaRPr lang="en-US" dirty="0"/>
          </a:p>
        </p:txBody>
      </p:sp>
    </p:spTree>
    <p:extLst>
      <p:ext uri="{BB962C8B-B14F-4D97-AF65-F5344CB8AC3E}">
        <p14:creationId xmlns:p14="http://schemas.microsoft.com/office/powerpoint/2010/main" val="1765738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nkPad P16v i Gen 1 Product Photos&#10;">
            <a:extLst>
              <a:ext uri="{FF2B5EF4-FFF2-40B4-BE49-F238E27FC236}">
                <a16:creationId xmlns:a16="http://schemas.microsoft.com/office/drawing/2014/main" id="{078336B3-25D5-1F34-141E-A7FC1965713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911" t="13507" r="17826" b="10933"/>
          <a:stretch/>
        </p:blipFill>
        <p:spPr bwMode="auto">
          <a:xfrm>
            <a:off x="4616494" y="1509536"/>
            <a:ext cx="2320671" cy="17173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0DC841F-7806-45CD-9A83-54E4A468E158}"/>
              </a:ext>
            </a:extLst>
          </p:cNvPr>
          <p:cNvSpPr txBox="1"/>
          <p:nvPr/>
        </p:nvSpPr>
        <p:spPr>
          <a:xfrm>
            <a:off x="574138" y="1563220"/>
            <a:ext cx="3961286" cy="452431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P16v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Get the most performance for your dollar with this clean sheet redesign featuring larger displays and a new improved thermal design.  Enjoy the latest Intel Raptor Lake or AMD Ryzen H CPUs and NVIDIA professional graphics.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13</a:t>
            </a:r>
            <a:r>
              <a:rPr kumimoji="0" lang="en-US" sz="1600" b="1" i="0" u="none" strike="noStrike" kern="1200" cap="none" spc="0" normalizeH="0" baseline="30000" noProof="0">
                <a:ln>
                  <a:noFill/>
                </a:ln>
                <a:solidFill>
                  <a:srgbClr val="000000"/>
                </a:solidFill>
                <a:effectLst/>
                <a:uLnTx/>
                <a:uFillTx/>
                <a:latin typeface="Arial"/>
                <a:ea typeface="+mn-ea"/>
                <a:cs typeface="+mn-cs"/>
              </a:rPr>
              <a:t>th</a:t>
            </a:r>
            <a:r>
              <a:rPr kumimoji="0" lang="en-US" sz="1600" b="1" i="0" u="none" strike="noStrike" kern="1200" cap="none" spc="0" normalizeH="0" baseline="0" noProof="0">
                <a:ln>
                  <a:noFill/>
                </a:ln>
                <a:solidFill>
                  <a:srgbClr val="000000"/>
                </a:solidFill>
                <a:effectLst/>
                <a:uLnTx/>
                <a:uFillTx/>
                <a:latin typeface="Arial"/>
                <a:ea typeface="+mn-ea"/>
                <a:cs typeface="+mn-cs"/>
              </a:rPr>
              <a:t> Gen Intel H-class CPUs (45W)</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AMD Ryzen-H Pro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Larger 16” 16:10 Displays</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NVIDIA RTX 2000 Ada (8GB)</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64GB DDR5 RAM (96GB TBD)</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New 5 Megapixel FHD webcam</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extLst>
              <p:ext uri="{D42A27DB-BD31-4B8C-83A1-F6EECF244321}">
                <p14:modId xmlns:p14="http://schemas.microsoft.com/office/powerpoint/2010/main" val="1761574695"/>
              </p:ext>
            </p:extLst>
          </p:nvPr>
        </p:nvGraphicFramePr>
        <p:xfrm>
          <a:off x="7136307" y="1114670"/>
          <a:ext cx="4809714" cy="2749822"/>
        </p:xfrm>
        <a:graphic>
          <a:graphicData uri="http://schemas.openxmlformats.org/drawingml/2006/table">
            <a:tbl>
              <a:tblPr firstRow="1">
                <a:tableStyleId>{2D5ABB26-0587-4C30-8999-92F81FD0307C}</a:tableStyleId>
              </a:tblPr>
              <a:tblGrid>
                <a:gridCol w="452674">
                  <a:extLst>
                    <a:ext uri="{9D8B030D-6E8A-4147-A177-3AD203B41FA5}">
                      <a16:colId xmlns:a16="http://schemas.microsoft.com/office/drawing/2014/main" val="20000"/>
                    </a:ext>
                  </a:extLst>
                </a:gridCol>
                <a:gridCol w="1089260">
                  <a:extLst>
                    <a:ext uri="{9D8B030D-6E8A-4147-A177-3AD203B41FA5}">
                      <a16:colId xmlns:a16="http://schemas.microsoft.com/office/drawing/2014/main" val="1111459891"/>
                    </a:ext>
                  </a:extLst>
                </a:gridCol>
                <a:gridCol w="1089260">
                  <a:extLst>
                    <a:ext uri="{9D8B030D-6E8A-4147-A177-3AD203B41FA5}">
                      <a16:colId xmlns:a16="http://schemas.microsoft.com/office/drawing/2014/main" val="1097658945"/>
                    </a:ext>
                  </a:extLst>
                </a:gridCol>
                <a:gridCol w="1089260">
                  <a:extLst>
                    <a:ext uri="{9D8B030D-6E8A-4147-A177-3AD203B41FA5}">
                      <a16:colId xmlns:a16="http://schemas.microsoft.com/office/drawing/2014/main" val="2604865928"/>
                    </a:ext>
                  </a:extLst>
                </a:gridCol>
                <a:gridCol w="1089260">
                  <a:extLst>
                    <a:ext uri="{9D8B030D-6E8A-4147-A177-3AD203B41FA5}">
                      <a16:colId xmlns:a16="http://schemas.microsoft.com/office/drawing/2014/main" val="1322152617"/>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P16v Gen 1 Intel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Performance Value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$2,939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$3,249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$3,749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$4,119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$250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$200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21FC0036US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21FC0038US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21FC003FUS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21FC003KUS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a:t>
                      </a:r>
                      <a:r>
                        <a:rPr lang="en-US" sz="800" b="1" i="0" u="none" strike="noStrike">
                          <a:solidFill>
                            <a:srgbClr val="000000"/>
                          </a:solidFill>
                          <a:effectLst/>
                          <a:latin typeface="Arial"/>
                          <a:ea typeface="Arial" charset="0"/>
                          <a:cs typeface="Arial"/>
                        </a:rPr>
                        <a:t>i7-13700H</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i7-13700H</a:t>
                      </a:r>
                      <a:endParaRPr lang="en-US" sz="800" b="0"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i7-13800H vPro</a:t>
                      </a:r>
                      <a:endParaRPr lang="en-US" sz="800" b="0"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i9-13900H vPro</a:t>
                      </a:r>
                      <a:endParaRPr lang="en-US" sz="800" b="0"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 RTX </a:t>
                      </a:r>
                    </a:p>
                    <a:p>
                      <a:pPr algn="l" fontAlgn="b"/>
                      <a:r>
                        <a:rPr lang="en-US" sz="800" b="1" i="0" u="none" strike="noStrike">
                          <a:solidFill>
                            <a:srgbClr val="000000"/>
                          </a:solidFill>
                          <a:effectLst/>
                          <a:latin typeface="Arial"/>
                          <a:ea typeface="Arial" charset="0"/>
                          <a:cs typeface="Arial"/>
                        </a:rPr>
                        <a:t>A500 4GB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RTX </a:t>
                      </a:r>
                    </a:p>
                    <a:p>
                      <a:pPr algn="l" fontAlgn="b"/>
                      <a:r>
                        <a:rPr lang="en-US" sz="800" b="1" i="0" u="none" strike="noStrike">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RTX </a:t>
                      </a:r>
                    </a:p>
                    <a:p>
                      <a:pPr algn="l" fontAlgn="b"/>
                      <a:r>
                        <a:rPr lang="en-US" sz="800" b="1" i="0" u="none" strike="noStrike">
                          <a:solidFill>
                            <a:srgbClr val="000000"/>
                          </a:solidFill>
                          <a:effectLst/>
                          <a:latin typeface="+mn-lt"/>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a:t>
                      </a:r>
                    </a:p>
                    <a:p>
                      <a:pPr algn="l" fontAlgn="b"/>
                      <a:r>
                        <a:rPr lang="en-US" sz="800" b="1" i="0" u="none" strike="noStrike">
                          <a:solidFill>
                            <a:srgbClr val="000000"/>
                          </a:solidFill>
                          <a:effectLst/>
                          <a:latin typeface="+mn-lt"/>
                          <a:ea typeface="Arial" charset="0"/>
                          <a:cs typeface="Arial"/>
                        </a:rPr>
                        <a:t>RTX 2000 Ada 8GB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38032">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2382465226"/>
                  </a:ext>
                </a:extLst>
              </a:tr>
            </a:tbl>
          </a:graphicData>
        </a:graphic>
      </p:graphicFrame>
      <p:sp>
        <p:nvSpPr>
          <p:cNvPr id="4" name="Title 3">
            <a:extLst>
              <a:ext uri="{FF2B5EF4-FFF2-40B4-BE49-F238E27FC236}">
                <a16:creationId xmlns:a16="http://schemas.microsoft.com/office/drawing/2014/main" id="{28D4B379-9FB9-4EF8-5168-86E0814ABDA1}"/>
              </a:ext>
            </a:extLst>
          </p:cNvPr>
          <p:cNvSpPr>
            <a:spLocks noGrp="1"/>
          </p:cNvSpPr>
          <p:nvPr>
            <p:ph type="title" idx="4294967295"/>
          </p:nvPr>
        </p:nvSpPr>
        <p:spPr>
          <a:xfrm>
            <a:off x="0" y="6386"/>
            <a:ext cx="11072813" cy="522287"/>
          </a:xfrm>
          <a:prstGeom prst="rect">
            <a:avLst/>
          </a:prstGeom>
        </p:spPr>
        <p:txBody>
          <a:bodyPr/>
          <a:lstStyle/>
          <a:p>
            <a:r>
              <a:rPr lang="en-US" sz="4000" dirty="0">
                <a:solidFill>
                  <a:schemeClr val="bg1"/>
                </a:solidFill>
                <a:latin typeface="Arial"/>
                <a:cs typeface="Arial"/>
              </a:rPr>
              <a:t>Lenovo </a:t>
            </a:r>
            <a:r>
              <a:rPr lang="en-US" sz="4000" dirty="0" err="1">
                <a:solidFill>
                  <a:schemeClr val="bg1"/>
                </a:solidFill>
                <a:latin typeface="Arial"/>
                <a:cs typeface="Arial"/>
              </a:rPr>
              <a:t>Topseller</a:t>
            </a:r>
            <a:r>
              <a:rPr lang="en-US" sz="4000" dirty="0">
                <a:solidFill>
                  <a:schemeClr val="bg1"/>
                </a:solidFill>
                <a:latin typeface="Arial"/>
                <a:cs typeface="Arial"/>
              </a:rPr>
              <a:t> ThinkPad Mobile Workstations</a:t>
            </a:r>
            <a:br>
              <a:rPr lang="en-US" sz="4000" dirty="0"/>
            </a:br>
            <a:r>
              <a:rPr lang="en-US" sz="2400" i="1" dirty="0">
                <a:solidFill>
                  <a:srgbClr val="FF0000"/>
                </a:solidFill>
                <a:latin typeface="Arial"/>
                <a:cs typeface="Arial"/>
              </a:rPr>
              <a:t>P16v Intel and AMD Value of Performance</a:t>
            </a:r>
            <a:endParaRPr lang="en-US" sz="4000" b="0" dirty="0">
              <a:latin typeface="Arial"/>
              <a:cs typeface="Arial"/>
            </a:endParaRPr>
          </a:p>
        </p:txBody>
      </p:sp>
      <p:pic>
        <p:nvPicPr>
          <p:cNvPr id="2" name="Picture 1">
            <a:extLst>
              <a:ext uri="{FF2B5EF4-FFF2-40B4-BE49-F238E27FC236}">
                <a16:creationId xmlns:a16="http://schemas.microsoft.com/office/drawing/2014/main" id="{A5D384B8-83E4-232E-7380-5488534A7F0D}"/>
              </a:ext>
            </a:extLst>
          </p:cNvPr>
          <p:cNvPicPr>
            <a:picLocks noChangeAspect="1"/>
          </p:cNvPicPr>
          <p:nvPr/>
        </p:nvPicPr>
        <p:blipFill rotWithShape="1">
          <a:blip r:embed="rId3"/>
          <a:srcRect l="24459" t="11463" r="20542" b="12500"/>
          <a:stretch/>
        </p:blipFill>
        <p:spPr>
          <a:xfrm>
            <a:off x="4823548" y="4207730"/>
            <a:ext cx="1906562" cy="1581458"/>
          </a:xfrm>
          <a:prstGeom prst="rect">
            <a:avLst/>
          </a:prstGeom>
        </p:spPr>
      </p:pic>
      <p:pic>
        <p:nvPicPr>
          <p:cNvPr id="3" name="Picture 2">
            <a:extLst>
              <a:ext uri="{FF2B5EF4-FFF2-40B4-BE49-F238E27FC236}">
                <a16:creationId xmlns:a16="http://schemas.microsoft.com/office/drawing/2014/main" id="{E6B11ECF-A087-76E2-345A-C730C382D8DB}"/>
              </a:ext>
            </a:extLst>
          </p:cNvPr>
          <p:cNvPicPr>
            <a:picLocks noChangeAspect="1"/>
          </p:cNvPicPr>
          <p:nvPr/>
        </p:nvPicPr>
        <p:blipFill rotWithShape="1">
          <a:blip r:embed="rId4"/>
          <a:srcRect l="9736" t="41297" r="10431" b="42412"/>
          <a:stretch/>
        </p:blipFill>
        <p:spPr>
          <a:xfrm>
            <a:off x="4742489" y="3631062"/>
            <a:ext cx="1906562" cy="233430"/>
          </a:xfrm>
          <a:prstGeom prst="rect">
            <a:avLst/>
          </a:prstGeom>
        </p:spPr>
      </p:pic>
      <p:graphicFrame>
        <p:nvGraphicFramePr>
          <p:cNvPr id="6" name="Table 5">
            <a:extLst>
              <a:ext uri="{FF2B5EF4-FFF2-40B4-BE49-F238E27FC236}">
                <a16:creationId xmlns:a16="http://schemas.microsoft.com/office/drawing/2014/main" id="{A29202DE-19EF-5B08-3E56-6F0243EE46D3}"/>
              </a:ext>
            </a:extLst>
          </p:cNvPr>
          <p:cNvGraphicFramePr>
            <a:graphicFrameLocks noGrp="1"/>
          </p:cNvGraphicFramePr>
          <p:nvPr>
            <p:extLst>
              <p:ext uri="{D42A27DB-BD31-4B8C-83A1-F6EECF244321}">
                <p14:modId xmlns:p14="http://schemas.microsoft.com/office/powerpoint/2010/main" val="3284658238"/>
              </p:ext>
            </p:extLst>
          </p:nvPr>
        </p:nvGraphicFramePr>
        <p:xfrm>
          <a:off x="8328192" y="3928727"/>
          <a:ext cx="2631194" cy="2749822"/>
        </p:xfrm>
        <a:graphic>
          <a:graphicData uri="http://schemas.openxmlformats.org/drawingml/2006/table">
            <a:tbl>
              <a:tblPr firstRow="1">
                <a:tableStyleId>{2D5ABB26-0587-4C30-8999-92F81FD0307C}</a:tableStyleId>
              </a:tblPr>
              <a:tblGrid>
                <a:gridCol w="452674">
                  <a:extLst>
                    <a:ext uri="{9D8B030D-6E8A-4147-A177-3AD203B41FA5}">
                      <a16:colId xmlns:a16="http://schemas.microsoft.com/office/drawing/2014/main" val="20000"/>
                    </a:ext>
                  </a:extLst>
                </a:gridCol>
                <a:gridCol w="1089260">
                  <a:extLst>
                    <a:ext uri="{9D8B030D-6E8A-4147-A177-3AD203B41FA5}">
                      <a16:colId xmlns:a16="http://schemas.microsoft.com/office/drawing/2014/main" val="1111459891"/>
                    </a:ext>
                  </a:extLst>
                </a:gridCol>
                <a:gridCol w="1089260">
                  <a:extLst>
                    <a:ext uri="{9D8B030D-6E8A-4147-A177-3AD203B41FA5}">
                      <a16:colId xmlns:a16="http://schemas.microsoft.com/office/drawing/2014/main" val="1097658945"/>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P16v Gen 1 AMD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Performance Value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$2,849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$200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21FE0027US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21FE0028US</a:t>
                      </a: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1" i="0" u="none" strike="noStrike">
                          <a:solidFill>
                            <a:srgbClr val="000000"/>
                          </a:solidFill>
                          <a:effectLst/>
                          <a:latin typeface="Arial"/>
                          <a:ea typeface="Arial" charset="0"/>
                          <a:cs typeface="Arial"/>
                        </a:rPr>
                        <a:t>Ryzen 7 Pro </a:t>
                      </a:r>
                      <a:r>
                        <a:rPr lang="en-US" sz="800" b="0" i="0" u="none" strike="noStrike">
                          <a:solidFill>
                            <a:srgbClr val="000000"/>
                          </a:solidFill>
                          <a:effectLst/>
                          <a:latin typeface="Arial"/>
                          <a:ea typeface="Arial" charset="0"/>
                          <a:cs typeface="Arial"/>
                        </a:rPr>
                        <a:t>7840HS</a:t>
                      </a:r>
                    </a:p>
                  </a:txBody>
                  <a:tcPr marL="68598" marR="9527" marT="0" marB="0" anchor="ctr">
                    <a:solidFill>
                      <a:schemeClr val="bg2">
                        <a:lumMod val="20000"/>
                        <a:lumOff val="80000"/>
                      </a:schemeClr>
                    </a:solidFill>
                  </a:tcPr>
                </a:tc>
                <a:tc>
                  <a:txBody>
                    <a:bodyPr/>
                    <a:lstStyle/>
                    <a:p>
                      <a:pPr algn="l" fontAlgn="b"/>
                      <a:r>
                        <a:rPr lang="en-US" sz="800" b="1" i="0" u="none" strike="noStrike">
                          <a:solidFill>
                            <a:srgbClr val="000000"/>
                          </a:solidFill>
                          <a:effectLst/>
                          <a:latin typeface="+mn-lt"/>
                          <a:ea typeface="Arial" charset="0"/>
                          <a:cs typeface="Arial"/>
                        </a:rPr>
                        <a:t>Ryzen 7 Pro </a:t>
                      </a:r>
                      <a:r>
                        <a:rPr lang="en-US" sz="800" b="0" i="0" u="none" strike="noStrike">
                          <a:solidFill>
                            <a:srgbClr val="000000"/>
                          </a:solidFill>
                          <a:effectLst/>
                          <a:latin typeface="+mn-lt"/>
                          <a:ea typeface="Arial" charset="0"/>
                          <a:cs typeface="Arial"/>
                        </a:rPr>
                        <a:t>7840HS</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5200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NVIDIA RTX </a:t>
                      </a:r>
                    </a:p>
                    <a:p>
                      <a:pPr algn="l" fontAlgn="b"/>
                      <a:r>
                        <a:rPr lang="en-US" sz="800" b="1" i="0" u="none" strike="noStrike">
                          <a:solidFill>
                            <a:srgbClr val="000000"/>
                          </a:solidFill>
                          <a:effectLst/>
                          <a:latin typeface="+mn-lt"/>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RTX </a:t>
                      </a:r>
                    </a:p>
                    <a:p>
                      <a:pPr algn="l" fontAlgn="b"/>
                      <a:r>
                        <a:rPr lang="en-US" sz="800" b="1" i="0" u="none" strike="noStrike">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38032">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2382465226"/>
                  </a:ext>
                </a:extLst>
              </a:tr>
            </a:tbl>
          </a:graphicData>
        </a:graphic>
      </p:graphicFrame>
    </p:spTree>
    <p:extLst>
      <p:ext uri="{BB962C8B-B14F-4D97-AF65-F5344CB8AC3E}">
        <p14:creationId xmlns:p14="http://schemas.microsoft.com/office/powerpoint/2010/main" val="1270835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51482" y="1032991"/>
            <a:ext cx="710451" cy="230832"/>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charset="0"/>
                <a:ea typeface="Arial" charset="0"/>
                <a:cs typeface="Arial" charset="0"/>
              </a:rPr>
              <a:t>[  3 OF 8 ]</a:t>
            </a:r>
            <a:endParaRPr kumimoji="0" lang="en-US" sz="9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14" name="TextBox 13">
            <a:extLst>
              <a:ext uri="{FF2B5EF4-FFF2-40B4-BE49-F238E27FC236}">
                <a16:creationId xmlns:a16="http://schemas.microsoft.com/office/drawing/2014/main" id="{B0DC841F-7806-45CD-9A83-54E4A468E158}"/>
              </a:ext>
            </a:extLst>
          </p:cNvPr>
          <p:cNvSpPr txBox="1"/>
          <p:nvPr/>
        </p:nvSpPr>
        <p:spPr>
          <a:xfrm>
            <a:off x="310552" y="1406598"/>
            <a:ext cx="3322663" cy="341632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P16 Gen 2</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Refreshed design with the same amazing thermal solution.  Further the desktop replacement capabilities from last generation with the latest in NVIDIA professional graphics and Intel Raptor Lake CPUs offering up to 24 total cores in the Core i9.</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13</a:t>
            </a:r>
            <a:r>
              <a:rPr kumimoji="0" lang="en-US" sz="1200" b="1" i="0" u="none" strike="noStrike" kern="1200" cap="none" spc="0" normalizeH="0" baseline="30000" noProof="0">
                <a:ln>
                  <a:noFill/>
                </a:ln>
                <a:solidFill>
                  <a:srgbClr val="000000"/>
                </a:solidFill>
                <a:effectLst/>
                <a:uLnTx/>
                <a:uFillTx/>
                <a:latin typeface="Arial"/>
                <a:ea typeface="+mn-ea"/>
                <a:cs typeface="+mn-cs"/>
              </a:rPr>
              <a:t>th</a:t>
            </a:r>
            <a:r>
              <a:rPr kumimoji="0" lang="en-US" sz="1200" b="1" i="0" u="none" strike="noStrike" kern="1200" cap="none" spc="0" normalizeH="0" baseline="0" noProof="0">
                <a:ln>
                  <a:noFill/>
                </a:ln>
                <a:solidFill>
                  <a:srgbClr val="000000"/>
                </a:solidFill>
                <a:effectLst/>
                <a:uLnTx/>
                <a:uFillTx/>
                <a:latin typeface="Arial"/>
                <a:ea typeface="+mn-ea"/>
                <a:cs typeface="+mn-cs"/>
              </a:rPr>
              <a:t> Gen Intel HX-class CPUs (55W)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NVIDIA RTX 5000 Ada</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128GB DDR5 RAM (196GB TBD)</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8TB Gen4 PCIe Storage</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Contact Lenovo Rep</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New QHD+ Display with 165Hz refresh rate</a:t>
            </a:r>
          </a:p>
        </p:txBody>
      </p:sp>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extLst>
              <p:ext uri="{D42A27DB-BD31-4B8C-83A1-F6EECF244321}">
                <p14:modId xmlns:p14="http://schemas.microsoft.com/office/powerpoint/2010/main" val="81164132"/>
              </p:ext>
            </p:extLst>
          </p:nvPr>
        </p:nvGraphicFramePr>
        <p:xfrm>
          <a:off x="4948708" y="1373595"/>
          <a:ext cx="5195036" cy="3191451"/>
        </p:xfrm>
        <a:graphic>
          <a:graphicData uri="http://schemas.openxmlformats.org/drawingml/2006/table">
            <a:tbl>
              <a:tblPr firstRow="1">
                <a:tableStyleId>{2D5ABB26-0587-4C30-8999-92F81FD0307C}</a:tableStyleId>
              </a:tblPr>
              <a:tblGrid>
                <a:gridCol w="488936">
                  <a:extLst>
                    <a:ext uri="{9D8B030D-6E8A-4147-A177-3AD203B41FA5}">
                      <a16:colId xmlns:a16="http://schemas.microsoft.com/office/drawing/2014/main" val="20000"/>
                    </a:ext>
                  </a:extLst>
                </a:gridCol>
                <a:gridCol w="1176525">
                  <a:extLst>
                    <a:ext uri="{9D8B030D-6E8A-4147-A177-3AD203B41FA5}">
                      <a16:colId xmlns:a16="http://schemas.microsoft.com/office/drawing/2014/main" val="1547372509"/>
                    </a:ext>
                  </a:extLst>
                </a:gridCol>
                <a:gridCol w="1176525">
                  <a:extLst>
                    <a:ext uri="{9D8B030D-6E8A-4147-A177-3AD203B41FA5}">
                      <a16:colId xmlns:a16="http://schemas.microsoft.com/office/drawing/2014/main" val="4148895734"/>
                    </a:ext>
                  </a:extLst>
                </a:gridCol>
                <a:gridCol w="1176525">
                  <a:extLst>
                    <a:ext uri="{9D8B030D-6E8A-4147-A177-3AD203B41FA5}">
                      <a16:colId xmlns:a16="http://schemas.microsoft.com/office/drawing/2014/main" val="1111459891"/>
                    </a:ext>
                  </a:extLst>
                </a:gridCol>
                <a:gridCol w="1176525">
                  <a:extLst>
                    <a:ext uri="{9D8B030D-6E8A-4147-A177-3AD203B41FA5}">
                      <a16:colId xmlns:a16="http://schemas.microsoft.com/office/drawing/2014/main" val="20002"/>
                    </a:ext>
                  </a:extLst>
                </a:gridCol>
              </a:tblGrid>
              <a:tr h="29403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 Gen 2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Ultimate Performance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$3,479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$4,149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$4,529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$5,299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729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$300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$675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807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21FA0032US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21FA002TUS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21FA002NUS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21FA002XUS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90251">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a:t>
                      </a:r>
                      <a:r>
                        <a:rPr lang="en-US" sz="800" b="1" i="0" u="none" strike="noStrike">
                          <a:solidFill>
                            <a:srgbClr val="000000"/>
                          </a:solidFill>
                          <a:effectLst/>
                          <a:latin typeface="Arial"/>
                          <a:ea typeface="Arial" charset="0"/>
                          <a:cs typeface="Arial"/>
                        </a:rPr>
                        <a:t>i7-13700HX 16C</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i7-13700HX 16C</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p>
                    <a:p>
                      <a:pPr algn="l" fontAlgn="b"/>
                      <a:r>
                        <a:rPr lang="en-US" sz="800" b="1" i="0" u="none" strike="noStrike">
                          <a:solidFill>
                            <a:srgbClr val="000000"/>
                          </a:solidFill>
                          <a:effectLst/>
                          <a:latin typeface="+mn-lt"/>
                          <a:ea typeface="Arial" charset="0"/>
                          <a:cs typeface="Arial"/>
                        </a:rPr>
                        <a:t>i9-13950HX 24C vPro</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i7-13700HX 16C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82047">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4000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4000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4000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4000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3303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423070">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WQXGA </a:t>
                      </a:r>
                      <a:r>
                        <a:rPr lang="en-US" sz="800" b="1" i="0" u="none" strike="noStrike">
                          <a:solidFill>
                            <a:srgbClr val="000000"/>
                          </a:solidFill>
                          <a:effectLst/>
                          <a:latin typeface="Arial"/>
                          <a:ea typeface="Arial" charset="0"/>
                          <a:cs typeface="Arial"/>
                        </a:rPr>
                        <a:t>(QHD+) </a:t>
                      </a:r>
                      <a:r>
                        <a:rPr lang="en-US" sz="800" b="0" i="0" u="none" strike="noStrike">
                          <a:solidFill>
                            <a:srgbClr val="000000"/>
                          </a:solidFill>
                          <a:effectLst/>
                          <a:latin typeface="Arial"/>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WQXGA </a:t>
                      </a:r>
                      <a:r>
                        <a:rPr lang="en-US" sz="800" b="1" i="0" u="none" strike="noStrike">
                          <a:solidFill>
                            <a:srgbClr val="000000"/>
                          </a:solidFill>
                          <a:effectLst/>
                          <a:latin typeface="+mn-lt"/>
                          <a:ea typeface="Arial" charset="0"/>
                          <a:cs typeface="Arial"/>
                        </a:rPr>
                        <a:t>(QHD+) </a:t>
                      </a:r>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WQXGA </a:t>
                      </a:r>
                      <a:r>
                        <a:rPr lang="en-US" sz="800" b="1" i="0" u="none" strike="noStrike">
                          <a:solidFill>
                            <a:srgbClr val="000000"/>
                          </a:solidFill>
                          <a:effectLst/>
                          <a:latin typeface="+mn-lt"/>
                          <a:ea typeface="Arial" charset="0"/>
                          <a:cs typeface="Arial"/>
                        </a:rPr>
                        <a:t>(QHD+) </a:t>
                      </a:r>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WQXGA </a:t>
                      </a:r>
                      <a:r>
                        <a:rPr lang="en-US" sz="800" b="1" i="0" u="none" strike="noStrike">
                          <a:solidFill>
                            <a:srgbClr val="000000"/>
                          </a:solidFill>
                          <a:effectLst/>
                          <a:latin typeface="+mn-lt"/>
                          <a:ea typeface="Arial" charset="0"/>
                          <a:cs typeface="Arial"/>
                        </a:rPr>
                        <a:t>(QHD+) </a:t>
                      </a:r>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33603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 RTX </a:t>
                      </a:r>
                    </a:p>
                    <a:p>
                      <a:pPr algn="l" fontAlgn="b"/>
                      <a:r>
                        <a:rPr lang="en-US" sz="800" b="1" i="0" u="none" strike="noStrike">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a:t>
                      </a:r>
                      <a:endParaRPr lang="en-US" sz="800" b="0" i="0" u="none" strike="noStrike">
                        <a:solidFill>
                          <a:srgbClr val="000000"/>
                        </a:solidFill>
                        <a:effectLst/>
                        <a:latin typeface="Arial" charset="0"/>
                        <a:ea typeface="Arial" charset="0"/>
                        <a:cs typeface="Arial" charset="0"/>
                      </a:endParaRPr>
                    </a:p>
                    <a:p>
                      <a:pPr algn="l" fontAlgn="b"/>
                      <a:r>
                        <a:rPr lang="en-US" sz="800" b="1" i="0" u="none" strike="noStrike">
                          <a:solidFill>
                            <a:srgbClr val="000000"/>
                          </a:solidFill>
                          <a:effectLst/>
                          <a:latin typeface="Arial"/>
                          <a:ea typeface="Arial" charset="0"/>
                          <a:cs typeface="Arial"/>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a:t>
                      </a:r>
                      <a:endParaRPr lang="en-US" sz="800" b="0" i="0" u="none" strike="noStrike">
                        <a:solidFill>
                          <a:srgbClr val="000000"/>
                        </a:solidFill>
                        <a:effectLst/>
                        <a:latin typeface="Arial" charset="0"/>
                        <a:ea typeface="Arial" charset="0"/>
                        <a:cs typeface="Arial" charset="0"/>
                      </a:endParaRPr>
                    </a:p>
                    <a:p>
                      <a:pPr algn="l" fontAlgn="b"/>
                      <a:r>
                        <a:rPr lang="en-US" sz="800" b="1" i="0" u="none" strike="noStrike">
                          <a:solidFill>
                            <a:srgbClr val="000000"/>
                          </a:solidFill>
                          <a:effectLst/>
                          <a:latin typeface="Arial"/>
                          <a:ea typeface="Arial" charset="0"/>
                          <a:cs typeface="Arial"/>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a:t>
                      </a:r>
                      <a:endParaRPr lang="en-US" sz="800" b="0" i="0" u="none" strike="noStrike">
                        <a:solidFill>
                          <a:srgbClr val="000000"/>
                        </a:solidFill>
                        <a:effectLst/>
                        <a:latin typeface="Arial" charset="0"/>
                        <a:ea typeface="Arial" charset="0"/>
                        <a:cs typeface="Arial" charset="0"/>
                      </a:endParaRPr>
                    </a:p>
                    <a:p>
                      <a:pPr algn="l" fontAlgn="b"/>
                      <a:r>
                        <a:rPr lang="en-US" sz="800" b="1" i="0" u="none" strike="noStrike">
                          <a:solidFill>
                            <a:srgbClr val="000000"/>
                          </a:solidFill>
                          <a:effectLst/>
                          <a:latin typeface="Arial"/>
                          <a:ea typeface="Arial" charset="0"/>
                          <a:cs typeface="Arial"/>
                        </a:rPr>
                        <a:t>RTX 4000 Ada 12GB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31264">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75329">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75329">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4025447416"/>
                  </a:ext>
                </a:extLst>
              </a:tr>
            </a:tbl>
          </a:graphicData>
        </a:graphic>
      </p:graphicFrame>
      <p:sp>
        <p:nvSpPr>
          <p:cNvPr id="8" name="Title 7">
            <a:extLst>
              <a:ext uri="{FF2B5EF4-FFF2-40B4-BE49-F238E27FC236}">
                <a16:creationId xmlns:a16="http://schemas.microsoft.com/office/drawing/2014/main" id="{50AF2AAE-3795-C9CE-C4D6-F880426DC51A}"/>
              </a:ext>
            </a:extLst>
          </p:cNvPr>
          <p:cNvSpPr>
            <a:spLocks noGrp="1"/>
          </p:cNvSpPr>
          <p:nvPr>
            <p:ph type="title" idx="4294967295"/>
          </p:nvPr>
        </p:nvSpPr>
        <p:spPr>
          <a:xfrm>
            <a:off x="115330" y="40877"/>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P16 | The Most Powerful ThinkPad Ever</a:t>
            </a:r>
            <a:endParaRPr lang="en-US" dirty="0"/>
          </a:p>
        </p:txBody>
      </p:sp>
      <p:pic>
        <p:nvPicPr>
          <p:cNvPr id="10" name="Picture 9">
            <a:extLst>
              <a:ext uri="{FF2B5EF4-FFF2-40B4-BE49-F238E27FC236}">
                <a16:creationId xmlns:a16="http://schemas.microsoft.com/office/drawing/2014/main" id="{97ED9512-914C-1844-4B51-172C2393375A}"/>
              </a:ext>
            </a:extLst>
          </p:cNvPr>
          <p:cNvPicPr>
            <a:picLocks noChangeAspect="1"/>
          </p:cNvPicPr>
          <p:nvPr/>
        </p:nvPicPr>
        <p:blipFill rotWithShape="1">
          <a:blip r:embed="rId2"/>
          <a:srcRect l="17570" t="6453" r="16486" b="6453"/>
          <a:stretch/>
        </p:blipFill>
        <p:spPr>
          <a:xfrm>
            <a:off x="6976185" y="4638252"/>
            <a:ext cx="2158058" cy="1710122"/>
          </a:xfrm>
          <a:prstGeom prst="rect">
            <a:avLst/>
          </a:prstGeom>
        </p:spPr>
      </p:pic>
      <p:pic>
        <p:nvPicPr>
          <p:cNvPr id="11" name="Picture 2" descr="ThinkPad P16 Gen 2 Product Photos&#10;">
            <a:extLst>
              <a:ext uri="{FF2B5EF4-FFF2-40B4-BE49-F238E27FC236}">
                <a16:creationId xmlns:a16="http://schemas.microsoft.com/office/drawing/2014/main" id="{379E38A2-D3AE-E405-CCF4-236F125D5E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14" t="42685" r="10764" b="40979"/>
          <a:stretch/>
        </p:blipFill>
        <p:spPr bwMode="auto">
          <a:xfrm flipH="1">
            <a:off x="287665" y="5240285"/>
            <a:ext cx="3348122" cy="4222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C10A9B7-0491-BBBC-CBA4-5573E3803F37}"/>
              </a:ext>
            </a:extLst>
          </p:cNvPr>
          <p:cNvPicPr>
            <a:picLocks noChangeAspect="1"/>
          </p:cNvPicPr>
          <p:nvPr/>
        </p:nvPicPr>
        <p:blipFill rotWithShape="1">
          <a:blip r:embed="rId4"/>
          <a:srcRect l="24099" t="12557" r="20386" b="12000"/>
          <a:stretch/>
        </p:blipFill>
        <p:spPr>
          <a:xfrm>
            <a:off x="9735229" y="4638252"/>
            <a:ext cx="1858083" cy="1515068"/>
          </a:xfrm>
          <a:prstGeom prst="rect">
            <a:avLst/>
          </a:prstGeom>
        </p:spPr>
      </p:pic>
      <p:pic>
        <p:nvPicPr>
          <p:cNvPr id="15" name="Picture 14">
            <a:extLst>
              <a:ext uri="{FF2B5EF4-FFF2-40B4-BE49-F238E27FC236}">
                <a16:creationId xmlns:a16="http://schemas.microsoft.com/office/drawing/2014/main" id="{AFCDC31F-E772-2823-FE7C-157CF41B92E4}"/>
              </a:ext>
            </a:extLst>
          </p:cNvPr>
          <p:cNvPicPr>
            <a:picLocks noChangeAspect="1"/>
          </p:cNvPicPr>
          <p:nvPr/>
        </p:nvPicPr>
        <p:blipFill rotWithShape="1">
          <a:blip r:embed="rId5"/>
          <a:srcRect l="15134" t="17106" r="15319" b="15466"/>
          <a:stretch/>
        </p:blipFill>
        <p:spPr>
          <a:xfrm>
            <a:off x="4284009" y="4700738"/>
            <a:ext cx="2389632" cy="1390096"/>
          </a:xfrm>
          <a:prstGeom prst="rect">
            <a:avLst/>
          </a:prstGeom>
        </p:spPr>
      </p:pic>
    </p:spTree>
    <p:extLst>
      <p:ext uri="{BB962C8B-B14F-4D97-AF65-F5344CB8AC3E}">
        <p14:creationId xmlns:p14="http://schemas.microsoft.com/office/powerpoint/2010/main" val="1064665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519378" y="1555340"/>
            <a:ext cx="4022142" cy="446276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 Gen 6</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Refreshed design on the most powerful thin and light workstation.  The best gets better with the latest Intel Raptor Lake CPUs and NVIDIA professional graphics.  Offering brand new 4K OLED touch display and more GeForce graphics options.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13</a:t>
            </a:r>
            <a:r>
              <a:rPr kumimoji="0" lang="en-US" sz="1600" b="1" i="0" u="none" strike="noStrike" kern="1200" cap="none" spc="0" normalizeH="0" baseline="30000" noProof="0">
                <a:ln>
                  <a:noFill/>
                </a:ln>
                <a:solidFill>
                  <a:srgbClr val="000000"/>
                </a:solidFill>
                <a:effectLst/>
                <a:uLnTx/>
                <a:uFillTx/>
                <a:latin typeface="Arial"/>
                <a:ea typeface="+mn-ea"/>
                <a:cs typeface="+mn-cs"/>
              </a:rPr>
              <a:t>th</a:t>
            </a:r>
            <a:r>
              <a:rPr kumimoji="0" lang="en-US" sz="1600" b="1" i="0" u="none" strike="noStrike" kern="1200" cap="none" spc="0" normalizeH="0" baseline="0" noProof="0">
                <a:ln>
                  <a:noFill/>
                </a:ln>
                <a:solidFill>
                  <a:srgbClr val="000000"/>
                </a:solidFill>
                <a:effectLst/>
                <a:uLnTx/>
                <a:uFillTx/>
                <a:latin typeface="Arial"/>
                <a:ea typeface="+mn-ea"/>
                <a:cs typeface="+mn-cs"/>
              </a:rPr>
              <a:t> Gen Intel H-class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NVIDIA RTX 5000 Ada</a:t>
            </a:r>
          </a:p>
          <a:p>
            <a:pPr marL="457200"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Also offering GeForce RTX 4060/4080/4090</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64GB DDR5 RAM (96GB TBD)</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New 4K OLED touch display</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New 5 Megapixel FHD webcam</a:t>
            </a: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extLst>
              <p:ext uri="{D42A27DB-BD31-4B8C-83A1-F6EECF244321}">
                <p14:modId xmlns:p14="http://schemas.microsoft.com/office/powerpoint/2010/main" val="3544900530"/>
              </p:ext>
            </p:extLst>
          </p:nvPr>
        </p:nvGraphicFramePr>
        <p:xfrm>
          <a:off x="5170477" y="1722001"/>
          <a:ext cx="5089091" cy="2749822"/>
        </p:xfrm>
        <a:graphic>
          <a:graphicData uri="http://schemas.openxmlformats.org/drawingml/2006/table">
            <a:tbl>
              <a:tblPr firstRow="1">
                <a:tableStyleId>{2D5ABB26-0587-4C30-8999-92F81FD0307C}</a:tableStyleId>
              </a:tblPr>
              <a:tblGrid>
                <a:gridCol w="478967">
                  <a:extLst>
                    <a:ext uri="{9D8B030D-6E8A-4147-A177-3AD203B41FA5}">
                      <a16:colId xmlns:a16="http://schemas.microsoft.com/office/drawing/2014/main" val="20000"/>
                    </a:ext>
                  </a:extLst>
                </a:gridCol>
                <a:gridCol w="1152531">
                  <a:extLst>
                    <a:ext uri="{9D8B030D-6E8A-4147-A177-3AD203B41FA5}">
                      <a16:colId xmlns:a16="http://schemas.microsoft.com/office/drawing/2014/main" val="20002"/>
                    </a:ext>
                  </a:extLst>
                </a:gridCol>
                <a:gridCol w="1152531">
                  <a:extLst>
                    <a:ext uri="{9D8B030D-6E8A-4147-A177-3AD203B41FA5}">
                      <a16:colId xmlns:a16="http://schemas.microsoft.com/office/drawing/2014/main" val="1097658945"/>
                    </a:ext>
                  </a:extLst>
                </a:gridCol>
                <a:gridCol w="1152531">
                  <a:extLst>
                    <a:ext uri="{9D8B030D-6E8A-4147-A177-3AD203B41FA5}">
                      <a16:colId xmlns:a16="http://schemas.microsoft.com/office/drawing/2014/main" val="1322152617"/>
                    </a:ext>
                  </a:extLst>
                </a:gridCol>
                <a:gridCol w="1152531">
                  <a:extLst>
                    <a:ext uri="{9D8B030D-6E8A-4147-A177-3AD203B41FA5}">
                      <a16:colId xmlns:a16="http://schemas.microsoft.com/office/drawing/2014/main" val="3151446290"/>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 Gen 6 </a:t>
                      </a:r>
                      <a:r>
                        <a:rPr kumimoji="0" lang="en-US" sz="1100" b="0" i="0" u="none" strike="noStrike" kern="1200" cap="none" spc="0" normalizeH="0" baseline="0" noProof="0" dirty="0">
                          <a:ln>
                            <a:noFill/>
                          </a:ln>
                          <a:solidFill>
                            <a:schemeClr val="bg1"/>
                          </a:solidFill>
                          <a:effectLst/>
                          <a:uLnTx/>
                          <a:uFillTx/>
                          <a:latin typeface="+mn-lt"/>
                          <a:ea typeface="Arial" charset="0"/>
                          <a:cs typeface="Arial"/>
                        </a:rPr>
                        <a:t>Ultra-premium performance</a:t>
                      </a:r>
                      <a:endParaRPr kumimoji="0" lang="en-US" sz="1100" b="0" i="0" u="none" strike="noStrike" kern="1200" cap="none" spc="0" normalizeH="0" baseline="0" noProof="0" dirty="0">
                        <a:ln>
                          <a:noFill/>
                        </a:ln>
                        <a:solidFill>
                          <a:schemeClr val="bg1"/>
                        </a:solidFill>
                        <a:effectLst/>
                        <a:uLnTx/>
                        <a:uFillTx/>
                        <a:latin typeface="Arial"/>
                        <a:ea typeface="Arial" charset="0"/>
                        <a:cs typeface="Arial" charset="0"/>
                      </a:endParaRP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$3,739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$4,489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$4,899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$6,149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mn-lt"/>
                          <a:ea typeface="Arial" charset="0"/>
                          <a:cs typeface="Arial"/>
                        </a:rPr>
                        <a:t>$250 Rebate</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mn-lt"/>
                          <a:ea typeface="Arial" charset="0"/>
                          <a:cs typeface="Arial"/>
                        </a:rPr>
                        <a:t>$250 Rebate</a:t>
                      </a: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mn-lt"/>
                          <a:ea typeface="Arial" charset="0"/>
                          <a:cs typeface="Arial"/>
                        </a:rPr>
                        <a:t>$650 Rebate</a:t>
                      </a: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21FV001DUS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21FV001PUS</a:t>
                      </a:r>
                      <a:endParaRPr kumimoji="0" lang="en-US" sz="900" b="1" i="0" u="none" strike="noStrike" kern="1200" cap="none" spc="0" normalizeH="0" baseline="0" noProof="0" dirty="0">
                        <a:ln>
                          <a:noFill/>
                        </a:ln>
                        <a:solidFill>
                          <a:srgbClr val="000000"/>
                        </a:solidFill>
                        <a:effectLst/>
                        <a:highlight>
                          <a:srgbClr val="FFFF00"/>
                        </a:highligh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21FV001GUS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21FV001UUS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a:t>
                      </a:r>
                      <a:r>
                        <a:rPr lang="en-US" sz="800" b="1" i="0" u="none" strike="noStrike">
                          <a:solidFill>
                            <a:srgbClr val="000000"/>
                          </a:solidFill>
                          <a:effectLst/>
                          <a:latin typeface="Arial"/>
                          <a:ea typeface="Arial" charset="0"/>
                          <a:cs typeface="Arial"/>
                        </a:rPr>
                        <a:t>i7-13700H</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i7-13700H</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i7-13700H</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i9-13900H vPro</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WQXGA </a:t>
                      </a:r>
                      <a:r>
                        <a:rPr lang="en-US" sz="800" b="1" i="0" u="none" strike="noStrike">
                          <a:solidFill>
                            <a:srgbClr val="000000"/>
                          </a:solidFill>
                          <a:effectLst/>
                          <a:latin typeface="Arial"/>
                          <a:ea typeface="Arial" charset="0"/>
                          <a:cs typeface="Arial"/>
                        </a:rPr>
                        <a:t>(QHD+) </a:t>
                      </a:r>
                      <a:r>
                        <a:rPr lang="en-US" sz="800" b="0" i="0" u="none" strike="noStrike">
                          <a:solidFill>
                            <a:srgbClr val="000000"/>
                          </a:solidFill>
                          <a:effectLst/>
                          <a:latin typeface="Arial"/>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WQXGA </a:t>
                      </a:r>
                      <a:r>
                        <a:rPr lang="en-US" sz="800" b="1" i="0" u="none" strike="noStrike">
                          <a:solidFill>
                            <a:srgbClr val="000000"/>
                          </a:solidFill>
                          <a:effectLst/>
                          <a:latin typeface="+mn-lt"/>
                          <a:ea typeface="Arial" charset="0"/>
                          <a:cs typeface="Arial"/>
                        </a:rPr>
                        <a:t>(QHD+) </a:t>
                      </a:r>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WQUXGA </a:t>
                      </a:r>
                      <a:r>
                        <a:rPr lang="en-US" sz="800" b="1" i="0" u="none" strike="noStrike">
                          <a:solidFill>
                            <a:srgbClr val="000000"/>
                          </a:solidFill>
                          <a:effectLst/>
                          <a:latin typeface="+mn-lt"/>
                          <a:ea typeface="Arial" charset="0"/>
                          <a:cs typeface="Arial"/>
                        </a:rPr>
                        <a:t>(UHD+) OLED touch</a:t>
                      </a:r>
                    </a:p>
                    <a:p>
                      <a:pPr algn="l" fontAlgn="b"/>
                      <a:r>
                        <a:rPr lang="en-US" sz="800" b="0" i="0" u="none" strike="noStrike">
                          <a:solidFill>
                            <a:srgbClr val="000000"/>
                          </a:solidFill>
                          <a:effectLst/>
                          <a:latin typeface="+mn-lt"/>
                          <a:ea typeface="Arial" charset="0"/>
                          <a:cs typeface="Arial"/>
                        </a:rPr>
                        <a:t>5MP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WQXGA </a:t>
                      </a:r>
                      <a:r>
                        <a:rPr lang="en-US" sz="800" b="1" i="0" u="none" strike="noStrike">
                          <a:solidFill>
                            <a:srgbClr val="000000"/>
                          </a:solidFill>
                          <a:effectLst/>
                          <a:latin typeface="+mn-lt"/>
                          <a:ea typeface="Arial" charset="0"/>
                          <a:cs typeface="Arial"/>
                        </a:rPr>
                        <a:t>(QHD+) </a:t>
                      </a:r>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 RTX </a:t>
                      </a:r>
                    </a:p>
                    <a:p>
                      <a:pPr algn="l" fontAlgn="b"/>
                      <a:r>
                        <a:rPr lang="en-US" sz="800" b="1" i="0" u="none" strike="noStrike">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a:t>
                      </a:r>
                    </a:p>
                    <a:p>
                      <a:pPr algn="l" fontAlgn="b"/>
                      <a:r>
                        <a:rPr lang="en-US" sz="800" b="1" i="0" u="none" strike="noStrike">
                          <a:solidFill>
                            <a:srgbClr val="000000"/>
                          </a:solidFill>
                          <a:effectLst/>
                          <a:latin typeface="Arial"/>
                          <a:ea typeface="Arial" charset="0"/>
                          <a:cs typeface="Arial"/>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a:t>
                      </a:r>
                    </a:p>
                    <a:p>
                      <a:pPr algn="l" fontAlgn="b"/>
                      <a:r>
                        <a:rPr lang="en-US" sz="800" b="1" i="0" u="none" strike="noStrike">
                          <a:solidFill>
                            <a:srgbClr val="000000"/>
                          </a:solidFill>
                          <a:effectLst/>
                          <a:latin typeface="+mn-lt"/>
                          <a:ea typeface="Arial" charset="0"/>
                          <a:cs typeface="Arial"/>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GeForce</a:t>
                      </a:r>
                    </a:p>
                    <a:p>
                      <a:pPr algn="l" fontAlgn="b"/>
                      <a:r>
                        <a:rPr lang="en-US" sz="800" b="1" i="0" u="none" strike="noStrike">
                          <a:solidFill>
                            <a:srgbClr val="000000"/>
                          </a:solidFill>
                          <a:effectLst/>
                          <a:latin typeface="Arial"/>
                          <a:ea typeface="Arial" charset="0"/>
                          <a:cs typeface="Arial"/>
                        </a:rPr>
                        <a:t>RTX 4090 16GB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38032">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Arial"/>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631218679"/>
                  </a:ext>
                </a:extLst>
              </a:tr>
            </a:tbl>
          </a:graphicData>
        </a:graphic>
      </p:graphicFrame>
      <p:sp>
        <p:nvSpPr>
          <p:cNvPr id="4" name="Title 3">
            <a:extLst>
              <a:ext uri="{FF2B5EF4-FFF2-40B4-BE49-F238E27FC236}">
                <a16:creationId xmlns:a16="http://schemas.microsoft.com/office/drawing/2014/main" id="{26865A05-5B12-D091-5578-143C6E0F7D41}"/>
              </a:ext>
            </a:extLst>
          </p:cNvPr>
          <p:cNvSpPr>
            <a:spLocks noGrp="1"/>
          </p:cNvSpPr>
          <p:nvPr>
            <p:ph type="title" idx="4294967295"/>
          </p:nvPr>
        </p:nvSpPr>
        <p:spPr>
          <a:xfrm>
            <a:off x="0" y="0"/>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 | The Machine You Need in the Device You Want</a:t>
            </a:r>
            <a:endParaRPr lang="en-US" dirty="0"/>
          </a:p>
        </p:txBody>
      </p:sp>
      <p:pic>
        <p:nvPicPr>
          <p:cNvPr id="3" name="Picture 2">
            <a:extLst>
              <a:ext uri="{FF2B5EF4-FFF2-40B4-BE49-F238E27FC236}">
                <a16:creationId xmlns:a16="http://schemas.microsoft.com/office/drawing/2014/main" id="{9F3BAA62-DE78-41FB-DE81-EC5A5F0F1119}"/>
              </a:ext>
            </a:extLst>
          </p:cNvPr>
          <p:cNvPicPr>
            <a:picLocks noChangeAspect="1"/>
          </p:cNvPicPr>
          <p:nvPr/>
        </p:nvPicPr>
        <p:blipFill rotWithShape="1">
          <a:blip r:embed="rId2"/>
          <a:srcRect l="23458" t="12556" r="22161" b="13426"/>
          <a:stretch/>
        </p:blipFill>
        <p:spPr>
          <a:xfrm>
            <a:off x="4882680" y="4541990"/>
            <a:ext cx="1936498" cy="1581459"/>
          </a:xfrm>
          <a:prstGeom prst="rect">
            <a:avLst/>
          </a:prstGeom>
        </p:spPr>
      </p:pic>
      <p:pic>
        <p:nvPicPr>
          <p:cNvPr id="6" name="Picture 5">
            <a:extLst>
              <a:ext uri="{FF2B5EF4-FFF2-40B4-BE49-F238E27FC236}">
                <a16:creationId xmlns:a16="http://schemas.microsoft.com/office/drawing/2014/main" id="{84BB65DD-0055-16F0-DCEF-5CBCBBBF4E99}"/>
              </a:ext>
            </a:extLst>
          </p:cNvPr>
          <p:cNvPicPr>
            <a:picLocks noChangeAspect="1"/>
          </p:cNvPicPr>
          <p:nvPr/>
        </p:nvPicPr>
        <p:blipFill rotWithShape="1">
          <a:blip r:embed="rId3"/>
          <a:srcRect l="25107" t="16622" r="17986" b="13067"/>
          <a:stretch/>
        </p:blipFill>
        <p:spPr>
          <a:xfrm>
            <a:off x="7160338" y="4554182"/>
            <a:ext cx="2133269" cy="1581458"/>
          </a:xfrm>
          <a:prstGeom prst="rect">
            <a:avLst/>
          </a:prstGeom>
        </p:spPr>
      </p:pic>
      <p:pic>
        <p:nvPicPr>
          <p:cNvPr id="3074" name="Picture 2" descr="ThinkPad P1 Gen 6 Product Photos&#10;">
            <a:extLst>
              <a:ext uri="{FF2B5EF4-FFF2-40B4-BE49-F238E27FC236}">
                <a16:creationId xmlns:a16="http://schemas.microsoft.com/office/drawing/2014/main" id="{C2FD532D-6574-D940-F31F-AED68C30FAD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454" t="12247" r="18947" b="4978"/>
          <a:stretch/>
        </p:blipFill>
        <p:spPr bwMode="auto">
          <a:xfrm>
            <a:off x="9630092" y="4554182"/>
            <a:ext cx="1946350" cy="156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439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64153A-88E1-44D4-9A71-A80119FE11FE}"/>
              </a:ext>
            </a:extLst>
          </p:cNvPr>
          <p:cNvSpPr txBox="1"/>
          <p:nvPr/>
        </p:nvSpPr>
        <p:spPr>
          <a:xfrm>
            <a:off x="537676" y="1468961"/>
            <a:ext cx="5594900" cy="433965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a:ea typeface="+mn-ea"/>
                <a:cs typeface="+mn-cs"/>
              </a:rPr>
              <a:t>While Supply Lasts!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The following pages contain product families that are nearing the end of lifecycle and </a:t>
            </a:r>
            <a:r>
              <a:rPr kumimoji="0" lang="en-US" sz="2400" b="1" i="0" u="sng" strike="noStrike" kern="1200" cap="none" spc="0" normalizeH="0" baseline="0" noProof="0">
                <a:ln>
                  <a:noFill/>
                </a:ln>
                <a:solidFill>
                  <a:srgbClr val="000000"/>
                </a:solidFill>
                <a:effectLst/>
                <a:uLnTx/>
                <a:uFillTx/>
                <a:latin typeface="Arial"/>
                <a:ea typeface="+mn-ea"/>
                <a:cs typeface="+mn-cs"/>
              </a:rPr>
              <a:t>will only be available while current supply/inventory lasts.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If your current configuration is sold out, you should transition your customers according to the chart on the right.</a:t>
            </a:r>
          </a:p>
        </p:txBody>
      </p:sp>
      <p:grpSp>
        <p:nvGrpSpPr>
          <p:cNvPr id="27" name="Group 26">
            <a:extLst>
              <a:ext uri="{FF2B5EF4-FFF2-40B4-BE49-F238E27FC236}">
                <a16:creationId xmlns:a16="http://schemas.microsoft.com/office/drawing/2014/main" id="{56390F05-E04D-4BD1-ACFC-874C58752BBF}"/>
              </a:ext>
            </a:extLst>
          </p:cNvPr>
          <p:cNvGrpSpPr/>
          <p:nvPr/>
        </p:nvGrpSpPr>
        <p:grpSpPr>
          <a:xfrm>
            <a:off x="6608064" y="1673776"/>
            <a:ext cx="4949952" cy="3293210"/>
            <a:chOff x="6656832" y="2212847"/>
            <a:chExt cx="4949952" cy="3293210"/>
          </a:xfrm>
        </p:grpSpPr>
        <p:sp>
          <p:nvSpPr>
            <p:cNvPr id="6" name="TextBox 5">
              <a:extLst>
                <a:ext uri="{FF2B5EF4-FFF2-40B4-BE49-F238E27FC236}">
                  <a16:creationId xmlns:a16="http://schemas.microsoft.com/office/drawing/2014/main" id="{6C17805E-73C1-452A-9971-3553A4A12D20}"/>
                </a:ext>
              </a:extLst>
            </p:cNvPr>
            <p:cNvSpPr txBox="1"/>
            <p:nvPr/>
          </p:nvSpPr>
          <p:spPr>
            <a:xfrm>
              <a:off x="6656832" y="2212848"/>
              <a:ext cx="2176272" cy="3293209"/>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000000"/>
                  </a:solidFill>
                  <a:effectLst/>
                  <a:uLnTx/>
                  <a:uFillTx/>
                  <a:latin typeface="Arial"/>
                  <a:ea typeface="+mn-ea"/>
                  <a:cs typeface="+mn-cs"/>
                </a:rPr>
                <a:t>Family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P14s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P16s Gen 1</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P14s AMD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P16s AMD Gen 1</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P15v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T15p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P15v AMD</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 Gen 5</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 Gen 1</a:t>
              </a:r>
            </a:p>
          </p:txBody>
        </p:sp>
        <p:sp>
          <p:nvSpPr>
            <p:cNvPr id="8" name="TextBox 7">
              <a:extLst>
                <a:ext uri="{FF2B5EF4-FFF2-40B4-BE49-F238E27FC236}">
                  <a16:creationId xmlns:a16="http://schemas.microsoft.com/office/drawing/2014/main" id="{4C4BE144-6C14-4013-A8E3-4AB8C7707B0E}"/>
                </a:ext>
              </a:extLst>
            </p:cNvPr>
            <p:cNvSpPr txBox="1"/>
            <p:nvPr/>
          </p:nvSpPr>
          <p:spPr>
            <a:xfrm>
              <a:off x="9314688" y="2212847"/>
              <a:ext cx="2292096" cy="3293209"/>
            </a:xfrm>
            <a:prstGeom prst="rect">
              <a:avLst/>
            </a:prstGeom>
            <a:noFill/>
          </p:spPr>
          <p:txBody>
            <a:bodyPr wrap="square" lIns="91440" tIns="45720" rIns="91440" bIns="45720" rtlCol="0" anchor="ctr">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000000"/>
                  </a:solidFill>
                  <a:effectLst/>
                  <a:uLnTx/>
                  <a:uFillTx/>
                  <a:latin typeface="Arial"/>
                  <a:ea typeface="+mn-ea"/>
                  <a:cs typeface="+mn-cs"/>
                </a:rPr>
                <a:t>Family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P14s Gen 4</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P16s Gen 2</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coming soon!</a:t>
              </a: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coming soon!</a:t>
              </a: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P16v Gen 1</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No Transition</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P16v AMD</a:t>
              </a:r>
              <a:endParaRPr kumimoji="0" lang="en-US" sz="24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 Gen 6</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 Gen 2</a:t>
              </a: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cxnSp>
          <p:nvCxnSpPr>
            <p:cNvPr id="12" name="Straight Arrow Connector 11">
              <a:extLst>
                <a:ext uri="{FF2B5EF4-FFF2-40B4-BE49-F238E27FC236}">
                  <a16:creationId xmlns:a16="http://schemas.microsoft.com/office/drawing/2014/main" id="{AE47B5D5-8E63-424B-813E-91535C577D6F}"/>
                </a:ext>
              </a:extLst>
            </p:cNvPr>
            <p:cNvCxnSpPr/>
            <p:nvPr/>
          </p:nvCxnSpPr>
          <p:spPr>
            <a:xfrm>
              <a:off x="8772144" y="2871216"/>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576C54A-C8D3-4981-B65D-F93ED2C14458}"/>
                </a:ext>
              </a:extLst>
            </p:cNvPr>
            <p:cNvCxnSpPr/>
            <p:nvPr/>
          </p:nvCxnSpPr>
          <p:spPr>
            <a:xfrm>
              <a:off x="8772144" y="3145536"/>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0B8672A-CEEB-4161-8E9A-B3E7C0143975}"/>
                </a:ext>
              </a:extLst>
            </p:cNvPr>
            <p:cNvCxnSpPr/>
            <p:nvPr/>
          </p:nvCxnSpPr>
          <p:spPr>
            <a:xfrm>
              <a:off x="8778240" y="4053840"/>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83F9811-3BA6-4731-8528-665A6257B426}"/>
                </a:ext>
              </a:extLst>
            </p:cNvPr>
            <p:cNvCxnSpPr>
              <a:cxnSpLocks/>
            </p:cNvCxnSpPr>
            <p:nvPr/>
          </p:nvCxnSpPr>
          <p:spPr>
            <a:xfrm>
              <a:off x="8778240" y="3429000"/>
              <a:ext cx="6400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2506A9BA-454F-42A0-8E44-D49B2E6C1189}"/>
                </a:ext>
              </a:extLst>
            </p:cNvPr>
            <p:cNvCxnSpPr>
              <a:cxnSpLocks/>
            </p:cNvCxnSpPr>
            <p:nvPr/>
          </p:nvCxnSpPr>
          <p:spPr>
            <a:xfrm>
              <a:off x="8833104" y="3742944"/>
              <a:ext cx="58521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7394CED-7930-41E2-B3E9-75432DC32DA1}"/>
                </a:ext>
              </a:extLst>
            </p:cNvPr>
            <p:cNvCxnSpPr/>
            <p:nvPr/>
          </p:nvCxnSpPr>
          <p:spPr>
            <a:xfrm>
              <a:off x="8778240" y="4352544"/>
              <a:ext cx="743712" cy="0"/>
            </a:xfrm>
            <a:prstGeom prst="straightConnector1">
              <a:avLst/>
            </a:prstGeom>
            <a:ln w="28575">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FEDF880D-39DD-4E7D-88D8-FA4AA2D58C27}"/>
                </a:ext>
              </a:extLst>
            </p:cNvPr>
            <p:cNvCxnSpPr/>
            <p:nvPr/>
          </p:nvCxnSpPr>
          <p:spPr>
            <a:xfrm>
              <a:off x="8778240" y="4980432"/>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E27FA291-861D-40F9-96C0-FFB01DE1894D}"/>
                </a:ext>
              </a:extLst>
            </p:cNvPr>
            <p:cNvCxnSpPr>
              <a:cxnSpLocks/>
            </p:cNvCxnSpPr>
            <p:nvPr/>
          </p:nvCxnSpPr>
          <p:spPr>
            <a:xfrm>
              <a:off x="8772144" y="5300497"/>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7" name="Title 6">
            <a:extLst>
              <a:ext uri="{FF2B5EF4-FFF2-40B4-BE49-F238E27FC236}">
                <a16:creationId xmlns:a16="http://schemas.microsoft.com/office/drawing/2014/main" id="{FE83D67A-B99A-0B15-35F6-1686A432671A}"/>
              </a:ext>
            </a:extLst>
          </p:cNvPr>
          <p:cNvSpPr>
            <a:spLocks noGrp="1"/>
          </p:cNvSpPr>
          <p:nvPr>
            <p:ph type="title" idx="4294967295"/>
          </p:nvPr>
        </p:nvSpPr>
        <p:spPr>
          <a:xfrm>
            <a:off x="0" y="230992"/>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p>
        </p:txBody>
      </p:sp>
      <p:cxnSp>
        <p:nvCxnSpPr>
          <p:cNvPr id="3" name="Straight Arrow Connector 2">
            <a:extLst>
              <a:ext uri="{FF2B5EF4-FFF2-40B4-BE49-F238E27FC236}">
                <a16:creationId xmlns:a16="http://schemas.microsoft.com/office/drawing/2014/main" id="{B632BF3F-2C02-FFFA-D3FA-1100B4B0BF9F}"/>
              </a:ext>
            </a:extLst>
          </p:cNvPr>
          <p:cNvCxnSpPr/>
          <p:nvPr/>
        </p:nvCxnSpPr>
        <p:spPr>
          <a:xfrm>
            <a:off x="8723376" y="4130465"/>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520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Lenovo Premium Notebooks</a:t>
            </a:r>
          </a:p>
        </p:txBody>
      </p:sp>
      <p:sp>
        <p:nvSpPr>
          <p:cNvPr id="6" name="Slide Number Placeholder 5"/>
          <p:cNvSpPr>
            <a:spLocks noGrp="1"/>
          </p:cNvSpPr>
          <p:nvPr>
            <p:ph type="sldNum" sz="quarter" idx="4"/>
          </p:nvPr>
        </p:nvSpPr>
        <p:spPr/>
        <p:txBody>
          <a:bodyPr/>
          <a:lstStyle/>
          <a:p>
            <a:fld id="{6D22F896-40B5-4ADD-8801-0D06FADFA095}" type="slidenum">
              <a:rPr lang="en-US" smtClean="0"/>
              <a:pPr/>
              <a:t>3</a:t>
            </a:fld>
            <a:endParaRPr lang="en-US" dirty="0"/>
          </a:p>
        </p:txBody>
      </p:sp>
    </p:spTree>
    <p:extLst>
      <p:ext uri="{BB962C8B-B14F-4D97-AF65-F5344CB8AC3E}">
        <p14:creationId xmlns:p14="http://schemas.microsoft.com/office/powerpoint/2010/main" val="185799205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E51C03D5-220B-4C00-8881-13883B33A4F7}"/>
              </a:ext>
            </a:extLst>
          </p:cNvPr>
          <p:cNvGraphicFramePr>
            <a:graphicFrameLocks noGrp="1"/>
          </p:cNvGraphicFramePr>
          <p:nvPr>
            <p:extLst>
              <p:ext uri="{D42A27DB-BD31-4B8C-83A1-F6EECF244321}">
                <p14:modId xmlns:p14="http://schemas.microsoft.com/office/powerpoint/2010/main" val="1794200009"/>
              </p:ext>
            </p:extLst>
          </p:nvPr>
        </p:nvGraphicFramePr>
        <p:xfrm>
          <a:off x="3885145" y="1313187"/>
          <a:ext cx="6573225" cy="2454483"/>
        </p:xfrm>
        <a:graphic>
          <a:graphicData uri="http://schemas.openxmlformats.org/drawingml/2006/table">
            <a:tbl>
              <a:tblPr firstRow="1">
                <a:tableStyleId>{2D5ABB26-0587-4C30-8999-92F81FD0307C}</a:tableStyleId>
              </a:tblPr>
              <a:tblGrid>
                <a:gridCol w="566140">
                  <a:extLst>
                    <a:ext uri="{9D8B030D-6E8A-4147-A177-3AD203B41FA5}">
                      <a16:colId xmlns:a16="http://schemas.microsoft.com/office/drawing/2014/main" val="20000"/>
                    </a:ext>
                  </a:extLst>
                </a:gridCol>
                <a:gridCol w="987308">
                  <a:extLst>
                    <a:ext uri="{9D8B030D-6E8A-4147-A177-3AD203B41FA5}">
                      <a16:colId xmlns:a16="http://schemas.microsoft.com/office/drawing/2014/main" val="20001"/>
                    </a:ext>
                  </a:extLst>
                </a:gridCol>
                <a:gridCol w="1079287">
                  <a:extLst>
                    <a:ext uri="{9D8B030D-6E8A-4147-A177-3AD203B41FA5}">
                      <a16:colId xmlns:a16="http://schemas.microsoft.com/office/drawing/2014/main" val="20003"/>
                    </a:ext>
                  </a:extLst>
                </a:gridCol>
                <a:gridCol w="955678">
                  <a:extLst>
                    <a:ext uri="{9D8B030D-6E8A-4147-A177-3AD203B41FA5}">
                      <a16:colId xmlns:a16="http://schemas.microsoft.com/office/drawing/2014/main" val="2818463844"/>
                    </a:ext>
                  </a:extLst>
                </a:gridCol>
                <a:gridCol w="955678">
                  <a:extLst>
                    <a:ext uri="{9D8B030D-6E8A-4147-A177-3AD203B41FA5}">
                      <a16:colId xmlns:a16="http://schemas.microsoft.com/office/drawing/2014/main" val="3509927350"/>
                    </a:ext>
                  </a:extLst>
                </a:gridCol>
                <a:gridCol w="1014567">
                  <a:extLst>
                    <a:ext uri="{9D8B030D-6E8A-4147-A177-3AD203B41FA5}">
                      <a16:colId xmlns:a16="http://schemas.microsoft.com/office/drawing/2014/main" val="2011134006"/>
                    </a:ext>
                  </a:extLst>
                </a:gridCol>
                <a:gridCol w="1014567">
                  <a:extLst>
                    <a:ext uri="{9D8B030D-6E8A-4147-A177-3AD203B41FA5}">
                      <a16:colId xmlns:a16="http://schemas.microsoft.com/office/drawing/2014/main" val="2777491504"/>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Gen 3</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$2,119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$2,909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$3,129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$3,359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$3,579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$3,859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$300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$350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lvl="0" indent="0" algn="l">
                        <a:lnSpc>
                          <a:spcPct val="100000"/>
                        </a:lnSpc>
                        <a:buNone/>
                      </a:pPr>
                      <a:endParaRPr lang="en-US" sz="800" b="1" i="0" u="none" strike="noStrike" kern="1200" cap="none" spc="0" normalizeH="0" baseline="0" noProof="0">
                        <a:ln>
                          <a:noFill/>
                        </a:ln>
                        <a:solidFill>
                          <a:srgbClr val="3E8DDD"/>
                        </a:solidFill>
                        <a:effectLst/>
                        <a:uLnTx/>
                        <a:uFillTx/>
                        <a:latin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1">
                          <a:latin typeface="+mj-lt"/>
                        </a:rPr>
                        <a:t>21AK002FUS</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21AK002CUS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000000"/>
                          </a:solidFill>
                          <a:effectLst/>
                          <a:uLnTx/>
                          <a:uFillTx/>
                          <a:latin typeface="+mn-lt"/>
                          <a:ea typeface="+mn-ea"/>
                          <a:cs typeface="+mn-cs"/>
                        </a:rPr>
                        <a:t>21AK002HUS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21AK0028US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21AK002GUS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21AK0029US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a:t>
                      </a:r>
                      <a:r>
                        <a:rPr lang="en-US" sz="800" b="0" i="0" u="none" strike="noStrike" baseline="0">
                          <a:solidFill>
                            <a:srgbClr val="000000"/>
                          </a:solidFill>
                          <a:effectLst/>
                          <a:latin typeface="Arial"/>
                          <a:ea typeface="Arial" charset="0"/>
                          <a:cs typeface="Arial"/>
                        </a:rPr>
                        <a:t> </a:t>
                      </a:r>
                      <a:r>
                        <a:rPr lang="en-US" sz="800" b="1" i="0" u="none" strike="noStrike" baseline="0">
                          <a:solidFill>
                            <a:srgbClr val="000000"/>
                          </a:solidFill>
                          <a:effectLst/>
                          <a:latin typeface="Arial"/>
                          <a:ea typeface="Arial" charset="0"/>
                          <a:cs typeface="Arial"/>
                        </a:rPr>
                        <a:t>i7-1270P</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000000"/>
                          </a:solidFill>
                          <a:effectLst/>
                          <a:uLnTx/>
                          <a:uFillTx/>
                          <a:latin typeface="Arial"/>
                          <a:cs typeface="Arial"/>
                        </a:rPr>
                        <a:t>Core </a:t>
                      </a:r>
                      <a:r>
                        <a:rPr lang="en-US" sz="800" b="1" i="0" u="none" strike="noStrike" kern="1200" cap="none" spc="0" normalizeH="0" baseline="0" noProof="0" dirty="0">
                          <a:ln>
                            <a:noFill/>
                          </a:ln>
                          <a:solidFill>
                            <a:srgbClr val="000000"/>
                          </a:solidFill>
                          <a:effectLst/>
                          <a:uLnTx/>
                          <a:uFillTx/>
                          <a:latin typeface="Arial"/>
                          <a:cs typeface="Arial"/>
                        </a:rPr>
                        <a:t>i7-1280P</a:t>
                      </a:r>
                      <a:endParaRPr kumimoji="0"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i7-1280P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i7-1280P</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16GB DDR4 </a:t>
                      </a:r>
                      <a:r>
                        <a:rPr lang="en-US" sz="800" b="1" i="0" u="none" strike="noStrike">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16GB DDR4 </a:t>
                      </a:r>
                      <a:r>
                        <a:rPr lang="en-US" sz="800" b="1" i="0" u="none" strike="noStrike">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Arial"/>
                          <a:cs typeface="Arial"/>
                        </a:rPr>
                        <a:t>16GB DDR4 </a:t>
                      </a:r>
                      <a:r>
                        <a:rPr lang="en-US" sz="800" b="1" i="0" u="none" strike="noStrike" kern="1200" cap="none" spc="0" normalizeH="0" baseline="0" noProof="0">
                          <a:ln>
                            <a:noFill/>
                          </a:ln>
                          <a:solidFill>
                            <a:schemeClr val="tx1"/>
                          </a:solidFill>
                          <a:effectLst/>
                          <a:uLnTx/>
                          <a:uFillTx/>
                          <a:latin typeface="Arial"/>
                          <a:cs typeface="Arial"/>
                        </a:rPr>
                        <a:t>3200</a:t>
                      </a:r>
                      <a:endParaRPr kumimoji="0"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512GB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14”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14” 16:10 FHD+ IPS </a:t>
                      </a:r>
                      <a:r>
                        <a:rPr lang="en-US" sz="800" b="0" i="0" u="sng" strike="noStrike">
                          <a:solidFill>
                            <a:schemeClr val="tx1"/>
                          </a:solidFill>
                          <a:effectLst/>
                          <a:latin typeface="Arial"/>
                          <a:ea typeface="Arial" charset="0"/>
                          <a:cs typeface="Arial"/>
                        </a:rPr>
                        <a:t>Touch</a:t>
                      </a:r>
                      <a:r>
                        <a:rPr lang="en-US" sz="800" b="0" i="0" u="none" strike="noStrike">
                          <a:solidFill>
                            <a:schemeClr val="tx1"/>
                          </a:solidFill>
                          <a:effectLst/>
                          <a:latin typeface="Arial"/>
                          <a:ea typeface="Arial" charset="0"/>
                          <a:cs typeface="Arial"/>
                        </a:rPr>
                        <a:t> IR Camera</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14” 16:10 FHD+ IPS IR Camera</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14”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14”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14”  UHD+ </a:t>
                      </a:r>
                      <a:r>
                        <a:rPr lang="en-US" sz="800" b="0" i="0" u="sng" strike="noStrike">
                          <a:solidFill>
                            <a:srgbClr val="000000"/>
                          </a:solidFill>
                          <a:effectLst/>
                          <a:latin typeface="Arial"/>
                          <a:ea typeface="Arial" charset="0"/>
                          <a:cs typeface="Arial"/>
                        </a:rPr>
                        <a:t>Touch</a:t>
                      </a:r>
                      <a:r>
                        <a:rPr lang="en-US" sz="800" b="0" i="0" u="none" strike="noStrike">
                          <a:solidFill>
                            <a:srgbClr val="000000"/>
                          </a:solidFill>
                          <a:effectLst/>
                          <a:latin typeface="Arial"/>
                          <a:ea typeface="Arial" charset="0"/>
                          <a:cs typeface="Arial"/>
                        </a:rPr>
                        <a:t> 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Intel </a:t>
                      </a:r>
                      <a:r>
                        <a:rPr lang="en-US" sz="800" b="1" i="0" u="none" strike="noStrike">
                          <a:solidFill>
                            <a:srgbClr val="000000"/>
                          </a:solidFill>
                          <a:effectLst/>
                          <a:latin typeface="Arial"/>
                          <a:ea typeface="Arial" charset="0"/>
                          <a:cs typeface="Arial"/>
                        </a:rPr>
                        <a:t>Iris Xe </a:t>
                      </a:r>
                      <a:r>
                        <a:rPr lang="en-US" sz="800" b="0" i="0" u="none" strike="noStrike">
                          <a:solidFill>
                            <a:srgbClr val="000000"/>
                          </a:solidFill>
                          <a:effectLst/>
                          <a:latin typeface="Arial"/>
                          <a:ea typeface="Arial" charset="0"/>
                          <a:cs typeface="Arial"/>
                        </a:rPr>
                        <a:t>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sng" strike="noStrike">
                          <a:solidFill>
                            <a:srgbClr val="000000"/>
                          </a:solidFill>
                          <a:effectLst/>
                          <a:latin typeface="Arial"/>
                          <a:cs typeface="Arial"/>
                        </a:rPr>
                        <a:t>Premier Support</a:t>
                      </a:r>
                      <a:endParaRPr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3 Year Warranty </a:t>
                      </a: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6" name="Table 15">
            <a:extLst>
              <a:ext uri="{FF2B5EF4-FFF2-40B4-BE49-F238E27FC236}">
                <a16:creationId xmlns:a16="http://schemas.microsoft.com/office/drawing/2014/main" id="{2F934188-F6E1-4014-B33E-996FEACFFE1B}"/>
              </a:ext>
            </a:extLst>
          </p:cNvPr>
          <p:cNvGraphicFramePr>
            <a:graphicFrameLocks noGrp="1"/>
          </p:cNvGraphicFramePr>
          <p:nvPr/>
        </p:nvGraphicFramePr>
        <p:xfrm>
          <a:off x="3912231" y="3859189"/>
          <a:ext cx="7129275" cy="2550969"/>
        </p:xfrm>
        <a:graphic>
          <a:graphicData uri="http://schemas.openxmlformats.org/drawingml/2006/table">
            <a:tbl>
              <a:tblPr firstRow="1">
                <a:tableStyleId>{2D5ABB26-0587-4C30-8999-92F81FD0307C}</a:tableStyleId>
              </a:tblPr>
              <a:tblGrid>
                <a:gridCol w="529308">
                  <a:extLst>
                    <a:ext uri="{9D8B030D-6E8A-4147-A177-3AD203B41FA5}">
                      <a16:colId xmlns:a16="http://schemas.microsoft.com/office/drawing/2014/main" val="20000"/>
                    </a:ext>
                  </a:extLst>
                </a:gridCol>
                <a:gridCol w="948561">
                  <a:extLst>
                    <a:ext uri="{9D8B030D-6E8A-4147-A177-3AD203B41FA5}">
                      <a16:colId xmlns:a16="http://schemas.microsoft.com/office/drawing/2014/main" val="1889226113"/>
                    </a:ext>
                  </a:extLst>
                </a:gridCol>
                <a:gridCol w="948561">
                  <a:extLst>
                    <a:ext uri="{9D8B030D-6E8A-4147-A177-3AD203B41FA5}">
                      <a16:colId xmlns:a16="http://schemas.microsoft.com/office/drawing/2014/main" val="2993960856"/>
                    </a:ext>
                  </a:extLst>
                </a:gridCol>
                <a:gridCol w="948561">
                  <a:extLst>
                    <a:ext uri="{9D8B030D-6E8A-4147-A177-3AD203B41FA5}">
                      <a16:colId xmlns:a16="http://schemas.microsoft.com/office/drawing/2014/main" val="1269085200"/>
                    </a:ext>
                  </a:extLst>
                </a:gridCol>
                <a:gridCol w="999421">
                  <a:extLst>
                    <a:ext uri="{9D8B030D-6E8A-4147-A177-3AD203B41FA5}">
                      <a16:colId xmlns:a16="http://schemas.microsoft.com/office/drawing/2014/main" val="20003"/>
                    </a:ext>
                  </a:extLst>
                </a:gridCol>
                <a:gridCol w="903151">
                  <a:extLst>
                    <a:ext uri="{9D8B030D-6E8A-4147-A177-3AD203B41FA5}">
                      <a16:colId xmlns:a16="http://schemas.microsoft.com/office/drawing/2014/main" val="2681698877"/>
                    </a:ext>
                  </a:extLst>
                </a:gridCol>
                <a:gridCol w="903151">
                  <a:extLst>
                    <a:ext uri="{9D8B030D-6E8A-4147-A177-3AD203B41FA5}">
                      <a16:colId xmlns:a16="http://schemas.microsoft.com/office/drawing/2014/main" val="3509927350"/>
                    </a:ext>
                  </a:extLst>
                </a:gridCol>
                <a:gridCol w="948561">
                  <a:extLst>
                    <a:ext uri="{9D8B030D-6E8A-4147-A177-3AD203B41FA5}">
                      <a16:colId xmlns:a16="http://schemas.microsoft.com/office/drawing/2014/main" val="2011134006"/>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a:ln>
                            <a:noFill/>
                          </a:ln>
                          <a:solidFill>
                            <a:schemeClr val="bg1"/>
                          </a:solidFill>
                          <a:effectLst/>
                          <a:uLnTx/>
                          <a:uFillTx/>
                          <a:latin typeface="Arial"/>
                          <a:ea typeface="Arial" charset="0"/>
                          <a:cs typeface="Arial"/>
                        </a:rPr>
                        <a:t>P16s Gen 1</a:t>
                      </a:r>
                      <a:r>
                        <a:rPr lang="en-US" sz="1400" b="1" i="0" u="none" strike="noStrike" kern="1200" cap="none" spc="0" normalizeH="0" baseline="0" noProof="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a:ln>
                            <a:noFill/>
                          </a:ln>
                          <a:solidFill>
                            <a:schemeClr val="bg1"/>
                          </a:solidFill>
                          <a:effectLst/>
                          <a:uLnTx/>
                          <a:uFillTx/>
                          <a:latin typeface="Arial"/>
                          <a:ea typeface="Arial" charset="0"/>
                          <a:cs typeface="Arial"/>
                        </a:rPr>
                        <a:t>16”</a:t>
                      </a:r>
                      <a:r>
                        <a:rPr lang="en-US" sz="1100" b="0" i="0" u="none" strike="noStrike" kern="1200" cap="none" spc="0" normalizeH="0" baseline="0" noProof="0">
                          <a:ln>
                            <a:noFill/>
                          </a:ln>
                          <a:solidFill>
                            <a:schemeClr val="bg1"/>
                          </a:solidFill>
                          <a:effectLst/>
                          <a:uLnTx/>
                          <a:uFillTx/>
                          <a:latin typeface="Arial"/>
                          <a:ea typeface="Arial" charset="0"/>
                          <a:cs typeface="Arial"/>
                        </a:rPr>
                        <a:t> </a:t>
                      </a:r>
                      <a:r>
                        <a:rPr kumimoji="0" lang="en-US" sz="1100" b="0" i="0" u="none" strike="noStrike" kern="1200" cap="none" spc="0" normalizeH="0" baseline="0" noProof="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$2,099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a:ln>
                            <a:noFill/>
                          </a:ln>
                          <a:solidFill>
                            <a:srgbClr val="E2231A"/>
                          </a:solidFill>
                          <a:effectLst/>
                          <a:uLnTx/>
                          <a:uFillTx/>
                          <a:latin typeface="Arial"/>
                          <a:cs typeface="Arial"/>
                        </a:rPr>
                        <a:t>$2,139</a:t>
                      </a:r>
                      <a:endParaRPr kumimoji="0" lang="en-US"/>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$2,159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a:ln>
                            <a:noFill/>
                          </a:ln>
                          <a:solidFill>
                            <a:srgbClr val="E2231A"/>
                          </a:solidFill>
                          <a:effectLst/>
                          <a:uLnTx/>
                          <a:uFillTx/>
                          <a:latin typeface="Arial"/>
                          <a:cs typeface="Arial"/>
                        </a:rPr>
                        <a:t>$2,319</a:t>
                      </a:r>
                      <a:endParaRPr kumimoji="0" lang="en-US"/>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$2,439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$2,649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cs typeface="Arial"/>
                      </a:endParaRPr>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kumimoji="0" lang="en-US" sz="800" b="1" i="0" u="none" strike="noStrike" kern="1200" cap="none" spc="0" normalizeH="0" baseline="0" noProof="0">
                        <a:ln>
                          <a:noFill/>
                        </a:ln>
                        <a:solidFill>
                          <a:srgbClr val="3E8DDD"/>
                        </a:solidFill>
                        <a:effectLst/>
                        <a:uLnTx/>
                        <a:uFillTx/>
                        <a:latin typeface="Arial"/>
                        <a:cs typeface="Arial"/>
                      </a:endParaRPr>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endParaRPr kumimoji="0" lang="en-US" sz="900" b="1" dirty="0">
                        <a:solidFill>
                          <a:schemeClr val="tx1"/>
                        </a:solidFill>
                        <a:latin typeface="+mj-lt"/>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tx1"/>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tx1"/>
                        </a:solidFill>
                        <a:effectLst/>
                        <a:uLnTx/>
                        <a:uFillTx/>
                        <a:latin typeface="+mn-lt"/>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tx1"/>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tx1"/>
                        </a:solidFill>
                        <a:effectLst/>
                        <a:uLnTx/>
                        <a:uFillTx/>
                        <a:latin typeface="+mn-lt"/>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i5-1250P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Core</a:t>
                      </a:r>
                      <a:r>
                        <a:rPr lang="en-US" sz="800" b="0" i="0" u="none" strike="noStrike" baseline="0" dirty="0">
                          <a:solidFill>
                            <a:srgbClr val="000000"/>
                          </a:solidFill>
                          <a:effectLst/>
                          <a:latin typeface="Arial"/>
                          <a:ea typeface="Arial" charset="0"/>
                          <a:cs typeface="Arial"/>
                        </a:rPr>
                        <a:t> </a:t>
                      </a:r>
                      <a:r>
                        <a:rPr lang="en-US" sz="800" b="1" i="0" u="none" strike="noStrike" baseline="0" dirty="0">
                          <a:solidFill>
                            <a:srgbClr val="000000"/>
                          </a:solidFill>
                          <a:effectLst/>
                          <a:latin typeface="Arial"/>
                          <a:ea typeface="Arial" charset="0"/>
                          <a:cs typeface="Arial"/>
                        </a:rPr>
                        <a:t>i7-1270P</a:t>
                      </a:r>
                      <a:endParaRPr kumimoji="0"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000000"/>
                          </a:solidFill>
                          <a:effectLst/>
                          <a:uLnTx/>
                          <a:uFillTx/>
                          <a:latin typeface="Arial"/>
                          <a:cs typeface="Arial"/>
                        </a:rPr>
                        <a:t>Core </a:t>
                      </a:r>
                      <a:r>
                        <a:rPr lang="en-US" sz="800" b="1" i="0" u="none" strike="noStrike" kern="1200" cap="none" spc="0" normalizeH="0" baseline="0" noProof="0" dirty="0">
                          <a:ln>
                            <a:noFill/>
                          </a:ln>
                          <a:solidFill>
                            <a:srgbClr val="000000"/>
                          </a:solidFill>
                          <a:effectLst/>
                          <a:uLnTx/>
                          <a:uFillTx/>
                          <a:latin typeface="Arial"/>
                          <a:cs typeface="Arial"/>
                        </a:rPr>
                        <a:t>i7-1280P</a:t>
                      </a:r>
                      <a:endParaRPr kumimoji="0"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i7-1280P</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16GB DDR4 </a:t>
                      </a:r>
                      <a:r>
                        <a:rPr lang="en-US" sz="800" b="1" i="0" u="none" strike="noStrike">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16GB DDR4 </a:t>
                      </a:r>
                      <a:r>
                        <a:rPr lang="en-US" sz="800" b="1" i="0" u="none" strike="noStrike">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16GB DDR4 </a:t>
                      </a:r>
                      <a:r>
                        <a:rPr lang="en-US" sz="800" b="1" i="0" u="none" strike="noStrike">
                          <a:solidFill>
                            <a:srgbClr val="000000"/>
                          </a:solidFill>
                          <a:effectLst/>
                          <a:latin typeface="Arial"/>
                          <a:cs typeface="Arial"/>
                        </a:rPr>
                        <a:t>3200</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16GB DDR4 </a:t>
                      </a:r>
                      <a:r>
                        <a:rPr lang="en-US" sz="800" b="1" i="0" u="none" strike="noStrike" dirty="0">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Arial"/>
                          <a:cs typeface="Arial"/>
                        </a:rPr>
                        <a:t>16GB DDR4 </a:t>
                      </a:r>
                      <a:r>
                        <a:rPr lang="en-US" sz="800" b="1" i="0" u="none" strike="noStrike" kern="1200" cap="none" spc="0" normalizeH="0" baseline="0" noProof="0">
                          <a:ln>
                            <a:noFill/>
                          </a:ln>
                          <a:solidFill>
                            <a:schemeClr val="tx1"/>
                          </a:solidFill>
                          <a:effectLst/>
                          <a:uLnTx/>
                          <a:uFillTx/>
                          <a:latin typeface="Arial"/>
                          <a:cs typeface="Arial"/>
                        </a:rPr>
                        <a:t>3200</a:t>
                      </a:r>
                      <a:endParaRPr kumimoji="0"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dirty="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dirty="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512GB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16” 16:10 FHD+ IPS IR Camera</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FHD+ IPS </a:t>
                      </a:r>
                      <a:r>
                        <a:rPr lang="en-US" sz="800" b="0" i="0" u="sng" strike="noStrike">
                          <a:solidFill>
                            <a:schemeClr val="tx1"/>
                          </a:solidFill>
                          <a:effectLst/>
                          <a:latin typeface="Arial"/>
                          <a:ea typeface="Arial" charset="0"/>
                          <a:cs typeface="Arial"/>
                        </a:rPr>
                        <a:t>Touch</a:t>
                      </a:r>
                      <a:r>
                        <a:rPr lang="en-US" sz="800" b="0" i="0" u="none" strike="noStrike">
                          <a:solidFill>
                            <a:schemeClr val="tx1"/>
                          </a:solidFill>
                          <a:effectLst/>
                          <a:latin typeface="Arial"/>
                          <a:ea typeface="Arial" charset="0"/>
                          <a:cs typeface="Arial"/>
                        </a:rPr>
                        <a:t> IR Camera</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16” 16:10 FHD+ IPS IR Camera</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Intel </a:t>
                      </a:r>
                      <a:r>
                        <a:rPr lang="en-US" sz="800" b="1" i="0" u="none" strike="noStrike">
                          <a:solidFill>
                            <a:srgbClr val="000000"/>
                          </a:solidFill>
                          <a:effectLst/>
                          <a:latin typeface="Arial"/>
                          <a:ea typeface="Arial" charset="0"/>
                          <a:cs typeface="Arial"/>
                        </a:rPr>
                        <a:t>Iris Xe </a:t>
                      </a:r>
                      <a:r>
                        <a:rPr lang="en-US" sz="800" b="0" i="0" u="none" strike="noStrike">
                          <a:solidFill>
                            <a:srgbClr val="000000"/>
                          </a:solidFill>
                          <a:effectLst/>
                          <a:latin typeface="Arial"/>
                          <a:ea typeface="Arial" charset="0"/>
                          <a:cs typeface="Arial"/>
                        </a:rPr>
                        <a:t>Graphics</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lvl="0" algn="l">
                        <a:buNone/>
                      </a:pPr>
                      <a:r>
                        <a:rPr lang="en-US" sz="800" b="0" i="0" u="sng" strike="noStrike">
                          <a:solidFill>
                            <a:srgbClr val="000000"/>
                          </a:solidFill>
                          <a:effectLst/>
                          <a:latin typeface="Arial"/>
                          <a:cs typeface="Arial"/>
                        </a:rPr>
                        <a:t>Premier Support</a:t>
                      </a:r>
                      <a:endParaRPr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sng" strike="noStrike">
                          <a:solidFill>
                            <a:srgbClr val="000000"/>
                          </a:solidFill>
                          <a:effectLst/>
                          <a:latin typeface="Arial"/>
                          <a:cs typeface="Arial"/>
                        </a:rPr>
                        <a:t>Premier Support</a:t>
                      </a:r>
                      <a:endParaRPr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3 Year Warranty </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3 Year Warranty </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17" name="TextBox 16">
            <a:extLst>
              <a:ext uri="{FF2B5EF4-FFF2-40B4-BE49-F238E27FC236}">
                <a16:creationId xmlns:a16="http://schemas.microsoft.com/office/drawing/2014/main" id="{86E2F4F4-DEE7-4FBE-93EE-EFDA2CC872C6}"/>
              </a:ext>
            </a:extLst>
          </p:cNvPr>
          <p:cNvSpPr txBox="1"/>
          <p:nvPr/>
        </p:nvSpPr>
        <p:spPr>
          <a:xfrm>
            <a:off x="90354" y="2764132"/>
            <a:ext cx="3684602" cy="255454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P14s Gen 3 and P16s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12</a:t>
            </a:r>
            <a:r>
              <a:rPr kumimoji="0" lang="en-US" sz="1600" b="1" i="0" u="none" strike="noStrike" kern="1200" cap="none" spc="0" normalizeH="0" baseline="30000" noProof="0">
                <a:ln>
                  <a:noFill/>
                </a:ln>
                <a:solidFill>
                  <a:srgbClr val="000000"/>
                </a:solidFill>
                <a:effectLst/>
                <a:uLnTx/>
                <a:uFillTx/>
                <a:latin typeface="Arial"/>
                <a:ea typeface="+mn-ea"/>
                <a:cs typeface="+mn-cs"/>
              </a:rPr>
              <a:t>th</a:t>
            </a:r>
            <a:r>
              <a:rPr kumimoji="0" lang="en-US" sz="1600" b="1" i="0" u="none" strike="noStrike" kern="1200" cap="none" spc="0" normalizeH="0" baseline="0" noProof="0">
                <a:ln>
                  <a:noFill/>
                </a:ln>
                <a:solidFill>
                  <a:srgbClr val="000000"/>
                </a:solidFill>
                <a:effectLst/>
                <a:uLnTx/>
                <a:uFillTx/>
                <a:latin typeface="Arial"/>
                <a:ea typeface="+mn-ea"/>
                <a:cs typeface="+mn-cs"/>
              </a:rPr>
              <a:t> Gen Intel Core P28 CPUs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16:10 displays; narrow bezels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NVIDIA T550 GPU</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Offering Intel Iris Xe Integrated Graphics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Gen4 PCIe M.2 storage</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48GB of DDR4 RAM</a:t>
            </a:r>
          </a:p>
        </p:txBody>
      </p:sp>
      <p:sp>
        <p:nvSpPr>
          <p:cNvPr id="4" name="Title 3">
            <a:extLst>
              <a:ext uri="{FF2B5EF4-FFF2-40B4-BE49-F238E27FC236}">
                <a16:creationId xmlns:a16="http://schemas.microsoft.com/office/drawing/2014/main" id="{C7781FFA-3A93-6E3C-C52A-73ED80C24F79}"/>
              </a:ext>
            </a:extLst>
          </p:cNvPr>
          <p:cNvSpPr>
            <a:spLocks noGrp="1"/>
          </p:cNvSpPr>
          <p:nvPr>
            <p:ph type="title" idx="4294967295"/>
          </p:nvPr>
        </p:nvSpPr>
        <p:spPr>
          <a:xfrm>
            <a:off x="0" y="175155"/>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P14s &amp; P16s | Ultraportable performance</a:t>
            </a:r>
            <a:endParaRPr lang="en-US" dirty="0"/>
          </a:p>
        </p:txBody>
      </p:sp>
      <p:sp>
        <p:nvSpPr>
          <p:cNvPr id="3" name="TextBox 2">
            <a:extLst>
              <a:ext uri="{FF2B5EF4-FFF2-40B4-BE49-F238E27FC236}">
                <a16:creationId xmlns:a16="http://schemas.microsoft.com/office/drawing/2014/main" id="{D5280DCC-1C90-117D-3616-AD8C8D633052}"/>
              </a:ext>
            </a:extLst>
          </p:cNvPr>
          <p:cNvSpPr txBox="1"/>
          <p:nvPr/>
        </p:nvSpPr>
        <p:spPr>
          <a:xfrm>
            <a:off x="500800" y="2054929"/>
            <a:ext cx="2710999" cy="877163"/>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rPr>
              <a:t>Transition to P14s Gen 4</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rPr>
              <a:t>Transition to P16s Gen 2</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01822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182076" y="1813629"/>
            <a:ext cx="3468727" cy="3785652"/>
          </a:xfrm>
          <a:prstGeom prst="rect">
            <a:avLst/>
          </a:prstGeom>
          <a:noFill/>
          <a:ln w="28575">
            <a:solidFill>
              <a:schemeClr val="tx1"/>
            </a:solidFill>
          </a:ln>
        </p:spPr>
        <p:txBody>
          <a:bodyPr wrap="square" lIns="91440" tIns="45720" rIns="91440" bIns="45720" rtlCol="0" anchor="t">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a:t>
            </a:r>
            <a:r>
              <a:rPr kumimoji="0" lang="en-US" sz="1400" b="1" i="0" u="none" strike="noStrike" kern="1200" cap="none" spc="0" normalizeH="0" baseline="0" noProof="0">
                <a:ln>
                  <a:noFill/>
                </a:ln>
                <a:solidFill>
                  <a:srgbClr val="000000"/>
                </a:solidFill>
                <a:effectLst/>
                <a:uLnTx/>
                <a:uFillTx/>
                <a:latin typeface="Arial"/>
                <a:ea typeface="+mn-ea"/>
                <a:cs typeface="+mn-cs"/>
              </a:rPr>
              <a:t>14s AMD Gen 3</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P16s AMD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New clean sheet design.  Powerful and mobile.  The P14s AMD Gen 2 will transition to the P14s AMD Gen 3. </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Featuring:</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AMD 6nm Rembrandt Ryzen CPUs</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RDNA2 Radeon Integrated Graphics</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16:10 aspect ratio displays</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Up to 32GB of LPDDR5 (Soldered)</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780415"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6400Mhz</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780415"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Low latency</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780415"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Blazing fast</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Gen4 PCIe M.2 storage – Up to 2TB</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 2.82lb / 3.7lb</a:t>
            </a:r>
            <a:endParaRPr kumimoji="0" lang="en-US" sz="1400" b="1" i="0" u="none" strike="noStrike" kern="1200" cap="none" spc="0" normalizeH="0" baseline="0" noProof="0">
              <a:ln>
                <a:noFill/>
              </a:ln>
              <a:solidFill>
                <a:srgbClr val="000000"/>
              </a:solidFill>
              <a:effectLst/>
              <a:uLnTx/>
              <a:uFillTx/>
              <a:latin typeface="Arial"/>
              <a:ea typeface="+mn-ea"/>
              <a:cs typeface="Arial"/>
            </a:endParaRP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extLst>
              <p:ext uri="{D42A27DB-BD31-4B8C-83A1-F6EECF244321}">
                <p14:modId xmlns:p14="http://schemas.microsoft.com/office/powerpoint/2010/main" val="615852635"/>
              </p:ext>
            </p:extLst>
          </p:nvPr>
        </p:nvGraphicFramePr>
        <p:xfrm>
          <a:off x="3887608" y="1318261"/>
          <a:ext cx="3171560" cy="2521095"/>
        </p:xfrm>
        <a:graphic>
          <a:graphicData uri="http://schemas.openxmlformats.org/drawingml/2006/table">
            <a:tbl>
              <a:tblPr firstRow="1">
                <a:tableStyleId>{2D5ABB26-0587-4C30-8999-92F81FD0307C}</a:tableStyleId>
              </a:tblPr>
              <a:tblGrid>
                <a:gridCol w="385889">
                  <a:extLst>
                    <a:ext uri="{9D8B030D-6E8A-4147-A177-3AD203B41FA5}">
                      <a16:colId xmlns:a16="http://schemas.microsoft.com/office/drawing/2014/main" val="20000"/>
                    </a:ext>
                  </a:extLst>
                </a:gridCol>
                <a:gridCol w="928557">
                  <a:extLst>
                    <a:ext uri="{9D8B030D-6E8A-4147-A177-3AD203B41FA5}">
                      <a16:colId xmlns:a16="http://schemas.microsoft.com/office/drawing/2014/main" val="20002"/>
                    </a:ext>
                  </a:extLst>
                </a:gridCol>
                <a:gridCol w="928557">
                  <a:extLst>
                    <a:ext uri="{9D8B030D-6E8A-4147-A177-3AD203B41FA5}">
                      <a16:colId xmlns:a16="http://schemas.microsoft.com/office/drawing/2014/main" val="588374131"/>
                    </a:ext>
                  </a:extLst>
                </a:gridCol>
                <a:gridCol w="928557">
                  <a:extLst>
                    <a:ext uri="{9D8B030D-6E8A-4147-A177-3AD203B41FA5}">
                      <a16:colId xmlns:a16="http://schemas.microsoft.com/office/drawing/2014/main" val="597051048"/>
                    </a:ext>
                  </a:extLst>
                </a:gridCol>
              </a:tblGrid>
              <a:tr h="254200">
                <a:tc rowSpan="10">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AMD Gen 3</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Arial" charset="0"/>
                          <a:cs typeface="Arial"/>
                        </a:rPr>
                        <a:t>$2,509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$2,789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$2,179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$300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21J5000VUS</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21J5000XUS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21J50010US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R7 Pro 6850U</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LPDDR5 6400MHz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LPDDR5 6400MHz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LPDDR5 6400MHz</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14” 16:10 WUXGA (FHD+)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(FHD+) </a:t>
                      </a:r>
                      <a:r>
                        <a:rPr lang="en-US" sz="800" b="1" i="0" u="none" strike="noStrike">
                          <a:solidFill>
                            <a:srgbClr val="000000"/>
                          </a:solidFill>
                          <a:effectLst/>
                          <a:latin typeface="+mn-lt"/>
                          <a:ea typeface="Arial" charset="0"/>
                          <a:cs typeface="Arial"/>
                        </a:rPr>
                        <a:t>touch</a:t>
                      </a:r>
                      <a:r>
                        <a:rPr lang="en-US" sz="800" b="0" i="0" u="none" strike="noStrike">
                          <a:solidFill>
                            <a:srgbClr val="000000"/>
                          </a:solidFill>
                          <a:effectLst/>
                          <a:latin typeface="+mn-lt"/>
                          <a:ea typeface="Arial" charset="0"/>
                          <a:cs typeface="Arial"/>
                        </a:rPr>
                        <a:t>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14” 16:10 WUXGA (FHD+) 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pic>
        <p:nvPicPr>
          <p:cNvPr id="1026" name="Picture 2" descr="images">
            <a:extLst>
              <a:ext uri="{FF2B5EF4-FFF2-40B4-BE49-F238E27FC236}">
                <a16:creationId xmlns:a16="http://schemas.microsoft.com/office/drawing/2014/main" id="{C694B9CA-F623-4B14-A3F9-BB84A6C2A02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716538" y="4255668"/>
            <a:ext cx="2638253" cy="1972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s">
            <a:extLst>
              <a:ext uri="{FF2B5EF4-FFF2-40B4-BE49-F238E27FC236}">
                <a16:creationId xmlns:a16="http://schemas.microsoft.com/office/drawing/2014/main" id="{34FDAD81-1B23-45C9-8D18-5306738E1E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69038" y="4786516"/>
            <a:ext cx="2776633" cy="20689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s">
            <a:extLst>
              <a:ext uri="{FF2B5EF4-FFF2-40B4-BE49-F238E27FC236}">
                <a16:creationId xmlns:a16="http://schemas.microsoft.com/office/drawing/2014/main" id="{99DC7B19-C23D-46A5-AC1F-847794E4FA7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56987" y="4413026"/>
            <a:ext cx="2488476" cy="18132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34174A3-29D1-FFC0-89EC-5260EA5C83F1}"/>
              </a:ext>
            </a:extLst>
          </p:cNvPr>
          <p:cNvSpPr>
            <a:spLocks noGrp="1"/>
          </p:cNvSpPr>
          <p:nvPr>
            <p:ph type="title" idx="4294967295"/>
          </p:nvPr>
        </p:nvSpPr>
        <p:spPr>
          <a:xfrm>
            <a:off x="0" y="107552"/>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P14s &amp; P16s AMD | Ultraportable performance value</a:t>
            </a:r>
            <a:endParaRPr lang="en-US" dirty="0"/>
          </a:p>
        </p:txBody>
      </p:sp>
      <p:graphicFrame>
        <p:nvGraphicFramePr>
          <p:cNvPr id="2" name="Table 1">
            <a:extLst>
              <a:ext uri="{FF2B5EF4-FFF2-40B4-BE49-F238E27FC236}">
                <a16:creationId xmlns:a16="http://schemas.microsoft.com/office/drawing/2014/main" id="{1100ED75-0836-BE6C-1709-F02BDDCC2604}"/>
              </a:ext>
            </a:extLst>
          </p:cNvPr>
          <p:cNvGraphicFramePr>
            <a:graphicFrameLocks noGrp="1"/>
          </p:cNvGraphicFramePr>
          <p:nvPr>
            <p:extLst>
              <p:ext uri="{D42A27DB-BD31-4B8C-83A1-F6EECF244321}">
                <p14:modId xmlns:p14="http://schemas.microsoft.com/office/powerpoint/2010/main" val="1348286967"/>
              </p:ext>
            </p:extLst>
          </p:nvPr>
        </p:nvGraphicFramePr>
        <p:xfrm>
          <a:off x="8421192" y="1324840"/>
          <a:ext cx="3121321" cy="2810096"/>
        </p:xfrm>
        <a:graphic>
          <a:graphicData uri="http://schemas.openxmlformats.org/drawingml/2006/table">
            <a:tbl>
              <a:tblPr firstRow="1">
                <a:tableStyleId>{2D5ABB26-0587-4C30-8999-92F81FD0307C}</a:tableStyleId>
              </a:tblPr>
              <a:tblGrid>
                <a:gridCol w="379774">
                  <a:extLst>
                    <a:ext uri="{9D8B030D-6E8A-4147-A177-3AD203B41FA5}">
                      <a16:colId xmlns:a16="http://schemas.microsoft.com/office/drawing/2014/main" val="20000"/>
                    </a:ext>
                  </a:extLst>
                </a:gridCol>
                <a:gridCol w="913849">
                  <a:extLst>
                    <a:ext uri="{9D8B030D-6E8A-4147-A177-3AD203B41FA5}">
                      <a16:colId xmlns:a16="http://schemas.microsoft.com/office/drawing/2014/main" val="20002"/>
                    </a:ext>
                  </a:extLst>
                </a:gridCol>
                <a:gridCol w="913849">
                  <a:extLst>
                    <a:ext uri="{9D8B030D-6E8A-4147-A177-3AD203B41FA5}">
                      <a16:colId xmlns:a16="http://schemas.microsoft.com/office/drawing/2014/main" val="1322152617"/>
                    </a:ext>
                  </a:extLst>
                </a:gridCol>
                <a:gridCol w="913849">
                  <a:extLst>
                    <a:ext uri="{9D8B030D-6E8A-4147-A177-3AD203B41FA5}">
                      <a16:colId xmlns:a16="http://schemas.microsoft.com/office/drawing/2014/main" val="3323727765"/>
                    </a:ext>
                  </a:extLst>
                </a:gridCol>
              </a:tblGrid>
              <a:tr h="232367">
                <a:tc rowSpan="10">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P16s AMD Gen 1</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16”</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mn-lt"/>
                          <a:ea typeface="Arial" charset="0"/>
                          <a:cs typeface="Arial"/>
                        </a:rPr>
                        <a:t>$2,619</a:t>
                      </a:r>
                      <a:endParaRPr kumimoji="0" lang="en-US" sz="1400" b="0" i="0" u="none" strike="noStrike" kern="1200" cap="none" spc="0" normalizeH="0" baseline="0" noProof="0" dirty="0">
                        <a:ln>
                          <a:noFill/>
                        </a:ln>
                        <a:solidFill>
                          <a:srgbClr val="E2231A"/>
                        </a:solidFill>
                        <a:effectLst/>
                        <a:uLnTx/>
                        <a:uFillTx/>
                        <a:latin typeface="+mn-lt"/>
                        <a:ea typeface="Arial" charset="0"/>
                        <a:cs typeface="Arial"/>
                      </a:endParaRP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$2,049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a:endParaRPr>
                    </a:p>
                  </a:txBody>
                  <a:tcPr marL="68598" marR="9527" marT="0" marB="0" anchor="b">
                    <a:solidFill>
                      <a:schemeClr val="bg2">
                        <a:lumMod val="20000"/>
                        <a:lumOff val="80000"/>
                      </a:schemeClr>
                    </a:solidFill>
                  </a:tcPr>
                </a:tc>
                <a:tc>
                  <a:txBody>
                    <a:bodyPr/>
                    <a:lstStyle/>
                    <a:p>
                      <a:pPr marL="0" lvl="0" indent="0" algn="l" defTabSz="1218987">
                        <a:lnSpc>
                          <a:spcPct val="100000"/>
                        </a:lnSpc>
                        <a:spcBef>
                          <a:spcPts val="0"/>
                        </a:spcBef>
                        <a:spcAft>
                          <a:spcPts val="0"/>
                        </a:spcAft>
                        <a:buNone/>
                        <a:tabLst/>
                        <a:defRPr/>
                      </a:pPr>
                      <a:r>
                        <a:rPr lang="en-US" sz="1400" b="0" i="0" u="none" strike="noStrike" kern="1200" cap="none" spc="0" normalizeH="0" baseline="0" noProof="0">
                          <a:ln>
                            <a:noFill/>
                          </a:ln>
                          <a:solidFill>
                            <a:srgbClr val="E2231A"/>
                          </a:solidFill>
                          <a:effectLst/>
                          <a:uLnTx/>
                          <a:uFillTx/>
                          <a:latin typeface="Arial"/>
                          <a:ea typeface="Arial" charset="0"/>
                          <a:cs typeface="Arial"/>
                        </a:rPr>
                        <a:t>$2,259</a:t>
                      </a:r>
                      <a:endParaRPr kumimoji="0" lang="en-US" sz="1400" b="0" i="0" u="none" strike="noStrike" kern="1200" cap="none" spc="0" normalizeH="0" baseline="0" noProof="0">
                        <a:ln>
                          <a:noFill/>
                        </a:ln>
                        <a:solidFill>
                          <a:srgbClr val="E2231A"/>
                        </a:solidFill>
                        <a:effectLst/>
                        <a:uLnTx/>
                        <a:uFillTx/>
                        <a:latin typeface="Arial"/>
                        <a:ea typeface="Arial" charset="0"/>
                        <a:cs typeface="Arial"/>
                      </a:endParaRPr>
                    </a:p>
                  </a:txBody>
                  <a:tcPr marL="68597" marR="9527" marT="0" marB="0" anchor="b">
                    <a:solidFill>
                      <a:schemeClr val="bg2">
                        <a:lumMod val="20000"/>
                        <a:lumOff val="80000"/>
                      </a:schemeClr>
                    </a:solidFill>
                  </a:tcPr>
                </a:tc>
                <a:extLst>
                  <a:ext uri="{0D108BD9-81ED-4DB2-BD59-A6C34878D82A}">
                    <a16:rowId xmlns:a16="http://schemas.microsoft.com/office/drawing/2014/main" val="10000"/>
                  </a:ext>
                </a:extLst>
              </a:tr>
              <a:tr h="13942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$250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9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lvl="0" indent="0" algn="l">
                        <a:lnSpc>
                          <a:spcPct val="100000"/>
                        </a:lnSpc>
                        <a:spcBef>
                          <a:spcPts val="0"/>
                        </a:spcBef>
                        <a:spcAft>
                          <a:spcPts val="0"/>
                        </a:spcAft>
                        <a:buNone/>
                      </a:pPr>
                      <a:endParaRPr kumimoji="0" lang="en-US" sz="900" b="1" i="0" u="none" strike="noStrike" kern="1200" cap="none" spc="0" normalizeH="0" baseline="0" noProof="0" dirty="0">
                        <a:ln>
                          <a:noFill/>
                        </a:ln>
                        <a:solidFill>
                          <a:srgbClr val="3E8DDD"/>
                        </a:solidFill>
                        <a:effectLst/>
                        <a:uLnTx/>
                        <a:uFillTx/>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1"/>
                  </a:ext>
                </a:extLst>
              </a:tr>
              <a:tr h="26025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lvl="0" indent="0" algn="l">
                        <a:lnSpc>
                          <a:spcPct val="100000"/>
                        </a:lnSpc>
                        <a:buNone/>
                      </a:pPr>
                      <a:r>
                        <a:rPr lang="en-US" sz="900" b="1" i="0" u="none" strike="noStrike" kern="1200" cap="none" spc="0" normalizeH="0" baseline="0" noProof="0" dirty="0">
                          <a:ln>
                            <a:noFill/>
                          </a:ln>
                          <a:solidFill>
                            <a:srgbClr val="000000"/>
                          </a:solidFill>
                          <a:effectLst/>
                          <a:uLnTx/>
                          <a:uFillTx/>
                          <a:latin typeface="Arial"/>
                        </a:rPr>
                        <a:t>21CK001MUS</a:t>
                      </a:r>
                      <a:endParaRPr lang="en-US" dirty="0"/>
                    </a:p>
                    <a:p>
                      <a:pPr marL="0" marR="0" lvl="0" indent="0" algn="l">
                        <a:lnSpc>
                          <a:spcPct val="100000"/>
                        </a:lnSpc>
                        <a:spcBef>
                          <a:spcPts val="0"/>
                        </a:spcBef>
                        <a:spcAft>
                          <a:spcPts val="0"/>
                        </a:spcAft>
                        <a:buNone/>
                      </a:pPr>
                      <a:endParaRPr kumimoji="0" lang="en-US" sz="900" b="1" i="0" u="none" strike="noStrike" kern="1200" cap="none" spc="0" normalizeH="0" baseline="0" noProof="0" dirty="0">
                        <a:ln>
                          <a:noFill/>
                        </a:ln>
                        <a:solidFill>
                          <a:srgbClr val="000000"/>
                        </a:solidFill>
                        <a:effectLst/>
                        <a:uLnTx/>
                        <a:uFillTx/>
                        <a:latin typeface="+mn-lt"/>
                      </a:endParaRP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mn-lt"/>
                        </a:rPr>
                        <a:t>21CK005FUS </a:t>
                      </a:r>
                    </a:p>
                    <a:p>
                      <a:pPr marL="0" marR="0" lvl="0" indent="0" algn="l">
                        <a:lnSpc>
                          <a:spcPct val="100000"/>
                        </a:lnSpc>
                        <a:spcBef>
                          <a:spcPts val="0"/>
                        </a:spcBef>
                        <a:spcAft>
                          <a:spcPts val="0"/>
                        </a:spcAft>
                        <a:buNone/>
                      </a:pPr>
                      <a:endParaRPr lang="en-US" sz="900" b="1" i="0" u="none" strike="noStrike" kern="1200" cap="none" spc="0" normalizeH="0" baseline="0" noProof="0" dirty="0">
                        <a:ln>
                          <a:noFill/>
                        </a:ln>
                        <a:solidFill>
                          <a:srgbClr val="000000"/>
                        </a:solidFill>
                        <a:effectLst/>
                        <a:uLnTx/>
                        <a:uFillTx/>
                        <a:latin typeface="+mn-lt"/>
                      </a:endParaRPr>
                    </a:p>
                  </a:txBody>
                  <a:tcPr marL="68598" marR="9527" marT="0" marB="0" anchor="ctr">
                    <a:solidFill>
                      <a:schemeClr val="bg2">
                        <a:lumMod val="20000"/>
                        <a:lumOff val="80000"/>
                      </a:schemeClr>
                    </a:solidFill>
                  </a:tcPr>
                </a:tc>
                <a:tc>
                  <a:txBody>
                    <a:bodyPr/>
                    <a:lstStyle/>
                    <a:p>
                      <a:pPr marL="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mn-lt"/>
                        </a:rPr>
                        <a:t>21CK005JUS</a:t>
                      </a:r>
                      <a:endParaRPr kumimoji="0" lang="en-US" sz="900" b="1" i="0" u="none" strike="noStrike" kern="1200" cap="none" spc="0" normalizeH="0" baseline="0" noProof="0" dirty="0">
                        <a:ln>
                          <a:noFill/>
                        </a:ln>
                        <a:solidFill>
                          <a:srgbClr val="000000"/>
                        </a:solidFill>
                        <a:effectLst/>
                        <a:uLnTx/>
                        <a:uFillTx/>
                        <a:latin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2"/>
                  </a:ext>
                </a:extLst>
              </a:tr>
              <a:tr h="232367">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R7 Pro 6850U</a:t>
                      </a:r>
                    </a:p>
                  </a:txBody>
                  <a:tcPr marL="68597" marR="9527" marT="0" marB="0" anchor="ctr">
                    <a:solidFill>
                      <a:schemeClr val="bg2">
                        <a:lumMod val="20000"/>
                        <a:lumOff val="80000"/>
                      </a:schemeClr>
                    </a:solidFill>
                  </a:tcPr>
                </a:tc>
                <a:extLst>
                  <a:ext uri="{0D108BD9-81ED-4DB2-BD59-A6C34878D82A}">
                    <a16:rowId xmlns:a16="http://schemas.microsoft.com/office/drawing/2014/main" val="10003"/>
                  </a:ext>
                </a:extLst>
              </a:tr>
              <a:tr h="334609">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LPDDR5 6400MHz</a:t>
                      </a: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kumimoji="0" lang="en-US" sz="800" b="0" i="0" u="none" strike="noStrike" kern="1200" cap="none" spc="0" normalizeH="0" baseline="0" noProof="0">
                          <a:ln>
                            <a:noFill/>
                          </a:ln>
                          <a:solidFill>
                            <a:srgbClr val="000000"/>
                          </a:solidFill>
                          <a:effectLst/>
                          <a:uLnTx/>
                          <a:uFillTx/>
                          <a:latin typeface="Arial"/>
                        </a:rPr>
                        <a:t>32GB LPDDR5</a:t>
                      </a:r>
                      <a:r>
                        <a:rPr lang="en-US" sz="800" b="0" i="0" u="none" strike="noStrike" kern="1200" cap="none" spc="0" normalizeH="0" baseline="0" noProof="0">
                          <a:ln>
                            <a:noFill/>
                          </a:ln>
                          <a:solidFill>
                            <a:srgbClr val="000000"/>
                          </a:solidFill>
                          <a:effectLst/>
                          <a:uLnTx/>
                          <a:uFillTx/>
                          <a:latin typeface="Arial"/>
                        </a:rPr>
                        <a:t> </a:t>
                      </a:r>
                      <a:r>
                        <a:rPr kumimoji="0" lang="en-US" sz="800" b="0" i="0" u="none" strike="noStrike" kern="1200" cap="none" spc="0" normalizeH="0" baseline="0" noProof="0">
                          <a:ln>
                            <a:noFill/>
                          </a:ln>
                          <a:solidFill>
                            <a:srgbClr val="000000"/>
                          </a:solidFill>
                          <a:effectLst/>
                          <a:uLnTx/>
                          <a:uFillTx/>
                          <a:latin typeface="Arial"/>
                        </a:rPr>
                        <a:t>6400MHz</a:t>
                      </a:r>
                    </a:p>
                  </a:txBody>
                  <a:tcPr marL="68598" marR="9527" marT="0" marB="0" anchor="ctr">
                    <a:solidFill>
                      <a:schemeClr val="bg2">
                        <a:lumMod val="20000"/>
                        <a:lumOff val="80000"/>
                      </a:schemeClr>
                    </a:solidFill>
                  </a:tcPr>
                </a:tc>
                <a:tc>
                  <a:txBody>
                    <a:bodyPr/>
                    <a:lstStyle/>
                    <a:p>
                      <a:pPr marL="0" lvl="0" indent="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Arial"/>
                        </a:rPr>
                        <a:t>32GB LPDDR5 6400MHz</a:t>
                      </a:r>
                      <a:endParaRPr kumimoji="0" lang="en-US"/>
                    </a:p>
                  </a:txBody>
                  <a:tcPr marL="68597" marR="9527" marT="0" marB="0" anchor="ctr">
                    <a:solidFill>
                      <a:schemeClr val="bg2">
                        <a:lumMod val="20000"/>
                        <a:lumOff val="80000"/>
                      </a:schemeClr>
                    </a:solidFill>
                  </a:tcPr>
                </a:tc>
                <a:extLst>
                  <a:ext uri="{0D108BD9-81ED-4DB2-BD59-A6C34878D82A}">
                    <a16:rowId xmlns:a16="http://schemas.microsoft.com/office/drawing/2014/main" val="10004"/>
                  </a:ext>
                </a:extLst>
              </a:tr>
              <a:tr h="269545">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1TB Gen4 PCIe SSD</a:t>
                      </a:r>
                      <a:endParaRPr lang="en-US"/>
                    </a:p>
                  </a:txBody>
                  <a:tcPr marL="68597" marR="9527" marT="0" marB="0" anchor="ctr">
                    <a:solidFill>
                      <a:schemeClr val="bg2">
                        <a:lumMod val="20000"/>
                        <a:lumOff val="80000"/>
                      </a:schemeClr>
                    </a:solidFill>
                  </a:tcPr>
                </a:tc>
                <a:extLst>
                  <a:ext uri="{0D108BD9-81ED-4DB2-BD59-A6C34878D82A}">
                    <a16:rowId xmlns:a16="http://schemas.microsoft.com/office/drawing/2014/main" val="10005"/>
                  </a:ext>
                </a:extLst>
              </a:tr>
              <a:tr h="446145">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WUXGA (FHD+)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WUXGA (FHD+) IR Cam</a:t>
                      </a:r>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16” 16:10 WUXGA (FHD+) </a:t>
                      </a:r>
                      <a:r>
                        <a:rPr lang="en-US" sz="800" b="1" i="0" u="none" strike="noStrike" noProof="0">
                          <a:solidFill>
                            <a:srgbClr val="000000"/>
                          </a:solidFill>
                          <a:effectLst/>
                          <a:latin typeface="Arial"/>
                        </a:rPr>
                        <a:t>touch </a:t>
                      </a:r>
                      <a:r>
                        <a:rPr lang="en-US" sz="800" b="0" i="0" u="none" strike="noStrike" noProof="0">
                          <a:solidFill>
                            <a:srgbClr val="000000"/>
                          </a:solidFill>
                          <a:effectLst/>
                          <a:latin typeface="Arial"/>
                        </a:rPr>
                        <a:t>IR Cam</a:t>
                      </a:r>
                      <a:endParaRPr lang="en-US"/>
                    </a:p>
                  </a:txBody>
                  <a:tcPr marL="68597" marR="9527" marT="0" marB="0" anchor="ctr">
                    <a:solidFill>
                      <a:schemeClr val="bg2">
                        <a:lumMod val="20000"/>
                        <a:lumOff val="80000"/>
                      </a:schemeClr>
                    </a:solidFill>
                  </a:tcPr>
                </a:tc>
                <a:extLst>
                  <a:ext uri="{0D108BD9-81ED-4DB2-BD59-A6C34878D82A}">
                    <a16:rowId xmlns:a16="http://schemas.microsoft.com/office/drawing/2014/main" val="10006"/>
                  </a:ext>
                </a:extLst>
              </a:tr>
              <a:tr h="36249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8"/>
                  </a:ext>
                </a:extLst>
              </a:tr>
              <a:tr h="22307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Premier Support</a:t>
                      </a:r>
                      <a:endParaRPr lang="en-US"/>
                    </a:p>
                  </a:txBody>
                  <a:tcPr marL="68597" marR="9527" marT="0" marB="0" anchor="ctr">
                    <a:solidFill>
                      <a:schemeClr val="bg2">
                        <a:lumMod val="20000"/>
                        <a:lumOff val="80000"/>
                      </a:schemeClr>
                    </a:solidFill>
                  </a:tcPr>
                </a:tc>
                <a:extLst>
                  <a:ext uri="{0D108BD9-81ED-4DB2-BD59-A6C34878D82A}">
                    <a16:rowId xmlns:a16="http://schemas.microsoft.com/office/drawing/2014/main" val="702082386"/>
                  </a:ext>
                </a:extLst>
              </a:tr>
              <a:tr h="22307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3 Year Warranty </a:t>
                      </a:r>
                    </a:p>
                  </a:txBody>
                  <a:tcPr marL="68597"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E90E1AB3-ED05-3F2D-604B-248CEB642F97}"/>
              </a:ext>
            </a:extLst>
          </p:cNvPr>
          <p:cNvSpPr txBox="1"/>
          <p:nvPr/>
        </p:nvSpPr>
        <p:spPr>
          <a:xfrm>
            <a:off x="450284" y="1444297"/>
            <a:ext cx="2710999" cy="369332"/>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p:txBody>
      </p:sp>
    </p:spTree>
    <p:extLst>
      <p:ext uri="{BB962C8B-B14F-4D97-AF65-F5344CB8AC3E}">
        <p14:creationId xmlns:p14="http://schemas.microsoft.com/office/powerpoint/2010/main" val="1603179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0DC841F-7806-45CD-9A83-54E4A468E158}"/>
              </a:ext>
            </a:extLst>
          </p:cNvPr>
          <p:cNvSpPr txBox="1"/>
          <p:nvPr/>
        </p:nvSpPr>
        <p:spPr>
          <a:xfrm>
            <a:off x="330991" y="2151727"/>
            <a:ext cx="3684602" cy="255454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P15v Gen 3 and T15p Gen 3</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12</a:t>
            </a:r>
            <a:r>
              <a:rPr kumimoji="0" lang="en-US" sz="1600" b="1" i="0" u="none" strike="noStrike" kern="1200" cap="none" spc="0" normalizeH="0" baseline="30000" noProof="0">
                <a:ln>
                  <a:noFill/>
                </a:ln>
                <a:solidFill>
                  <a:srgbClr val="000000"/>
                </a:solidFill>
                <a:effectLst/>
                <a:uLnTx/>
                <a:uFillTx/>
                <a:latin typeface="Arial"/>
                <a:ea typeface="+mn-ea"/>
                <a:cs typeface="+mn-cs"/>
              </a:rPr>
              <a:t>th</a:t>
            </a:r>
            <a:r>
              <a:rPr kumimoji="0" lang="en-US" sz="1600" b="1" i="0" u="none" strike="noStrike" kern="1200" cap="none" spc="0" normalizeH="0" baseline="0" noProof="0">
                <a:ln>
                  <a:noFill/>
                </a:ln>
                <a:solidFill>
                  <a:srgbClr val="000000"/>
                </a:solidFill>
                <a:effectLst/>
                <a:uLnTx/>
                <a:uFillTx/>
                <a:latin typeface="Arial"/>
                <a:ea typeface="+mn-ea"/>
                <a:cs typeface="+mn-cs"/>
              </a:rPr>
              <a:t> Gen Intel H-class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NVIDIA RTX A2000</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64GB DDR5 RAM</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NVIDIA RTX 3050 4GB (T15p)</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7" name="Table 16">
            <a:extLst>
              <a:ext uri="{FF2B5EF4-FFF2-40B4-BE49-F238E27FC236}">
                <a16:creationId xmlns:a16="http://schemas.microsoft.com/office/drawing/2014/main" id="{EA564C0A-FA49-4BC8-8313-93EE5F12E753}"/>
              </a:ext>
            </a:extLst>
          </p:cNvPr>
          <p:cNvGraphicFramePr>
            <a:graphicFrameLocks noGrp="1"/>
          </p:cNvGraphicFramePr>
          <p:nvPr>
            <p:extLst>
              <p:ext uri="{D42A27DB-BD31-4B8C-83A1-F6EECF244321}">
                <p14:modId xmlns:p14="http://schemas.microsoft.com/office/powerpoint/2010/main" val="1521867138"/>
              </p:ext>
            </p:extLst>
          </p:nvPr>
        </p:nvGraphicFramePr>
        <p:xfrm>
          <a:off x="4664486" y="3782209"/>
          <a:ext cx="5704099" cy="2260836"/>
        </p:xfrm>
        <a:graphic>
          <a:graphicData uri="http://schemas.openxmlformats.org/drawingml/2006/table">
            <a:tbl>
              <a:tblPr firstRow="1">
                <a:tableStyleId>{2D5ABB26-0587-4C30-8999-92F81FD0307C}</a:tableStyleId>
              </a:tblPr>
              <a:tblGrid>
                <a:gridCol w="491339">
                  <a:extLst>
                    <a:ext uri="{9D8B030D-6E8A-4147-A177-3AD203B41FA5}">
                      <a16:colId xmlns:a16="http://schemas.microsoft.com/office/drawing/2014/main" val="20000"/>
                    </a:ext>
                  </a:extLst>
                </a:gridCol>
                <a:gridCol w="1042552">
                  <a:extLst>
                    <a:ext uri="{9D8B030D-6E8A-4147-A177-3AD203B41FA5}">
                      <a16:colId xmlns:a16="http://schemas.microsoft.com/office/drawing/2014/main" val="20001"/>
                    </a:ext>
                  </a:extLst>
                </a:gridCol>
                <a:gridCol w="1042552">
                  <a:extLst>
                    <a:ext uri="{9D8B030D-6E8A-4147-A177-3AD203B41FA5}">
                      <a16:colId xmlns:a16="http://schemas.microsoft.com/office/drawing/2014/main" val="20002"/>
                    </a:ext>
                  </a:extLst>
                </a:gridCol>
                <a:gridCol w="1042552">
                  <a:extLst>
                    <a:ext uri="{9D8B030D-6E8A-4147-A177-3AD203B41FA5}">
                      <a16:colId xmlns:a16="http://schemas.microsoft.com/office/drawing/2014/main" val="3473152406"/>
                    </a:ext>
                  </a:extLst>
                </a:gridCol>
                <a:gridCol w="1042552">
                  <a:extLst>
                    <a:ext uri="{9D8B030D-6E8A-4147-A177-3AD203B41FA5}">
                      <a16:colId xmlns:a16="http://schemas.microsoft.com/office/drawing/2014/main" val="2054121547"/>
                    </a:ext>
                  </a:extLst>
                </a:gridCol>
                <a:gridCol w="1042552">
                  <a:extLst>
                    <a:ext uri="{9D8B030D-6E8A-4147-A177-3AD203B41FA5}">
                      <a16:colId xmlns:a16="http://schemas.microsoft.com/office/drawing/2014/main" val="1085106709"/>
                    </a:ext>
                  </a:extLst>
                </a:gridCol>
              </a:tblGrid>
              <a:tr h="238916">
                <a:tc rowSpan="8">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T15p Gen 3</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r>
                        <a:rPr kumimoji="0" lang="en-US" sz="1400" b="1"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Entry Power User/Prosumer</a:t>
                      </a:r>
                      <a:endParaRPr kumimoji="0" lang="en-US" sz="1400" b="0" i="0" u="none" strike="noStrike" kern="1200" cap="none" spc="0" normalizeH="0" baseline="0" noProof="0" dirty="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$2,639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charset="0"/>
                      </a:endParaRPr>
                    </a:p>
                  </a:txBody>
                  <a:tcPr marL="68598" marR="9527" marT="0" marB="0" anchor="b">
                    <a:solidFill>
                      <a:schemeClr val="bg2">
                        <a:lumMod val="20000"/>
                        <a:lumOff val="80000"/>
                      </a:schemeClr>
                    </a:solidFill>
                  </a:tcPr>
                </a:tc>
                <a:tc>
                  <a:txBody>
                    <a:bodyPr/>
                    <a:lstStyle/>
                    <a:p>
                      <a:pPr marL="0" marR="0" lvl="0" indent="0" algn="l" defTabSz="1218987">
                        <a:lnSpc>
                          <a:spcPct val="100000"/>
                        </a:lnSpc>
                        <a:spcBef>
                          <a:spcPts val="0"/>
                        </a:spcBef>
                        <a:spcAft>
                          <a:spcPts val="0"/>
                        </a:spcAft>
                        <a:buNone/>
                        <a:tabLst/>
                        <a:defRPr/>
                      </a:pPr>
                      <a:r>
                        <a:rPr lang="en-US" sz="1400" b="0" i="0" u="none" strike="noStrike" kern="1200" cap="none" spc="0" normalizeH="0" baseline="0" noProof="0" dirty="0">
                          <a:ln>
                            <a:noFill/>
                          </a:ln>
                          <a:solidFill>
                            <a:srgbClr val="E2231A"/>
                          </a:solidFill>
                          <a:effectLst/>
                          <a:uLnTx/>
                          <a:uFillTx/>
                          <a:latin typeface="Arial"/>
                        </a:rPr>
                        <a:t>$2,059</a:t>
                      </a:r>
                      <a:endParaRPr kumimoji="0" lang="en-US" dirty="0"/>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$2,939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charset="0"/>
                      </a:endParaRP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$2,439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charset="0"/>
                      </a:endParaRP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mn-lt"/>
                          <a:ea typeface="Arial" charset="0"/>
                          <a:cs typeface="Arial"/>
                        </a:rPr>
                        <a:t>$3,579</a:t>
                      </a:r>
                      <a:endParaRPr kumimoji="0" lang="en-US" sz="1400" b="0" i="0" u="none" strike="noStrike" kern="1200" cap="none" spc="0" normalizeH="0" baseline="0" noProof="0" dirty="0">
                        <a:ln>
                          <a:noFill/>
                        </a:ln>
                        <a:solidFill>
                          <a:srgbClr val="E2231A"/>
                        </a:solidFill>
                        <a:effectLst/>
                        <a:uLnTx/>
                        <a:uFillTx/>
                        <a:latin typeface="+mn-lt"/>
                        <a:ea typeface="Arial" charset="0"/>
                        <a:cs typeface="Arial" charset="0"/>
                      </a:endParaRP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0565">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28158">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21DA000YUS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21DA0011US</a:t>
                      </a:r>
                      <a:endParaRPr kumimoji="0" lang="en-US" sz="900" b="1" i="0" u="none" strike="noStrike" kern="1200" cap="none" spc="0" normalizeH="0" baseline="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21DA0010US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21DA000WUS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dirty="0">
                          <a:ln>
                            <a:noFill/>
                          </a:ln>
                          <a:solidFill>
                            <a:schemeClr val="tx1"/>
                          </a:solidFill>
                          <a:effectLst/>
                          <a:uLnTx/>
                          <a:uFillTx/>
                          <a:latin typeface="+mn-lt"/>
                          <a:ea typeface="+mn-ea"/>
                          <a:cs typeface="+mn-cs"/>
                        </a:rPr>
                        <a:t>21DA000XUS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35845">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i7-12700H 14C</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i7-12700H 14C</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i7-12700H 14C</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i7-12700H 14C</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i7-12700H 14C</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20433">
                <a:tc vMerge="1">
                  <a:txBody>
                    <a:bodyPr/>
                    <a:lstStyle/>
                    <a:p>
                      <a:endParaRPr lang="en-US"/>
                    </a:p>
                  </a:txBody>
                  <a:tcPr/>
                </a:tc>
                <a:tc>
                  <a:txBody>
                    <a:bodyPr/>
                    <a:lstStyle/>
                    <a:p>
                      <a:pPr lvl="0" algn="l">
                        <a:buNone/>
                      </a:pPr>
                      <a:r>
                        <a:rPr lang="en-US" sz="800" b="0" i="0" u="none" strike="noStrike" noProof="0">
                          <a:solidFill>
                            <a:srgbClr val="000000"/>
                          </a:solidFill>
                          <a:effectLst/>
                          <a:latin typeface="Arial"/>
                        </a:rPr>
                        <a:t>8GB DDR5 4800</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mn-lt"/>
                        </a:rPr>
                        <a:t>8GB DDR5 4800</a:t>
                      </a:r>
                      <a:endParaRPr lang="en-US" sz="800"/>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16GB DDR5 4800</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mj-lt"/>
                        </a:rPr>
                        <a:t>32GB DDR5 4800</a:t>
                      </a:r>
                      <a:endParaRPr lang="en-US">
                        <a:latin typeface="+mj-lt"/>
                      </a:endParaRPr>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mj-lt"/>
                        </a:rPr>
                        <a:t>32GB DDR5 4800</a:t>
                      </a:r>
                      <a:endParaRPr lang="en-US" sz="800">
                        <a:latin typeface="+mj-lt"/>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6839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256GB PCIe SSD</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512GB PCIe SSD</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1TB PCIe SSD</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1TB PCIe SSD</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9179">
                <a:tc vMerge="1">
                  <a:txBody>
                    <a:bodyPr/>
                    <a:lstStyle/>
                    <a:p>
                      <a:endParaRPr lang="en-US"/>
                    </a:p>
                  </a:txBody>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Arial"/>
                          <a:ea typeface="Arial" charset="0"/>
                          <a:cs typeface="Arial"/>
                        </a:rPr>
                        <a:t>15.6" FHD 2D Camera</a:t>
                      </a:r>
                      <a:endParaRPr kumimoji="0" lang="en-US" sz="800" b="0" i="0" u="none" strike="noStrike" kern="1200" cap="none" spc="0" normalizeH="0" baseline="0" noProof="0">
                        <a:ln>
                          <a:noFill/>
                        </a:ln>
                        <a:solidFill>
                          <a:srgbClr val="000000"/>
                        </a:solidFill>
                        <a:effectLst/>
                        <a:uLnTx/>
                        <a:uFillTx/>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15.6" FHD IR Camera</a:t>
                      </a:r>
                      <a:endParaRPr lang="en-US"/>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Arial"/>
                        </a:rPr>
                        <a:t>15.6" FHD IR Camera</a:t>
                      </a:r>
                      <a:endParaRPr kumimoji="0" lang="en-US"/>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mn-lt"/>
                        </a:rPr>
                        <a:t>15.6" FHD IR Camera</a:t>
                      </a:r>
                      <a:endParaRPr kumimoji="0" lang="en-US" sz="800"/>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mn-lt"/>
                          <a:ea typeface="Arial" charset="0"/>
                          <a:cs typeface="Arial"/>
                        </a:rPr>
                        <a:t>15.6" UHD IR Camera</a:t>
                      </a:r>
                      <a:endParaRPr kumimoji="0" lang="en-US" sz="800" b="0" i="0" u="none" strike="noStrike" kern="1200" cap="none" spc="0" normalizeH="0" baseline="0" noProof="0">
                        <a:ln>
                          <a:noFill/>
                        </a:ln>
                        <a:solidFill>
                          <a:srgbClr val="000000"/>
                        </a:solidFill>
                        <a:effectLst/>
                        <a:uLnTx/>
                        <a:uFillTx/>
                        <a:latin typeface="+mn-lt"/>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3048">
                <a:tc vMerge="1">
                  <a:txBody>
                    <a:bodyPr/>
                    <a:lstStyle/>
                    <a:p>
                      <a:endParaRPr lang="en-US"/>
                    </a:p>
                  </a:txBody>
                  <a:tcPr/>
                </a:tc>
                <a:tc>
                  <a:txBody>
                    <a:bodyPr/>
                    <a:lstStyle/>
                    <a:p>
                      <a:pPr lvl="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mn-lt"/>
                        </a:rPr>
                        <a:t>NVIDIA GeForce RTX 3050</a:t>
                      </a:r>
                      <a:endParaRPr lang="en-US" sz="800" b="0" i="0" u="none" strike="noStrike" kern="1200" cap="none" spc="0" normalizeH="0" baseline="0" noProof="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Arial"/>
                        </a:rPr>
                        <a:t>NVIDIA GeForce RTX 3050</a:t>
                      </a:r>
                      <a:endParaRPr lang="en-US" sz="800" b="0" i="0" u="none" strike="noStrike" kern="1200" cap="none" spc="0" normalizeH="0" baseline="0" noProof="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mn-lt"/>
                        </a:rPr>
                        <a:t>NVIDIA GeForce RTX 3050</a:t>
                      </a:r>
                      <a:endParaRPr lang="en-US" sz="800" b="0" i="0" u="none" strike="noStrike" kern="1200" cap="none" spc="0" normalizeH="0" baseline="0" noProof="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mn-lt"/>
                        </a:rPr>
                        <a:t>NVIDIA GeForce RTX 3050</a:t>
                      </a:r>
                      <a:endParaRPr lang="en-US" sz="800" b="0" i="0" u="none" strike="noStrike" kern="1200" cap="none" spc="0" normalizeH="0" baseline="0" noProof="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mn-lt"/>
                        </a:rPr>
                        <a:t>NVIDIA GeForce RTX 3050</a:t>
                      </a:r>
                      <a:endParaRPr lang="en-US" sz="800" b="0" i="0" u="none" strike="noStrike" kern="1200" cap="none" spc="0" normalizeH="0" baseline="0" noProof="0">
                        <a:ln>
                          <a:noFill/>
                        </a:ln>
                        <a:effectLst/>
                        <a:uLnTx/>
                        <a:uFillTx/>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87914">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Premier Support</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Premier Support</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Premier Support</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Premier Support</a:t>
                      </a:r>
                      <a:endParaRPr lang="en-US"/>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23720">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lvl="0" algn="l">
                        <a:buNone/>
                      </a:pPr>
                      <a:r>
                        <a:rPr lang="en-US" sz="800" b="0" i="0" u="none" strike="noStrike" noProof="0">
                          <a:solidFill>
                            <a:srgbClr val="000000"/>
                          </a:solidFill>
                          <a:effectLst/>
                          <a:latin typeface="Arial"/>
                        </a:rPr>
                        <a:t>3 Year Warranty</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3 Year Warranty</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3 Year Warranty</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3 Year Warranty</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3 Year Warranty</a:t>
                      </a:r>
                      <a:endParaRPr lang="en-US" dirty="0"/>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extLst>
              <p:ext uri="{D42A27DB-BD31-4B8C-83A1-F6EECF244321}">
                <p14:modId xmlns:p14="http://schemas.microsoft.com/office/powerpoint/2010/main" val="2429962867"/>
              </p:ext>
            </p:extLst>
          </p:nvPr>
        </p:nvGraphicFramePr>
        <p:xfrm>
          <a:off x="4664486" y="1310513"/>
          <a:ext cx="5351047" cy="2368026"/>
        </p:xfrm>
        <a:graphic>
          <a:graphicData uri="http://schemas.openxmlformats.org/drawingml/2006/table">
            <a:tbl>
              <a:tblPr firstRow="1">
                <a:tableStyleId>{2D5ABB26-0587-4C30-8999-92F81FD0307C}</a:tableStyleId>
              </a:tblPr>
              <a:tblGrid>
                <a:gridCol w="410627">
                  <a:extLst>
                    <a:ext uri="{9D8B030D-6E8A-4147-A177-3AD203B41FA5}">
                      <a16:colId xmlns:a16="http://schemas.microsoft.com/office/drawing/2014/main" val="20000"/>
                    </a:ext>
                  </a:extLst>
                </a:gridCol>
                <a:gridCol w="988084">
                  <a:extLst>
                    <a:ext uri="{9D8B030D-6E8A-4147-A177-3AD203B41FA5}">
                      <a16:colId xmlns:a16="http://schemas.microsoft.com/office/drawing/2014/main" val="1111459891"/>
                    </a:ext>
                  </a:extLst>
                </a:gridCol>
                <a:gridCol w="988084">
                  <a:extLst>
                    <a:ext uri="{9D8B030D-6E8A-4147-A177-3AD203B41FA5}">
                      <a16:colId xmlns:a16="http://schemas.microsoft.com/office/drawing/2014/main" val="1097658945"/>
                    </a:ext>
                  </a:extLst>
                </a:gridCol>
                <a:gridCol w="988084">
                  <a:extLst>
                    <a:ext uri="{9D8B030D-6E8A-4147-A177-3AD203B41FA5}">
                      <a16:colId xmlns:a16="http://schemas.microsoft.com/office/drawing/2014/main" val="2604865928"/>
                    </a:ext>
                  </a:extLst>
                </a:gridCol>
                <a:gridCol w="988084">
                  <a:extLst>
                    <a:ext uri="{9D8B030D-6E8A-4147-A177-3AD203B41FA5}">
                      <a16:colId xmlns:a16="http://schemas.microsoft.com/office/drawing/2014/main" val="1322152617"/>
                    </a:ext>
                  </a:extLst>
                </a:gridCol>
                <a:gridCol w="988084">
                  <a:extLst>
                    <a:ext uri="{9D8B030D-6E8A-4147-A177-3AD203B41FA5}">
                      <a16:colId xmlns:a16="http://schemas.microsoft.com/office/drawing/2014/main" val="2421348199"/>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P15v Gen 3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Performance Value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$2,609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$2,879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$2,979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$3,809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$300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21D8003BUS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21D80033US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21D8003HUS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21D8003JUS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21D8004CUS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i5-12500H 12C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i7-12800H 14C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15.6” UHD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Intel </a:t>
                      </a:r>
                      <a:r>
                        <a:rPr lang="en-US" sz="800" b="1" i="0" u="none" strike="noStrike">
                          <a:solidFill>
                            <a:srgbClr val="000000"/>
                          </a:solidFill>
                          <a:effectLst/>
                          <a:latin typeface="Arial"/>
                          <a:ea typeface="Arial" charset="0"/>
                          <a:cs typeface="Arial"/>
                        </a:rPr>
                        <a:t>Iris Xe</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T600 4GB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T1200 4GB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T1200 4GB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A2000 4GB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4" name="Title 3">
            <a:extLst>
              <a:ext uri="{FF2B5EF4-FFF2-40B4-BE49-F238E27FC236}">
                <a16:creationId xmlns:a16="http://schemas.microsoft.com/office/drawing/2014/main" id="{28D4B379-9FB9-4EF8-5168-86E0814ABDA1}"/>
              </a:ext>
            </a:extLst>
          </p:cNvPr>
          <p:cNvSpPr>
            <a:spLocks noGrp="1"/>
          </p:cNvSpPr>
          <p:nvPr>
            <p:ph type="title" idx="4294967295"/>
          </p:nvPr>
        </p:nvSpPr>
        <p:spPr>
          <a:xfrm>
            <a:off x="0" y="156519"/>
            <a:ext cx="11072813" cy="522287"/>
          </a:xfrm>
          <a:prstGeom prst="rect">
            <a:avLst/>
          </a:prstGeom>
        </p:spPr>
        <p:txBody>
          <a:bodyPr/>
          <a:lstStyle/>
          <a:p>
            <a:r>
              <a:rPr lang="en-US" sz="4000" dirty="0">
                <a:solidFill>
                  <a:schemeClr val="bg1"/>
                </a:solidFill>
                <a:latin typeface="Arial"/>
                <a:cs typeface="Arial"/>
              </a:rPr>
              <a:t>Lenovo </a:t>
            </a:r>
            <a:r>
              <a:rPr lang="en-US" sz="4000" dirty="0" err="1">
                <a:solidFill>
                  <a:schemeClr val="bg1"/>
                </a:solidFill>
                <a:latin typeface="Arial"/>
                <a:cs typeface="Arial"/>
              </a:rPr>
              <a:t>Topseller</a:t>
            </a:r>
            <a:r>
              <a:rPr lang="en-US" sz="4000" dirty="0">
                <a:solidFill>
                  <a:schemeClr val="bg1"/>
                </a:solidFill>
                <a:latin typeface="Arial"/>
                <a:cs typeface="Arial"/>
              </a:rPr>
              <a:t> ThinkPad Mobile Workstations</a:t>
            </a:r>
            <a:br>
              <a:rPr lang="en-US" dirty="0"/>
            </a:br>
            <a:r>
              <a:rPr lang="en-US" sz="2800" i="1" dirty="0">
                <a:solidFill>
                  <a:srgbClr val="FF0000"/>
                </a:solidFill>
                <a:latin typeface="Arial"/>
                <a:cs typeface="Arial"/>
              </a:rPr>
              <a:t>P15v &amp; T15p</a:t>
            </a:r>
            <a:r>
              <a:rPr lang="en-US" sz="2800" i="1" dirty="0">
                <a:solidFill>
                  <a:srgbClr val="FF0000"/>
                </a:solidFill>
                <a:latin typeface="Arial"/>
                <a:ea typeface="Calibri"/>
                <a:cs typeface="Arial"/>
              </a:rPr>
              <a:t> </a:t>
            </a:r>
            <a:r>
              <a:rPr lang="en-US" sz="2800" i="1" dirty="0">
                <a:solidFill>
                  <a:srgbClr val="FF0000"/>
                </a:solidFill>
                <a:latin typeface="Arial"/>
                <a:cs typeface="Arial"/>
              </a:rPr>
              <a:t>| Value of Performance</a:t>
            </a:r>
            <a:endParaRPr lang="en-US" b="0" dirty="0">
              <a:latin typeface="Arial"/>
              <a:cs typeface="Arial"/>
            </a:endParaRPr>
          </a:p>
        </p:txBody>
      </p:sp>
      <p:sp>
        <p:nvSpPr>
          <p:cNvPr id="2" name="TextBox 1">
            <a:extLst>
              <a:ext uri="{FF2B5EF4-FFF2-40B4-BE49-F238E27FC236}">
                <a16:creationId xmlns:a16="http://schemas.microsoft.com/office/drawing/2014/main" id="{2F7DBA1C-3756-6763-FB41-6A9C23701165}"/>
              </a:ext>
            </a:extLst>
          </p:cNvPr>
          <p:cNvSpPr txBox="1"/>
          <p:nvPr/>
        </p:nvSpPr>
        <p:spPr>
          <a:xfrm>
            <a:off x="817792" y="1597729"/>
            <a:ext cx="2710999" cy="553998"/>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rPr>
              <a:t>Transition to P16v Gen 1</a:t>
            </a:r>
          </a:p>
        </p:txBody>
      </p:sp>
    </p:spTree>
    <p:extLst>
      <p:ext uri="{BB962C8B-B14F-4D97-AF65-F5344CB8AC3E}">
        <p14:creationId xmlns:p14="http://schemas.microsoft.com/office/powerpoint/2010/main" val="599168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296432" y="2131791"/>
            <a:ext cx="3753717" cy="3785652"/>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P15v AMD</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New clean sheet design.  Offering powerful performance at a competitive value.  Now featuring 45W AMD-H CPUs with NVIDIA professional GPUs.</a:t>
            </a:r>
            <a:endParaRPr kumimoji="0" lang="en-US" sz="1600" b="1" i="0" u="sng"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AMD 6nm Rembrandt Ryzen-H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NVIDIA A2000 (4GB) GPU</a:t>
            </a: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64GB of DDR5 (4800MHz)</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Gen4 PCIe M.2 storage – Up to 4TB</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4.91lbs</a:t>
            </a: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extLst>
              <p:ext uri="{D42A27DB-BD31-4B8C-83A1-F6EECF244321}">
                <p14:modId xmlns:p14="http://schemas.microsoft.com/office/powerpoint/2010/main" val="167966871"/>
              </p:ext>
            </p:extLst>
          </p:nvPr>
        </p:nvGraphicFramePr>
        <p:xfrm>
          <a:off x="5828074" y="1625442"/>
          <a:ext cx="3627571" cy="2399175"/>
        </p:xfrm>
        <a:graphic>
          <a:graphicData uri="http://schemas.openxmlformats.org/drawingml/2006/table">
            <a:tbl>
              <a:tblPr firstRow="1">
                <a:tableStyleId>{2D5ABB26-0587-4C30-8999-92F81FD0307C}</a:tableStyleId>
              </a:tblPr>
              <a:tblGrid>
                <a:gridCol w="377417">
                  <a:extLst>
                    <a:ext uri="{9D8B030D-6E8A-4147-A177-3AD203B41FA5}">
                      <a16:colId xmlns:a16="http://schemas.microsoft.com/office/drawing/2014/main" val="20000"/>
                    </a:ext>
                  </a:extLst>
                </a:gridCol>
                <a:gridCol w="1126022">
                  <a:extLst>
                    <a:ext uri="{9D8B030D-6E8A-4147-A177-3AD203B41FA5}">
                      <a16:colId xmlns:a16="http://schemas.microsoft.com/office/drawing/2014/main" val="588374131"/>
                    </a:ext>
                  </a:extLst>
                </a:gridCol>
                <a:gridCol w="1062066">
                  <a:extLst>
                    <a:ext uri="{9D8B030D-6E8A-4147-A177-3AD203B41FA5}">
                      <a16:colId xmlns:a16="http://schemas.microsoft.com/office/drawing/2014/main" val="597051048"/>
                    </a:ext>
                  </a:extLst>
                </a:gridCol>
                <a:gridCol w="1062066">
                  <a:extLst>
                    <a:ext uri="{9D8B030D-6E8A-4147-A177-3AD203B41FA5}">
                      <a16:colId xmlns:a16="http://schemas.microsoft.com/office/drawing/2014/main" val="2306707894"/>
                    </a:ext>
                  </a:extLst>
                </a:gridCol>
              </a:tblGrid>
              <a:tr h="254200">
                <a:tc rowSpan="10">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P15v AMD </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15”</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Mainstream Performance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$2,379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$3,449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mn-lt"/>
                          <a:ea typeface="+mn-ea"/>
                          <a:cs typeface="+mn-cs"/>
                        </a:rPr>
                        <a:t>21EM004GUS</a:t>
                      </a:r>
                      <a:endParaRPr kumimoji="0" lang="en-US" sz="900" b="1" i="0" u="none" strike="noStrike" kern="1200" cap="none" spc="0" normalizeH="0" baseline="0" noProof="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mn-lt"/>
                          <a:ea typeface="+mn-ea"/>
                          <a:cs typeface="+mn-cs"/>
                        </a:rPr>
                        <a:t>21EM004FUS</a:t>
                      </a:r>
                      <a:endParaRPr kumimoji="0" lang="en-US" sz="900" b="1" i="0" u="none" strike="noStrike" kern="1200" cap="none" spc="0" normalizeH="0" baseline="0" noProof="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Arial"/>
                        </a:rPr>
                        <a:t>21EM001NUS</a:t>
                      </a:r>
                      <a:endParaRPr kumimoji="0" lang="en-US" dirty="0"/>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R7 Pro 6850H</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R7 Pro 6850H</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R7 Pro 6850H</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Arial" charset="0"/>
                          <a:cs typeface="Arial"/>
                        </a:rPr>
                        <a:t>16GB DDR5 4800MHz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Arial" charset="0"/>
                          <a:cs typeface="Arial"/>
                        </a:rPr>
                        <a:t>32GB DDR5 4800MHz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Arial" charset="0"/>
                          <a:cs typeface="Arial"/>
                        </a:rPr>
                        <a:t>32GB DDR5 4800MHz</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1TB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15.6 FHD IPS</a:t>
                      </a:r>
                    </a:p>
                    <a:p>
                      <a:pPr algn="l" fontAlgn="b"/>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15.6 FHD IPS</a:t>
                      </a:r>
                    </a:p>
                    <a:p>
                      <a:pPr algn="l" fontAlgn="b"/>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15.6 FHD IPS</a:t>
                      </a:r>
                    </a:p>
                    <a:p>
                      <a:pPr algn="l" fontAlgn="b"/>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NVIDIA </a:t>
                      </a:r>
                    </a:p>
                    <a:p>
                      <a:pPr algn="l" fontAlgn="b"/>
                      <a:r>
                        <a:rPr lang="en-US" sz="800" b="0" i="0" u="none" strike="noStrike">
                          <a:solidFill>
                            <a:srgbClr val="000000"/>
                          </a:solidFill>
                          <a:effectLst/>
                          <a:latin typeface="+mn-lt"/>
                          <a:ea typeface="Arial" charset="0"/>
                          <a:cs typeface="Arial"/>
                        </a:rPr>
                        <a:t>T1200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a:t>
                      </a:r>
                    </a:p>
                    <a:p>
                      <a:pPr algn="l" fontAlgn="b"/>
                      <a:r>
                        <a:rPr lang="en-US" sz="800" b="0" i="0" u="none" strike="noStrike">
                          <a:solidFill>
                            <a:srgbClr val="000000"/>
                          </a:solidFill>
                          <a:effectLst/>
                          <a:latin typeface="+mn-lt"/>
                          <a:ea typeface="Arial" charset="0"/>
                          <a:cs typeface="Arial"/>
                        </a:rPr>
                        <a:t>T1200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RTX</a:t>
                      </a:r>
                    </a:p>
                    <a:p>
                      <a:pPr algn="l" fontAlgn="b"/>
                      <a:r>
                        <a:rPr lang="en-US" sz="800" b="0" i="0" u="none" strike="noStrike">
                          <a:solidFill>
                            <a:srgbClr val="000000"/>
                          </a:solidFill>
                          <a:effectLst/>
                          <a:latin typeface="+mn-lt"/>
                          <a:ea typeface="Arial" charset="0"/>
                          <a:cs typeface="Arial"/>
                        </a:rPr>
                        <a:t>A2000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pic>
        <p:nvPicPr>
          <p:cNvPr id="2050" name="Picture 2" descr="images">
            <a:extLst>
              <a:ext uri="{FF2B5EF4-FFF2-40B4-BE49-F238E27FC236}">
                <a16:creationId xmlns:a16="http://schemas.microsoft.com/office/drawing/2014/main" id="{FF3681F2-309A-407A-BB46-E3A28176300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48948" y="4152633"/>
            <a:ext cx="1737361" cy="1748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s">
            <a:extLst>
              <a:ext uri="{FF2B5EF4-FFF2-40B4-BE49-F238E27FC236}">
                <a16:creationId xmlns:a16="http://schemas.microsoft.com/office/drawing/2014/main" id="{0114232D-0FD8-4E67-9CEE-A8BE5DAEA22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09990" y="4170921"/>
            <a:ext cx="1737361" cy="17408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s">
            <a:extLst>
              <a:ext uri="{FF2B5EF4-FFF2-40B4-BE49-F238E27FC236}">
                <a16:creationId xmlns:a16="http://schemas.microsoft.com/office/drawing/2014/main" id="{7D76CA77-9C6C-4786-811A-6811CC052FD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83497" y="4170921"/>
            <a:ext cx="2189096" cy="174081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B9AC2CB-F506-1CF0-6AF1-353F93392821}"/>
              </a:ext>
            </a:extLst>
          </p:cNvPr>
          <p:cNvSpPr>
            <a:spLocks noGrp="1"/>
          </p:cNvSpPr>
          <p:nvPr>
            <p:ph type="title" idx="4294967295"/>
          </p:nvPr>
        </p:nvSpPr>
        <p:spPr>
          <a:xfrm>
            <a:off x="0" y="167958"/>
            <a:ext cx="11072813" cy="522287"/>
          </a:xfrm>
          <a:prstGeom prst="rect">
            <a:avLst/>
          </a:prstGeom>
        </p:spPr>
        <p:txBody>
          <a:bodyPr/>
          <a:lstStyle/>
          <a:p>
            <a:r>
              <a:rPr lang="en-US" dirty="0">
                <a:solidFill>
                  <a:schemeClr val="bg1"/>
                </a:solidFill>
              </a:rPr>
              <a:t>Lenovo </a:t>
            </a:r>
            <a:r>
              <a:rPr lang="en-US" dirty="0" err="1">
                <a:solidFill>
                  <a:schemeClr val="bg1"/>
                </a:solidFill>
              </a:rPr>
              <a:t>Topseller</a:t>
            </a:r>
            <a:r>
              <a:rPr lang="en-US" dirty="0">
                <a:solidFill>
                  <a:schemeClr val="bg1"/>
                </a:solidFill>
              </a:rPr>
              <a:t> ThinkPad Mobile </a:t>
            </a:r>
            <a:r>
              <a:rPr lang="en-US" sz="2800" dirty="0">
                <a:solidFill>
                  <a:schemeClr val="bg1"/>
                </a:solidFill>
              </a:rPr>
              <a:t>Workstations</a:t>
            </a:r>
            <a:br>
              <a:rPr lang="en-US" sz="2800" dirty="0"/>
            </a:br>
            <a:r>
              <a:rPr lang="en-US" sz="2800" i="1" dirty="0">
                <a:solidFill>
                  <a:srgbClr val="FF0000"/>
                </a:solidFill>
              </a:rPr>
              <a:t>P15v AMD | Value of Performance</a:t>
            </a:r>
            <a:endParaRPr lang="en-US" sz="2800" dirty="0"/>
          </a:p>
        </p:txBody>
      </p:sp>
      <p:sp>
        <p:nvSpPr>
          <p:cNvPr id="3" name="TextBox 2">
            <a:extLst>
              <a:ext uri="{FF2B5EF4-FFF2-40B4-BE49-F238E27FC236}">
                <a16:creationId xmlns:a16="http://schemas.microsoft.com/office/drawing/2014/main" id="{39A3AA93-815D-B4B3-24DE-13B5E698FDFF}"/>
              </a:ext>
            </a:extLst>
          </p:cNvPr>
          <p:cNvSpPr txBox="1"/>
          <p:nvPr/>
        </p:nvSpPr>
        <p:spPr>
          <a:xfrm>
            <a:off x="817790" y="1676977"/>
            <a:ext cx="2710999" cy="369332"/>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p:txBody>
      </p:sp>
    </p:spTree>
    <p:extLst>
      <p:ext uri="{BB962C8B-B14F-4D97-AF65-F5344CB8AC3E}">
        <p14:creationId xmlns:p14="http://schemas.microsoft.com/office/powerpoint/2010/main" val="2916133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635202" y="2086293"/>
            <a:ext cx="3684602" cy="347787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 Gen 5</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12</a:t>
            </a:r>
            <a:r>
              <a:rPr kumimoji="0" lang="en-US" sz="1600" b="1" i="0" u="none" strike="noStrike" kern="1200" cap="none" spc="0" normalizeH="0" baseline="30000" noProof="0">
                <a:ln>
                  <a:noFill/>
                </a:ln>
                <a:solidFill>
                  <a:srgbClr val="000000"/>
                </a:solidFill>
                <a:effectLst/>
                <a:uLnTx/>
                <a:uFillTx/>
                <a:latin typeface="Arial"/>
                <a:ea typeface="+mn-ea"/>
                <a:cs typeface="+mn-cs"/>
              </a:rPr>
              <a:t>th</a:t>
            </a:r>
            <a:r>
              <a:rPr kumimoji="0" lang="en-US" sz="1600" b="1" i="0" u="none" strike="noStrike" kern="1200" cap="none" spc="0" normalizeH="0" baseline="0" noProof="0">
                <a:ln>
                  <a:noFill/>
                </a:ln>
                <a:solidFill>
                  <a:srgbClr val="000000"/>
                </a:solidFill>
                <a:effectLst/>
                <a:uLnTx/>
                <a:uFillTx/>
                <a:latin typeface="Arial"/>
                <a:ea typeface="+mn-ea"/>
                <a:cs typeface="+mn-cs"/>
              </a:rPr>
              <a:t> Gen Intel H-class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NVIDIA RTX A5500</a:t>
            </a:r>
          </a:p>
          <a:p>
            <a:pPr marL="457200"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Also offering GeForce RTX 3070Ti/3080Ti</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64GB DDR5 RAM</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All displays with X-Rite Factory Color Calibration and Low Blue Light Eyesafe® certification</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QHD+ with high refresh rate (165Hz)</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Liquid metal cooling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Starting at 3.99lb (1.81kg) </a:t>
            </a: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extLst>
              <p:ext uri="{D42A27DB-BD31-4B8C-83A1-F6EECF244321}">
                <p14:modId xmlns:p14="http://schemas.microsoft.com/office/powerpoint/2010/main" val="1823981499"/>
              </p:ext>
            </p:extLst>
          </p:nvPr>
        </p:nvGraphicFramePr>
        <p:xfrm>
          <a:off x="5091228" y="2234065"/>
          <a:ext cx="3859986" cy="2511790"/>
        </p:xfrm>
        <a:graphic>
          <a:graphicData uri="http://schemas.openxmlformats.org/drawingml/2006/table">
            <a:tbl>
              <a:tblPr firstRow="1">
                <a:tableStyleId>{2D5ABB26-0587-4C30-8999-92F81FD0307C}</a:tableStyleId>
              </a:tblPr>
              <a:tblGrid>
                <a:gridCol w="469650">
                  <a:extLst>
                    <a:ext uri="{9D8B030D-6E8A-4147-A177-3AD203B41FA5}">
                      <a16:colId xmlns:a16="http://schemas.microsoft.com/office/drawing/2014/main" val="20000"/>
                    </a:ext>
                  </a:extLst>
                </a:gridCol>
                <a:gridCol w="1130112">
                  <a:extLst>
                    <a:ext uri="{9D8B030D-6E8A-4147-A177-3AD203B41FA5}">
                      <a16:colId xmlns:a16="http://schemas.microsoft.com/office/drawing/2014/main" val="20002"/>
                    </a:ext>
                  </a:extLst>
                </a:gridCol>
                <a:gridCol w="1130112">
                  <a:extLst>
                    <a:ext uri="{9D8B030D-6E8A-4147-A177-3AD203B41FA5}">
                      <a16:colId xmlns:a16="http://schemas.microsoft.com/office/drawing/2014/main" val="1097658945"/>
                    </a:ext>
                  </a:extLst>
                </a:gridCol>
                <a:gridCol w="1130112">
                  <a:extLst>
                    <a:ext uri="{9D8B030D-6E8A-4147-A177-3AD203B41FA5}">
                      <a16:colId xmlns:a16="http://schemas.microsoft.com/office/drawing/2014/main" val="1322152617"/>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 Gen 5 </a:t>
                      </a:r>
                      <a:r>
                        <a:rPr kumimoji="0" lang="en-US" sz="1100" b="0" i="0" u="none" strike="noStrike" kern="1200" cap="none" spc="0" normalizeH="0" baseline="0" noProof="0" dirty="0">
                          <a:ln>
                            <a:noFill/>
                          </a:ln>
                          <a:solidFill>
                            <a:schemeClr val="bg1"/>
                          </a:solidFill>
                          <a:effectLst/>
                          <a:uLnTx/>
                          <a:uFillTx/>
                          <a:latin typeface="+mn-lt"/>
                          <a:ea typeface="Arial" charset="0"/>
                          <a:cs typeface="Arial"/>
                        </a:rPr>
                        <a:t>Ultra-premium performance</a:t>
                      </a:r>
                      <a:endParaRPr kumimoji="0" lang="en-US" sz="1100" b="0" i="0" u="none" strike="noStrike" kern="1200" cap="none" spc="0" normalizeH="0" baseline="0" noProof="0" dirty="0">
                        <a:ln>
                          <a:noFill/>
                        </a:ln>
                        <a:solidFill>
                          <a:schemeClr val="bg1"/>
                        </a:solidFill>
                        <a:effectLst/>
                        <a:uLnTx/>
                        <a:uFillTx/>
                        <a:latin typeface="Arial"/>
                        <a:ea typeface="Arial" charset="0"/>
                        <a:cs typeface="Arial" charset="0"/>
                      </a:endParaRP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$3,939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$3,139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$500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mn-lt"/>
                          <a:ea typeface="+mn-ea"/>
                          <a:cs typeface="+mn-cs"/>
                        </a:rPr>
                        <a:t>21DC006MUS</a:t>
                      </a:r>
                      <a:endParaRPr kumimoji="0" lang="en-US" sz="900" b="1" i="0" u="none" strike="noStrike" kern="1200" cap="none" spc="0" normalizeH="0" baseline="0" noProof="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21DC006KUS</a:t>
                      </a:r>
                      <a:endParaRPr kumimoji="0" lang="en-US" sz="900" b="1" i="0" u="none" strike="noStrike" kern="1200" cap="none" spc="0" normalizeH="0" baseline="0" noProof="0" dirty="0">
                        <a:ln>
                          <a:noFill/>
                        </a:ln>
                        <a:solidFill>
                          <a:srgbClr val="000000"/>
                        </a:solidFill>
                        <a:effectLst/>
                        <a:highlight>
                          <a:srgbClr val="FFFF00"/>
                        </a:highligh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Arial"/>
                        </a:rPr>
                        <a:t>21DC004AUS</a:t>
                      </a:r>
                      <a:endParaRPr kumimoji="0" lang="en-US" dirty="0"/>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Core i7-12800H 14C vPro</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WQXGA (QHD+)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WQXGA (QHD+)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WQXGA (QHD+) IR Cam, Touch</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 RTX A1000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RTX A1000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RTX A1000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4" name="Title 3">
            <a:extLst>
              <a:ext uri="{FF2B5EF4-FFF2-40B4-BE49-F238E27FC236}">
                <a16:creationId xmlns:a16="http://schemas.microsoft.com/office/drawing/2014/main" id="{26865A05-5B12-D091-5578-143C6E0F7D41}"/>
              </a:ext>
            </a:extLst>
          </p:cNvPr>
          <p:cNvSpPr>
            <a:spLocks noGrp="1"/>
          </p:cNvSpPr>
          <p:nvPr>
            <p:ph type="title" idx="4294967295"/>
          </p:nvPr>
        </p:nvSpPr>
        <p:spPr>
          <a:xfrm>
            <a:off x="148281" y="212168"/>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 | The Machine You Need in the Device You Want</a:t>
            </a:r>
            <a:endParaRPr lang="en-US" dirty="0"/>
          </a:p>
        </p:txBody>
      </p:sp>
      <p:sp>
        <p:nvSpPr>
          <p:cNvPr id="3" name="TextBox 2">
            <a:extLst>
              <a:ext uri="{FF2B5EF4-FFF2-40B4-BE49-F238E27FC236}">
                <a16:creationId xmlns:a16="http://schemas.microsoft.com/office/drawing/2014/main" id="{1217C399-1B34-A4B2-5331-170472A8FF2B}"/>
              </a:ext>
            </a:extLst>
          </p:cNvPr>
          <p:cNvSpPr txBox="1"/>
          <p:nvPr/>
        </p:nvSpPr>
        <p:spPr>
          <a:xfrm>
            <a:off x="1238416" y="1532295"/>
            <a:ext cx="2710999" cy="553998"/>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rPr>
              <a:t>Transition to P1 Gen 6</a:t>
            </a:r>
          </a:p>
        </p:txBody>
      </p:sp>
    </p:spTree>
    <p:extLst>
      <p:ext uri="{BB962C8B-B14F-4D97-AF65-F5344CB8AC3E}">
        <p14:creationId xmlns:p14="http://schemas.microsoft.com/office/powerpoint/2010/main" val="545339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51482" y="1032991"/>
            <a:ext cx="710451" cy="230832"/>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charset="0"/>
                <a:ea typeface="Arial" charset="0"/>
                <a:cs typeface="Arial" charset="0"/>
              </a:rPr>
              <a:t>[  3 OF 8 ]</a:t>
            </a:r>
            <a:endParaRPr kumimoji="0" lang="en-US" sz="9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14" name="TextBox 13">
            <a:extLst>
              <a:ext uri="{FF2B5EF4-FFF2-40B4-BE49-F238E27FC236}">
                <a16:creationId xmlns:a16="http://schemas.microsoft.com/office/drawing/2014/main" id="{B0DC841F-7806-45CD-9A83-54E4A468E158}"/>
              </a:ext>
            </a:extLst>
          </p:cNvPr>
          <p:cNvSpPr txBox="1"/>
          <p:nvPr/>
        </p:nvSpPr>
        <p:spPr>
          <a:xfrm>
            <a:off x="736748" y="2129047"/>
            <a:ext cx="2890567" cy="3046988"/>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P16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Completely new design.  P15 and P17 will transition to the ThinkPad P16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12</a:t>
            </a:r>
            <a:r>
              <a:rPr kumimoji="0" lang="en-US" sz="1200" b="1" i="0" u="none" strike="noStrike" kern="1200" cap="none" spc="0" normalizeH="0" baseline="30000" noProof="0">
                <a:ln>
                  <a:noFill/>
                </a:ln>
                <a:solidFill>
                  <a:srgbClr val="000000"/>
                </a:solidFill>
                <a:effectLst/>
                <a:uLnTx/>
                <a:uFillTx/>
                <a:latin typeface="Arial"/>
                <a:ea typeface="+mn-ea"/>
                <a:cs typeface="+mn-cs"/>
              </a:rPr>
              <a:t>th</a:t>
            </a:r>
            <a:r>
              <a:rPr kumimoji="0" lang="en-US" sz="1200" b="1" i="0" u="none" strike="noStrike" kern="1200" cap="none" spc="0" normalizeH="0" baseline="0" noProof="0">
                <a:ln>
                  <a:noFill/>
                </a:ln>
                <a:solidFill>
                  <a:srgbClr val="000000"/>
                </a:solidFill>
                <a:effectLst/>
                <a:uLnTx/>
                <a:uFillTx/>
                <a:latin typeface="Arial"/>
                <a:ea typeface="+mn-ea"/>
                <a:cs typeface="+mn-cs"/>
              </a:rPr>
              <a:t> Gen Intel HX-class CPUs (55W)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NVIDIA RTX A5500</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128GB DDR5 RAM</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8TB Gen4 PCIe Storage</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Contact Lenovo Rep</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UHD+ OLED touch coming soon</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16” 16:10 Display</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Brand new thermal design</a:t>
            </a:r>
          </a:p>
        </p:txBody>
      </p:sp>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extLst>
              <p:ext uri="{D42A27DB-BD31-4B8C-83A1-F6EECF244321}">
                <p14:modId xmlns:p14="http://schemas.microsoft.com/office/powerpoint/2010/main" val="2098710585"/>
              </p:ext>
            </p:extLst>
          </p:nvPr>
        </p:nvGraphicFramePr>
        <p:xfrm>
          <a:off x="4415778" y="1576138"/>
          <a:ext cx="5864707" cy="2916122"/>
        </p:xfrm>
        <a:graphic>
          <a:graphicData uri="http://schemas.openxmlformats.org/drawingml/2006/table">
            <a:tbl>
              <a:tblPr firstRow="1">
                <a:tableStyleId>{2D5ABB26-0587-4C30-8999-92F81FD0307C}</a:tableStyleId>
              </a:tblPr>
              <a:tblGrid>
                <a:gridCol w="450042">
                  <a:extLst>
                    <a:ext uri="{9D8B030D-6E8A-4147-A177-3AD203B41FA5}">
                      <a16:colId xmlns:a16="http://schemas.microsoft.com/office/drawing/2014/main" val="20000"/>
                    </a:ext>
                  </a:extLst>
                </a:gridCol>
                <a:gridCol w="1082933">
                  <a:extLst>
                    <a:ext uri="{9D8B030D-6E8A-4147-A177-3AD203B41FA5}">
                      <a16:colId xmlns:a16="http://schemas.microsoft.com/office/drawing/2014/main" val="4148895734"/>
                    </a:ext>
                  </a:extLst>
                </a:gridCol>
                <a:gridCol w="1082933">
                  <a:extLst>
                    <a:ext uri="{9D8B030D-6E8A-4147-A177-3AD203B41FA5}">
                      <a16:colId xmlns:a16="http://schemas.microsoft.com/office/drawing/2014/main" val="1111459891"/>
                    </a:ext>
                  </a:extLst>
                </a:gridCol>
                <a:gridCol w="1082933">
                  <a:extLst>
                    <a:ext uri="{9D8B030D-6E8A-4147-A177-3AD203B41FA5}">
                      <a16:colId xmlns:a16="http://schemas.microsoft.com/office/drawing/2014/main" val="583136507"/>
                    </a:ext>
                  </a:extLst>
                </a:gridCol>
                <a:gridCol w="1082933">
                  <a:extLst>
                    <a:ext uri="{9D8B030D-6E8A-4147-A177-3AD203B41FA5}">
                      <a16:colId xmlns:a16="http://schemas.microsoft.com/office/drawing/2014/main" val="1429482423"/>
                    </a:ext>
                  </a:extLst>
                </a:gridCol>
                <a:gridCol w="1082933">
                  <a:extLst>
                    <a:ext uri="{9D8B030D-6E8A-4147-A177-3AD203B41FA5}">
                      <a16:colId xmlns:a16="http://schemas.microsoft.com/office/drawing/2014/main" val="3883962980"/>
                    </a:ext>
                  </a:extLst>
                </a:gridCol>
              </a:tblGrid>
              <a:tr h="29403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 Gen 1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Ultimate Performance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$3,589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$2,979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$3,259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$3,569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$3,769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729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a:ln>
                            <a:noFill/>
                          </a:ln>
                          <a:solidFill>
                            <a:srgbClr val="3E8DDD"/>
                          </a:solidFill>
                          <a:effectLst/>
                          <a:uLnTx/>
                          <a:uFillTx/>
                          <a:latin typeface="Arial"/>
                          <a:ea typeface="Arial" charset="0"/>
                          <a:cs typeface="Arial"/>
                        </a:rPr>
                        <a:t>$550 </a:t>
                      </a:r>
                      <a:r>
                        <a:rPr lang="en-US" sz="800" b="1" i="0" u="none" strike="noStrike" kern="1200" cap="none" spc="0" normalizeH="0" baseline="0" noProof="0" dirty="0">
                          <a:ln>
                            <a:noFill/>
                          </a:ln>
                          <a:solidFill>
                            <a:srgbClr val="3E8DDD"/>
                          </a:solidFill>
                          <a:effectLst/>
                          <a:uLnTx/>
                          <a:uFillTx/>
                          <a:latin typeface="Arial"/>
                          <a:ea typeface="Arial" charset="0"/>
                          <a:cs typeface="Arial"/>
                        </a:rPr>
                        <a:t>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807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Arial"/>
                        </a:rPr>
                        <a:t>21D6005MUS</a:t>
                      </a:r>
                      <a:endParaRPr kumimoji="0" lang="en-US" dirty="0"/>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mn-lt"/>
                          <a:ea typeface="+mn-ea"/>
                          <a:cs typeface="+mn-cs"/>
                        </a:rPr>
                        <a:t>21D6007XUS</a:t>
                      </a:r>
                      <a:endParaRPr kumimoji="0" lang="en-US" sz="900" b="1" i="0" u="none" strike="noStrike" kern="1200" cap="none" spc="0" normalizeH="0" baseline="0" noProof="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21D60083US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21D60082US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21D60081US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90251">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i7-12800HX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i9-12900HX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i9-12900HX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i9-12900HX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i9-12900HX 16C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82047">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4000MHz</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3303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423070">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WQXGA (QHD+)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WQUXGA (UHD+)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WQUXGA (UHD+)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WQUXGA (UHD+)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WQUXGA (UHD+) 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33603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 RTX A1000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Intel UHD Integrated Graphics</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Intel UHD Integrated Graphics</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RTX A1000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RTX A2000 (8GB)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31264">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75329">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pic>
        <p:nvPicPr>
          <p:cNvPr id="3" name="Picture 2">
            <a:extLst>
              <a:ext uri="{FF2B5EF4-FFF2-40B4-BE49-F238E27FC236}">
                <a16:creationId xmlns:a16="http://schemas.microsoft.com/office/drawing/2014/main" id="{A6D68DA3-F909-4930-AFD9-AF037F36D1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2004" y="4766432"/>
            <a:ext cx="1987305" cy="1649040"/>
          </a:xfrm>
          <a:prstGeom prst="rect">
            <a:avLst/>
          </a:prstGeom>
        </p:spPr>
      </p:pic>
      <p:pic>
        <p:nvPicPr>
          <p:cNvPr id="4" name="Picture 3">
            <a:extLst>
              <a:ext uri="{FF2B5EF4-FFF2-40B4-BE49-F238E27FC236}">
                <a16:creationId xmlns:a16="http://schemas.microsoft.com/office/drawing/2014/main" id="{01818168-B802-4ED3-B398-6DD6CC7A80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25826" y="4680552"/>
            <a:ext cx="2066179" cy="1690510"/>
          </a:xfrm>
          <a:prstGeom prst="rect">
            <a:avLst/>
          </a:prstGeom>
        </p:spPr>
      </p:pic>
      <p:pic>
        <p:nvPicPr>
          <p:cNvPr id="5" name="Picture 4">
            <a:extLst>
              <a:ext uri="{FF2B5EF4-FFF2-40B4-BE49-F238E27FC236}">
                <a16:creationId xmlns:a16="http://schemas.microsoft.com/office/drawing/2014/main" id="{6D4C5C83-ED14-43D4-A625-51ED5E4F29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55960" y="4721952"/>
            <a:ext cx="1965034" cy="1558475"/>
          </a:xfrm>
          <a:prstGeom prst="rect">
            <a:avLst/>
          </a:prstGeom>
        </p:spPr>
      </p:pic>
      <p:pic>
        <p:nvPicPr>
          <p:cNvPr id="6" name="Picture 5">
            <a:extLst>
              <a:ext uri="{FF2B5EF4-FFF2-40B4-BE49-F238E27FC236}">
                <a16:creationId xmlns:a16="http://schemas.microsoft.com/office/drawing/2014/main" id="{B8B5D766-EF20-49E7-9C11-F309282C57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0553" y="5456405"/>
            <a:ext cx="2902759" cy="368604"/>
          </a:xfrm>
          <a:prstGeom prst="rect">
            <a:avLst/>
          </a:prstGeom>
        </p:spPr>
      </p:pic>
      <p:sp>
        <p:nvSpPr>
          <p:cNvPr id="8" name="Title 7">
            <a:extLst>
              <a:ext uri="{FF2B5EF4-FFF2-40B4-BE49-F238E27FC236}">
                <a16:creationId xmlns:a16="http://schemas.microsoft.com/office/drawing/2014/main" id="{50AF2AAE-3795-C9CE-C4D6-F880426DC51A}"/>
              </a:ext>
            </a:extLst>
          </p:cNvPr>
          <p:cNvSpPr>
            <a:spLocks noGrp="1"/>
          </p:cNvSpPr>
          <p:nvPr>
            <p:ph type="title" idx="4294967295"/>
          </p:nvPr>
        </p:nvSpPr>
        <p:spPr>
          <a:xfrm>
            <a:off x="457200" y="149216"/>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P16 | The Most Powerful ThinkPad Ever</a:t>
            </a:r>
            <a:endParaRPr lang="en-US" dirty="0"/>
          </a:p>
        </p:txBody>
      </p:sp>
      <p:sp>
        <p:nvSpPr>
          <p:cNvPr id="10" name="TextBox 9">
            <a:extLst>
              <a:ext uri="{FF2B5EF4-FFF2-40B4-BE49-F238E27FC236}">
                <a16:creationId xmlns:a16="http://schemas.microsoft.com/office/drawing/2014/main" id="{773B3F68-255C-EA07-A95A-0798231819B4}"/>
              </a:ext>
            </a:extLst>
          </p:cNvPr>
          <p:cNvSpPr txBox="1"/>
          <p:nvPr/>
        </p:nvSpPr>
        <p:spPr>
          <a:xfrm>
            <a:off x="817792" y="1597729"/>
            <a:ext cx="2710999" cy="553998"/>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rPr>
              <a:t>Transition to P16 Gen 2</a:t>
            </a:r>
          </a:p>
        </p:txBody>
      </p:sp>
    </p:spTree>
    <p:extLst>
      <p:ext uri="{BB962C8B-B14F-4D97-AF65-F5344CB8AC3E}">
        <p14:creationId xmlns:p14="http://schemas.microsoft.com/office/powerpoint/2010/main" val="747226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5CEB8F4-2D91-DF20-FAA0-0DB84B4D79F3}"/>
              </a:ext>
            </a:extLst>
          </p:cNvPr>
          <p:cNvGrpSpPr/>
          <p:nvPr/>
        </p:nvGrpSpPr>
        <p:grpSpPr>
          <a:xfrm>
            <a:off x="7666845" y="1192765"/>
            <a:ext cx="1386807" cy="2480787"/>
            <a:chOff x="7725667" y="1461239"/>
            <a:chExt cx="1386807" cy="2480787"/>
          </a:xfrm>
        </p:grpSpPr>
        <p:cxnSp>
          <p:nvCxnSpPr>
            <p:cNvPr id="137" name="Straight Connector 136">
              <a:extLst>
                <a:ext uri="{FF2B5EF4-FFF2-40B4-BE49-F238E27FC236}">
                  <a16:creationId xmlns:a16="http://schemas.microsoft.com/office/drawing/2014/main" id="{0A081FE7-6BF8-4ECE-AF58-D15211F4558C}"/>
                </a:ext>
              </a:extLst>
            </p:cNvPr>
            <p:cNvCxnSpPr>
              <a:cxnSpLocks/>
            </p:cNvCxnSpPr>
            <p:nvPr/>
          </p:nvCxnSpPr>
          <p:spPr>
            <a:xfrm flipH="1" flipV="1">
              <a:off x="7777407" y="1555840"/>
              <a:ext cx="17484" cy="2386186"/>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sp>
          <p:nvSpPr>
            <p:cNvPr id="6" name="TextBox 5">
              <a:extLst>
                <a:ext uri="{FF2B5EF4-FFF2-40B4-BE49-F238E27FC236}">
                  <a16:creationId xmlns:a16="http://schemas.microsoft.com/office/drawing/2014/main" id="{676FD17D-876D-6E0C-B86E-879ACC409D6F}"/>
                </a:ext>
              </a:extLst>
            </p:cNvPr>
            <p:cNvSpPr txBox="1"/>
            <p:nvPr/>
          </p:nvSpPr>
          <p:spPr>
            <a:xfrm>
              <a:off x="7725667" y="1461239"/>
              <a:ext cx="1386807" cy="1077218"/>
            </a:xfrm>
            <a:prstGeom prst="rect">
              <a:avLst/>
            </a:prstGeom>
            <a:noFill/>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黑体" panose="02010609060101010101" pitchFamily="49" charset="-122"/>
                  <a:cs typeface="LenovoDo-Bold"/>
                </a:rPr>
                <a:t>P7</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ADVANCED AND VERSATILE SUPER SOCKET TOWER</a:t>
              </a:r>
            </a:p>
          </p:txBody>
        </p:sp>
      </p:grpSp>
      <p:cxnSp>
        <p:nvCxnSpPr>
          <p:cNvPr id="144" name="Straight Connector 143">
            <a:extLst>
              <a:ext uri="{FF2B5EF4-FFF2-40B4-BE49-F238E27FC236}">
                <a16:creationId xmlns:a16="http://schemas.microsoft.com/office/drawing/2014/main" id="{74F41072-B93F-4DF9-86CA-3F7C888527F3}"/>
              </a:ext>
            </a:extLst>
          </p:cNvPr>
          <p:cNvCxnSpPr>
            <a:cxnSpLocks/>
          </p:cNvCxnSpPr>
          <p:nvPr/>
        </p:nvCxnSpPr>
        <p:spPr>
          <a:xfrm flipH="1" flipV="1">
            <a:off x="2449125" y="1493526"/>
            <a:ext cx="7036" cy="367326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50613D2F-1BDF-4277-B9ED-BD499F6DDF51}"/>
              </a:ext>
            </a:extLst>
          </p:cNvPr>
          <p:cNvCxnSpPr>
            <a:cxnSpLocks/>
          </p:cNvCxnSpPr>
          <p:nvPr/>
        </p:nvCxnSpPr>
        <p:spPr>
          <a:xfrm flipV="1">
            <a:off x="1737284" y="2391415"/>
            <a:ext cx="0" cy="293423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119" name="Group 118">
            <a:extLst>
              <a:ext uri="{FF2B5EF4-FFF2-40B4-BE49-F238E27FC236}">
                <a16:creationId xmlns:a16="http://schemas.microsoft.com/office/drawing/2014/main" id="{34361707-D023-40B3-8FEA-155709129EBD}"/>
              </a:ext>
            </a:extLst>
          </p:cNvPr>
          <p:cNvGrpSpPr/>
          <p:nvPr/>
        </p:nvGrpSpPr>
        <p:grpSpPr>
          <a:xfrm>
            <a:off x="9187136" y="1260333"/>
            <a:ext cx="1704222" cy="2471217"/>
            <a:chOff x="6820141" y="1568540"/>
            <a:chExt cx="1704222" cy="2471217"/>
          </a:xfrm>
        </p:grpSpPr>
        <p:sp>
          <p:nvSpPr>
            <p:cNvPr id="120" name="TextBox 12">
              <a:extLst>
                <a:ext uri="{FF2B5EF4-FFF2-40B4-BE49-F238E27FC236}">
                  <a16:creationId xmlns:a16="http://schemas.microsoft.com/office/drawing/2014/main" id="{525076F7-A460-4F05-821D-5A1D6C8CED4E}"/>
                </a:ext>
              </a:extLst>
            </p:cNvPr>
            <p:cNvSpPr txBox="1">
              <a:spLocks noChangeArrowheads="1"/>
            </p:cNvSpPr>
            <p:nvPr/>
          </p:nvSpPr>
          <p:spPr bwMode="auto">
            <a:xfrm>
              <a:off x="6820141" y="1568540"/>
              <a:ext cx="1704222" cy="707886"/>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LenovoDo-Bold"/>
                </a:rPr>
                <a:t>P620</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LIMITLESS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POSSIBILITIES</a:t>
              </a:r>
              <a:endParaRPr kumimoji="0" lang="en-US"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endParaRPr>
            </a:p>
          </p:txBody>
        </p:sp>
        <p:cxnSp>
          <p:nvCxnSpPr>
            <p:cNvPr id="121" name="Straight Connector 120">
              <a:extLst>
                <a:ext uri="{FF2B5EF4-FFF2-40B4-BE49-F238E27FC236}">
                  <a16:creationId xmlns:a16="http://schemas.microsoft.com/office/drawing/2014/main" id="{0EC6EC2E-0905-4227-89E1-42459051677F}"/>
                </a:ext>
              </a:extLst>
            </p:cNvPr>
            <p:cNvCxnSpPr/>
            <p:nvPr/>
          </p:nvCxnSpPr>
          <p:spPr>
            <a:xfrm flipH="1" flipV="1">
              <a:off x="6867279" y="1653571"/>
              <a:ext cx="17484" cy="2386186"/>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grpSp>
      <p:sp>
        <p:nvSpPr>
          <p:cNvPr id="123" name="TextBox 12">
            <a:extLst>
              <a:ext uri="{FF2B5EF4-FFF2-40B4-BE49-F238E27FC236}">
                <a16:creationId xmlns:a16="http://schemas.microsoft.com/office/drawing/2014/main" id="{21444FCD-0B5F-41CF-B281-A1649918C569}"/>
              </a:ext>
            </a:extLst>
          </p:cNvPr>
          <p:cNvSpPr txBox="1">
            <a:spLocks noChangeArrowheads="1"/>
          </p:cNvSpPr>
          <p:nvPr/>
        </p:nvSpPr>
        <p:spPr bwMode="auto">
          <a:xfrm>
            <a:off x="6164472" y="1051394"/>
            <a:ext cx="1491135" cy="1261884"/>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黑体" panose="02010609060101010101" pitchFamily="49" charset="-122"/>
                <a:cs typeface="LenovoDo-Bold"/>
              </a:rPr>
              <a:t>PX</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WORLD’S MOST ADVANCED DUAL SOCKET PERFORMANCE WORKSTATION </a:t>
            </a:r>
          </a:p>
        </p:txBody>
      </p:sp>
      <p:cxnSp>
        <p:nvCxnSpPr>
          <p:cNvPr id="124" name="Straight Connector 123">
            <a:extLst>
              <a:ext uri="{FF2B5EF4-FFF2-40B4-BE49-F238E27FC236}">
                <a16:creationId xmlns:a16="http://schemas.microsoft.com/office/drawing/2014/main" id="{66AEBBA4-B207-4ED1-9FAB-8A9068E43F99}"/>
              </a:ext>
            </a:extLst>
          </p:cNvPr>
          <p:cNvCxnSpPr/>
          <p:nvPr/>
        </p:nvCxnSpPr>
        <p:spPr>
          <a:xfrm flipV="1">
            <a:off x="6204092" y="1145648"/>
            <a:ext cx="12441" cy="2386187"/>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grpSp>
        <p:nvGrpSpPr>
          <p:cNvPr id="125" name="Group 124">
            <a:extLst>
              <a:ext uri="{FF2B5EF4-FFF2-40B4-BE49-F238E27FC236}">
                <a16:creationId xmlns:a16="http://schemas.microsoft.com/office/drawing/2014/main" id="{E1FFF0FE-9487-4E40-BDB3-F6570415F510}"/>
              </a:ext>
            </a:extLst>
          </p:cNvPr>
          <p:cNvGrpSpPr/>
          <p:nvPr/>
        </p:nvGrpSpPr>
        <p:grpSpPr>
          <a:xfrm>
            <a:off x="4725398" y="1315029"/>
            <a:ext cx="1342579" cy="2419169"/>
            <a:chOff x="4402061" y="343308"/>
            <a:chExt cx="1401699" cy="2419169"/>
          </a:xfrm>
        </p:grpSpPr>
        <p:sp>
          <p:nvSpPr>
            <p:cNvPr id="126" name="TextBox 12">
              <a:extLst>
                <a:ext uri="{FF2B5EF4-FFF2-40B4-BE49-F238E27FC236}">
                  <a16:creationId xmlns:a16="http://schemas.microsoft.com/office/drawing/2014/main" id="{1F099DAD-1E3F-4DFD-958C-4B3417D09428}"/>
                </a:ext>
              </a:extLst>
            </p:cNvPr>
            <p:cNvSpPr txBox="1">
              <a:spLocks noChangeArrowheads="1"/>
            </p:cNvSpPr>
            <p:nvPr/>
          </p:nvSpPr>
          <p:spPr bwMode="auto">
            <a:xfrm>
              <a:off x="4402061" y="343308"/>
              <a:ext cx="1401699" cy="892552"/>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黑体" panose="02010609060101010101" pitchFamily="49" charset="-122"/>
                  <a:cs typeface="LenovoDo-Bold"/>
                </a:rPr>
                <a:t>P5</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EXPERT SINGLE SOCKET WORKSTATION</a:t>
              </a:r>
            </a:p>
          </p:txBody>
        </p:sp>
        <p:cxnSp>
          <p:nvCxnSpPr>
            <p:cNvPr id="127" name="Straight Connector 126">
              <a:extLst>
                <a:ext uri="{FF2B5EF4-FFF2-40B4-BE49-F238E27FC236}">
                  <a16:creationId xmlns:a16="http://schemas.microsoft.com/office/drawing/2014/main" id="{EAF53690-D313-465E-822B-7C3A6D060252}"/>
                </a:ext>
              </a:extLst>
            </p:cNvPr>
            <p:cNvCxnSpPr/>
            <p:nvPr/>
          </p:nvCxnSpPr>
          <p:spPr>
            <a:xfrm flipH="1" flipV="1">
              <a:off x="4419518" y="452620"/>
              <a:ext cx="18459" cy="2309857"/>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grpSp>
      <p:grpSp>
        <p:nvGrpSpPr>
          <p:cNvPr id="128" name="Group 127">
            <a:extLst>
              <a:ext uri="{FF2B5EF4-FFF2-40B4-BE49-F238E27FC236}">
                <a16:creationId xmlns:a16="http://schemas.microsoft.com/office/drawing/2014/main" id="{6912254B-3511-4C82-8A91-411E70959133}"/>
              </a:ext>
            </a:extLst>
          </p:cNvPr>
          <p:cNvGrpSpPr/>
          <p:nvPr/>
        </p:nvGrpSpPr>
        <p:grpSpPr>
          <a:xfrm>
            <a:off x="2934442" y="1671715"/>
            <a:ext cx="2120705" cy="2682822"/>
            <a:chOff x="2478248" y="1850114"/>
            <a:chExt cx="2120705" cy="2682822"/>
          </a:xfrm>
        </p:grpSpPr>
        <p:sp>
          <p:nvSpPr>
            <p:cNvPr id="129" name="TextBox 12">
              <a:extLst>
                <a:ext uri="{FF2B5EF4-FFF2-40B4-BE49-F238E27FC236}">
                  <a16:creationId xmlns:a16="http://schemas.microsoft.com/office/drawing/2014/main" id="{A2F9712A-49DF-4CD8-8C1E-5DEB05F580C8}"/>
                </a:ext>
              </a:extLst>
            </p:cNvPr>
            <p:cNvSpPr txBox="1">
              <a:spLocks noChangeArrowheads="1"/>
            </p:cNvSpPr>
            <p:nvPr/>
          </p:nvSpPr>
          <p:spPr bwMode="auto">
            <a:xfrm>
              <a:off x="2478248" y="1850114"/>
              <a:ext cx="2120705" cy="1077218"/>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黑体" panose="02010609060101010101" pitchFamily="49" charset="-122"/>
                  <a:cs typeface="LenovoDo-Bold"/>
                </a:rPr>
                <a:t>P3 Tower</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POWER OF A WORKSTATION,</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PRICE OF A</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DESKTOP</a:t>
              </a:r>
              <a:endParaRPr kumimoji="0" lang="en-US"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endParaRPr>
            </a:p>
          </p:txBody>
        </p:sp>
        <p:cxnSp>
          <p:nvCxnSpPr>
            <p:cNvPr id="130" name="Straight Connector 129">
              <a:extLst>
                <a:ext uri="{FF2B5EF4-FFF2-40B4-BE49-F238E27FC236}">
                  <a16:creationId xmlns:a16="http://schemas.microsoft.com/office/drawing/2014/main" id="{2A9F1CD4-5BC0-436E-B337-C2A4DD69CD09}"/>
                </a:ext>
              </a:extLst>
            </p:cNvPr>
            <p:cNvCxnSpPr>
              <a:cxnSpLocks/>
            </p:cNvCxnSpPr>
            <p:nvPr/>
          </p:nvCxnSpPr>
          <p:spPr>
            <a:xfrm flipV="1">
              <a:off x="2537979" y="1965010"/>
              <a:ext cx="0" cy="2567926"/>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6C5BF46E-40D1-4201-93DF-40F8735CE1DE}"/>
              </a:ext>
            </a:extLst>
          </p:cNvPr>
          <p:cNvGrpSpPr/>
          <p:nvPr/>
        </p:nvGrpSpPr>
        <p:grpSpPr>
          <a:xfrm>
            <a:off x="10406952" y="2268452"/>
            <a:ext cx="1797558" cy="2086085"/>
            <a:chOff x="8868661" y="1099925"/>
            <a:chExt cx="1797558" cy="2086085"/>
          </a:xfrm>
        </p:grpSpPr>
        <p:cxnSp>
          <p:nvCxnSpPr>
            <p:cNvPr id="132" name="Straight Connector 131">
              <a:extLst>
                <a:ext uri="{FF2B5EF4-FFF2-40B4-BE49-F238E27FC236}">
                  <a16:creationId xmlns:a16="http://schemas.microsoft.com/office/drawing/2014/main" id="{86E820FB-8310-470C-905A-07448E3FF317}"/>
                </a:ext>
              </a:extLst>
            </p:cNvPr>
            <p:cNvCxnSpPr/>
            <p:nvPr/>
          </p:nvCxnSpPr>
          <p:spPr>
            <a:xfrm flipV="1">
              <a:off x="8923762" y="1199879"/>
              <a:ext cx="0" cy="1986131"/>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sp>
          <p:nvSpPr>
            <p:cNvPr id="133" name="TextBox 12">
              <a:extLst>
                <a:ext uri="{FF2B5EF4-FFF2-40B4-BE49-F238E27FC236}">
                  <a16:creationId xmlns:a16="http://schemas.microsoft.com/office/drawing/2014/main" id="{CD880829-78A4-4D8C-A934-223EBE37B213}"/>
                </a:ext>
              </a:extLst>
            </p:cNvPr>
            <p:cNvSpPr txBox="1">
              <a:spLocks noChangeArrowheads="1"/>
            </p:cNvSpPr>
            <p:nvPr/>
          </p:nvSpPr>
          <p:spPr bwMode="auto">
            <a:xfrm>
              <a:off x="8868661" y="1099925"/>
              <a:ext cx="1797558" cy="1354217"/>
            </a:xfrm>
            <a:prstGeom prst="rect">
              <a:avLst/>
            </a:prstGeom>
            <a:noFill/>
            <a:ln w="9525">
              <a:noFill/>
              <a:miter lim="800000"/>
              <a:headEnd/>
              <a:tailEnd/>
            </a:ln>
          </p:spPr>
          <p:txBody>
            <a:bodyPr wrap="square">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LenovoDo-Bold"/>
                </a:rPr>
                <a:t>P358 (AMD) Tower</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SUB-ENTRY WORKSTATION</a:t>
              </a:r>
            </a:p>
          </p:txBody>
        </p:sp>
      </p:grpSp>
      <p:sp>
        <p:nvSpPr>
          <p:cNvPr id="134" name="TextBox 12">
            <a:extLst>
              <a:ext uri="{FF2B5EF4-FFF2-40B4-BE49-F238E27FC236}">
                <a16:creationId xmlns:a16="http://schemas.microsoft.com/office/drawing/2014/main" id="{0C43374C-87B2-459E-BD59-9A5F54B6B131}"/>
              </a:ext>
            </a:extLst>
          </p:cNvPr>
          <p:cNvSpPr txBox="1">
            <a:spLocks noChangeArrowheads="1"/>
          </p:cNvSpPr>
          <p:nvPr/>
        </p:nvSpPr>
        <p:spPr bwMode="auto">
          <a:xfrm>
            <a:off x="91768" y="2268452"/>
            <a:ext cx="1711166" cy="1015663"/>
          </a:xfrm>
          <a:prstGeom prst="rect">
            <a:avLst/>
          </a:prstGeom>
          <a:noFill/>
          <a:ln w="9525">
            <a:noFill/>
            <a:miter lim="800000"/>
            <a:headEnd/>
            <a:tailEnd/>
          </a:ln>
        </p:spPr>
        <p:txBody>
          <a:bodyPr wrap="square">
            <a:no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LenovoDo-Bold"/>
              </a:rPr>
              <a:t>P3 Tiny</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WORLD’S SMALLEST WORKSTATION</a:t>
            </a:r>
          </a:p>
        </p:txBody>
      </p:sp>
      <p:sp>
        <p:nvSpPr>
          <p:cNvPr id="143" name="TextBox 12">
            <a:extLst>
              <a:ext uri="{FF2B5EF4-FFF2-40B4-BE49-F238E27FC236}">
                <a16:creationId xmlns:a16="http://schemas.microsoft.com/office/drawing/2014/main" id="{2DC65BD7-DBC2-42E1-9F7A-F594489784BD}"/>
              </a:ext>
            </a:extLst>
          </p:cNvPr>
          <p:cNvSpPr txBox="1">
            <a:spLocks noChangeArrowheads="1"/>
          </p:cNvSpPr>
          <p:nvPr/>
        </p:nvSpPr>
        <p:spPr bwMode="auto">
          <a:xfrm>
            <a:off x="990526" y="1374406"/>
            <a:ext cx="1515825" cy="1015663"/>
          </a:xfrm>
          <a:prstGeom prst="rect">
            <a:avLst/>
          </a:prstGeom>
          <a:noFill/>
          <a:ln w="9525">
            <a:noFill/>
            <a:miter lim="800000"/>
            <a:headEnd/>
            <a:tailEnd/>
          </a:ln>
        </p:spPr>
        <p:txBody>
          <a:bodyPr wrap="square">
            <a:no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LenovoDo-Bold"/>
              </a:rPr>
              <a:t>P3 Ultra</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REDEFIGNING THE POWER OF SMALL</a:t>
            </a:r>
          </a:p>
        </p:txBody>
      </p:sp>
      <p:sp>
        <p:nvSpPr>
          <p:cNvPr id="2" name="Title 1">
            <a:extLst>
              <a:ext uri="{FF2B5EF4-FFF2-40B4-BE49-F238E27FC236}">
                <a16:creationId xmlns:a16="http://schemas.microsoft.com/office/drawing/2014/main" id="{CC09D0EC-4CD5-D779-59C5-6CD17941B3BB}"/>
              </a:ext>
            </a:extLst>
          </p:cNvPr>
          <p:cNvSpPr>
            <a:spLocks noGrp="1"/>
          </p:cNvSpPr>
          <p:nvPr>
            <p:ph type="title" idx="4294967295"/>
          </p:nvPr>
        </p:nvSpPr>
        <p:spPr>
          <a:xfrm>
            <a:off x="0" y="335037"/>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p>
        </p:txBody>
      </p:sp>
      <p:pic>
        <p:nvPicPr>
          <p:cNvPr id="5" name="Picture 4" descr="A row of black and red computer towers&#10;&#10;Description automatically generated">
            <a:extLst>
              <a:ext uri="{FF2B5EF4-FFF2-40B4-BE49-F238E27FC236}">
                <a16:creationId xmlns:a16="http://schemas.microsoft.com/office/drawing/2014/main" id="{BFF5624A-0780-FC36-7F28-1D071A6E97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2523" y="3080594"/>
            <a:ext cx="11718048" cy="3334878"/>
          </a:xfrm>
          <a:prstGeom prst="rect">
            <a:avLst/>
          </a:prstGeom>
        </p:spPr>
      </p:pic>
    </p:spTree>
    <p:extLst>
      <p:ext uri="{BB962C8B-B14F-4D97-AF65-F5344CB8AC3E}">
        <p14:creationId xmlns:p14="http://schemas.microsoft.com/office/powerpoint/2010/main" val="1009936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FAB954E8-7BC0-4EBD-A55B-80A0606F870F}"/>
              </a:ext>
            </a:extLst>
          </p:cNvPr>
          <p:cNvGraphicFramePr>
            <a:graphicFrameLocks noGrp="1"/>
          </p:cNvGraphicFramePr>
          <p:nvPr>
            <p:extLst>
              <p:ext uri="{D42A27DB-BD31-4B8C-83A1-F6EECF244321}">
                <p14:modId xmlns:p14="http://schemas.microsoft.com/office/powerpoint/2010/main" val="340790549"/>
              </p:ext>
            </p:extLst>
          </p:nvPr>
        </p:nvGraphicFramePr>
        <p:xfrm>
          <a:off x="760411" y="1911531"/>
          <a:ext cx="6320562" cy="4026751"/>
        </p:xfrm>
        <a:graphic>
          <a:graphicData uri="http://schemas.openxmlformats.org/drawingml/2006/table">
            <a:tbl>
              <a:tblPr firstRow="1">
                <a:tableStyleId>{2D5ABB26-0587-4C30-8999-92F81FD0307C}</a:tableStyleId>
              </a:tblPr>
              <a:tblGrid>
                <a:gridCol w="496350">
                  <a:extLst>
                    <a:ext uri="{9D8B030D-6E8A-4147-A177-3AD203B41FA5}">
                      <a16:colId xmlns:a16="http://schemas.microsoft.com/office/drawing/2014/main" val="20000"/>
                    </a:ext>
                  </a:extLst>
                </a:gridCol>
                <a:gridCol w="1456053">
                  <a:extLst>
                    <a:ext uri="{9D8B030D-6E8A-4147-A177-3AD203B41FA5}">
                      <a16:colId xmlns:a16="http://schemas.microsoft.com/office/drawing/2014/main" val="773608622"/>
                    </a:ext>
                  </a:extLst>
                </a:gridCol>
                <a:gridCol w="1456053">
                  <a:extLst>
                    <a:ext uri="{9D8B030D-6E8A-4147-A177-3AD203B41FA5}">
                      <a16:colId xmlns:a16="http://schemas.microsoft.com/office/drawing/2014/main" val="786595969"/>
                    </a:ext>
                  </a:extLst>
                </a:gridCol>
                <a:gridCol w="1456053">
                  <a:extLst>
                    <a:ext uri="{9D8B030D-6E8A-4147-A177-3AD203B41FA5}">
                      <a16:colId xmlns:a16="http://schemas.microsoft.com/office/drawing/2014/main" val="1344679876"/>
                    </a:ext>
                  </a:extLst>
                </a:gridCol>
                <a:gridCol w="1456053">
                  <a:extLst>
                    <a:ext uri="{9D8B030D-6E8A-4147-A177-3AD203B41FA5}">
                      <a16:colId xmlns:a16="http://schemas.microsoft.com/office/drawing/2014/main" val="1548333506"/>
                    </a:ext>
                  </a:extLst>
                </a:gridCol>
              </a:tblGrid>
              <a:tr h="470059">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a:ea typeface="+mn-ea"/>
                          <a:cs typeface="+mn-cs"/>
                        </a:rPr>
                        <a:t>P3 Tiny</a:t>
                      </a:r>
                      <a:endParaRPr kumimoji="0" lang="cs-CZ" sz="2400" b="1" i="0" u="none" strike="noStrike" kern="1200" cap="none" spc="0" normalizeH="0" baseline="0" noProof="0" dirty="0">
                        <a:ln>
                          <a:noFill/>
                        </a:ln>
                        <a:solidFill>
                          <a:schemeClr val="bg1"/>
                        </a:solidFill>
                        <a:effectLst/>
                        <a:uLnTx/>
                        <a:uFillTx/>
                        <a:latin typeface="Arial"/>
                        <a:ea typeface="+mn-ea"/>
                        <a:cs typeface="+mn-cs"/>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$2,269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$1,909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$3,099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$3,369</a:t>
                      </a:r>
                    </a:p>
                  </a:txBody>
                  <a:tcPr marL="0" marR="0" marT="0" marB="0" anchor="ctr" anchorCtr="1">
                    <a:solidFill>
                      <a:schemeClr val="bg1">
                        <a:lumMod val="95000"/>
                      </a:schemeClr>
                    </a:solidFill>
                  </a:tcPr>
                </a:tc>
                <a:extLst>
                  <a:ext uri="{0D108BD9-81ED-4DB2-BD59-A6C34878D82A}">
                    <a16:rowId xmlns:a16="http://schemas.microsoft.com/office/drawing/2014/main" val="10000"/>
                  </a:ext>
                </a:extLst>
              </a:tr>
              <a:tr h="408289">
                <a:tc vMerge="1">
                  <a:txBody>
                    <a:bodyPr/>
                    <a:lstStyle/>
                    <a:p>
                      <a:endParaRPr lang="en-US"/>
                    </a:p>
                  </a:txBody>
                  <a:tcPr/>
                </a:tc>
                <a:tc>
                  <a:txBody>
                    <a:bodyPr/>
                    <a:lstStyle/>
                    <a:p>
                      <a:pPr lvl="0" algn="ctr">
                        <a:buNone/>
                      </a:pPr>
                      <a:endParaRPr lang="en-US" sz="1200" b="1" i="0" u="none" strike="noStrike" kern="1200" baseline="0" dirty="0">
                        <a:solidFill>
                          <a:srgbClr val="00B0F0"/>
                        </a:solidFill>
                        <a:latin typeface="+mn-lt"/>
                        <a:ea typeface="+mn-ea"/>
                        <a:cs typeface="+mn-cs"/>
                      </a:endParaRPr>
                    </a:p>
                  </a:txBody>
                  <a:tcPr marL="0" marR="0" marT="0" marB="0" anchor="ctr">
                    <a:solidFill>
                      <a:schemeClr val="bg1">
                        <a:lumMod val="95000"/>
                      </a:schemeClr>
                    </a:solidFill>
                  </a:tcPr>
                </a:tc>
                <a:tc>
                  <a:txBody>
                    <a:bodyPr/>
                    <a:lstStyle/>
                    <a:p>
                      <a:pPr algn="ctr"/>
                      <a:r>
                        <a:rPr lang="hr-HR" sz="1200" b="1" i="0" u="none" strike="noStrike" baseline="0" dirty="0">
                          <a:solidFill>
                            <a:srgbClr val="00B0F0"/>
                          </a:solidFill>
                          <a:latin typeface="+mn-lt"/>
                        </a:rPr>
                        <a:t>$200 Rebate</a:t>
                      </a:r>
                    </a:p>
                  </a:txBody>
                  <a:tcPr marL="0" marR="0" marT="0" marB="0" anchor="ctr">
                    <a:solidFill>
                      <a:schemeClr val="bg1">
                        <a:lumMod val="95000"/>
                      </a:schemeClr>
                    </a:solidFill>
                  </a:tcPr>
                </a:tc>
                <a:tc>
                  <a:txBody>
                    <a:bodyPr/>
                    <a:lstStyle/>
                    <a:p>
                      <a:pPr lvl="0" algn="ctr">
                        <a:buNone/>
                      </a:pPr>
                      <a:r>
                        <a:rPr lang="en-US" sz="1200" b="1" i="0" u="none" strike="noStrike" kern="1200" baseline="0" noProof="0" dirty="0">
                          <a:solidFill>
                            <a:srgbClr val="00B0F0"/>
                          </a:solidFill>
                          <a:latin typeface="Arial"/>
                        </a:rPr>
                        <a:t>$250 Rebate</a:t>
                      </a:r>
                      <a:endParaRPr lang="en-US" dirty="0"/>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noProof="0" dirty="0">
                          <a:solidFill>
                            <a:srgbClr val="00B0F0"/>
                          </a:solidFill>
                          <a:latin typeface="+mn-lt"/>
                        </a:rPr>
                        <a:t>$250 Rebate</a:t>
                      </a:r>
                      <a:endParaRPr lang="en-US" sz="1200" dirty="0"/>
                    </a:p>
                  </a:txBody>
                  <a:tcPr marL="0" marR="0" marT="0" marB="0" anchor="ctr">
                    <a:solidFill>
                      <a:schemeClr val="bg1">
                        <a:lumMod val="95000"/>
                      </a:schemeClr>
                    </a:solidFill>
                  </a:tcPr>
                </a:tc>
                <a:extLst>
                  <a:ext uri="{0D108BD9-81ED-4DB2-BD59-A6C34878D82A}">
                    <a16:rowId xmlns:a16="http://schemas.microsoft.com/office/drawing/2014/main" val="3690522256"/>
                  </a:ext>
                </a:extLst>
              </a:tr>
              <a:tr h="408289">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400" b="1" i="0" u="none" strike="noStrike" kern="1200" baseline="0" dirty="0">
                          <a:solidFill>
                            <a:schemeClr val="tx1"/>
                          </a:solidFill>
                          <a:latin typeface="+mn-lt"/>
                          <a:ea typeface="+mn-ea"/>
                          <a:cs typeface="+mn-cs"/>
                        </a:rPr>
                        <a:t>30H00013US</a:t>
                      </a:r>
                    </a:p>
                  </a:txBody>
                  <a:tcPr marL="0" marR="0" marT="0" marB="0" anchor="ctr">
                    <a:solidFill>
                      <a:schemeClr val="bg1">
                        <a:lumMod val="95000"/>
                      </a:schemeClr>
                    </a:solidFill>
                  </a:tcPr>
                </a:tc>
                <a:tc>
                  <a:txBody>
                    <a:bodyPr/>
                    <a:lstStyle/>
                    <a:p>
                      <a:pPr algn="ctr"/>
                      <a:r>
                        <a:rPr lang="hr-HR" sz="1400" b="1" i="0" u="none" strike="noStrike" baseline="0">
                          <a:latin typeface="+mn-lt"/>
                        </a:rPr>
                        <a:t>30H0000XUS</a:t>
                      </a:r>
                    </a:p>
                  </a:txBody>
                  <a:tcPr marL="0" marR="0" marT="0" marB="0" anchor="ctr">
                    <a:solidFill>
                      <a:schemeClr val="bg1">
                        <a:lumMod val="95000"/>
                      </a:schemeClr>
                    </a:solidFill>
                  </a:tcPr>
                </a:tc>
                <a:tc>
                  <a:txBody>
                    <a:bodyPr/>
                    <a:lstStyle/>
                    <a:p>
                      <a:pPr algn="ctr" fontAlgn="ctr"/>
                      <a:r>
                        <a:rPr lang="en-US" sz="1400" b="1" i="0" u="none" strike="noStrike" kern="1200" baseline="0" dirty="0">
                          <a:solidFill>
                            <a:schemeClr val="tx1"/>
                          </a:solidFill>
                          <a:latin typeface="+mn-lt"/>
                          <a:ea typeface="+mn-ea"/>
                          <a:cs typeface="+mn-cs"/>
                        </a:rPr>
                        <a:t>30H00010US</a:t>
                      </a:r>
                    </a:p>
                  </a:txBody>
                  <a:tcPr marL="0" marR="0" marT="0" marB="0" anchor="ctr">
                    <a:solidFill>
                      <a:schemeClr val="bg1">
                        <a:lumMod val="95000"/>
                      </a:schemeClr>
                    </a:solidFill>
                  </a:tcPr>
                </a:tc>
                <a:tc>
                  <a:txBody>
                    <a:bodyPr/>
                    <a:lstStyle/>
                    <a:p>
                      <a:pPr algn="ctr"/>
                      <a:r>
                        <a:rPr lang="hr-HR" sz="1400" b="1" i="0" u="none" strike="noStrike" baseline="0" dirty="0">
                          <a:latin typeface="+mn-lt"/>
                        </a:rPr>
                        <a:t>30H00011US</a:t>
                      </a:r>
                    </a:p>
                  </a:txBody>
                  <a:tcPr marL="0" marR="0" marT="0" marB="0" anchor="ctr">
                    <a:solidFill>
                      <a:schemeClr val="bg1">
                        <a:lumMod val="95000"/>
                      </a:schemeClr>
                    </a:solidFill>
                  </a:tcPr>
                </a:tc>
                <a:extLst>
                  <a:ext uri="{0D108BD9-81ED-4DB2-BD59-A6C34878D82A}">
                    <a16:rowId xmlns:a16="http://schemas.microsoft.com/office/drawing/2014/main" val="10002"/>
                  </a:ext>
                </a:extLst>
              </a:tr>
              <a:tr h="47278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Core i7-13700T </a:t>
                      </a:r>
                    </a:p>
                    <a:p>
                      <a:pPr algn="ctr"/>
                      <a:r>
                        <a:rPr lang="en-US" sz="1200" b="0" i="0" u="none" strike="noStrike" baseline="0">
                          <a:solidFill>
                            <a:srgbClr val="000000"/>
                          </a:solidFill>
                          <a:latin typeface="+mn-lt"/>
                        </a:rPr>
                        <a:t>16C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i7-13700T </a:t>
                      </a:r>
                    </a:p>
                    <a:p>
                      <a:pPr algn="ctr"/>
                      <a:r>
                        <a:rPr lang="en-US" sz="1200" b="0" i="0" u="none" strike="noStrike" baseline="0" dirty="0">
                          <a:solidFill>
                            <a:srgbClr val="000000"/>
                          </a:solidFill>
                          <a:latin typeface="+mn-lt"/>
                        </a:rPr>
                        <a:t>16C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i9-13900T </a:t>
                      </a:r>
                    </a:p>
                    <a:p>
                      <a:pPr algn="ctr"/>
                      <a:r>
                        <a:rPr lang="en-US" sz="1200" b="0" i="0" u="none" strike="noStrike" baseline="0">
                          <a:solidFill>
                            <a:srgbClr val="000000"/>
                          </a:solidFill>
                          <a:latin typeface="+mn-lt"/>
                        </a:rPr>
                        <a:t>24C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i9-13900T </a:t>
                      </a:r>
                    </a:p>
                    <a:p>
                      <a:pPr algn="ctr"/>
                      <a:r>
                        <a:rPr lang="en-US" sz="1200" b="0" i="0" u="none" strike="noStrike" baseline="0">
                          <a:solidFill>
                            <a:srgbClr val="000000"/>
                          </a:solidFill>
                          <a:latin typeface="+mn-lt"/>
                        </a:rPr>
                        <a:t>24C </a:t>
                      </a:r>
                    </a:p>
                  </a:txBody>
                  <a:tcPr marL="0" marR="0" marT="0" marB="0" anchor="ctr">
                    <a:solidFill>
                      <a:schemeClr val="bg1">
                        <a:lumMod val="95000"/>
                      </a:schemeClr>
                    </a:solidFill>
                  </a:tcPr>
                </a:tc>
                <a:extLst>
                  <a:ext uri="{0D108BD9-81ED-4DB2-BD59-A6C34878D82A}">
                    <a16:rowId xmlns:a16="http://schemas.microsoft.com/office/drawing/2014/main" val="10003"/>
                  </a:ext>
                </a:extLst>
              </a:tr>
              <a:tr h="42804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0" marR="0" marT="0" marB="0" anchor="ctr">
                    <a:solidFill>
                      <a:schemeClr val="bg1">
                        <a:lumMod val="95000"/>
                      </a:schemeClr>
                    </a:solidFill>
                  </a:tcPr>
                </a:tc>
                <a:extLst>
                  <a:ext uri="{0D108BD9-81ED-4DB2-BD59-A6C34878D82A}">
                    <a16:rowId xmlns:a16="http://schemas.microsoft.com/office/drawing/2014/main" val="10004"/>
                  </a:ext>
                </a:extLst>
              </a:tr>
              <a:tr h="44823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512GB PCIe Gen4 Performance SSD</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Gen4 Performance SSD</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Gen4 Performance SSD</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Gen4 Performance SSD</a:t>
                      </a:r>
                    </a:p>
                  </a:txBody>
                  <a:tcPr marL="0" marR="0" marT="0" marB="0" anchor="ctr">
                    <a:solidFill>
                      <a:schemeClr val="bg1">
                        <a:lumMod val="95000"/>
                      </a:schemeClr>
                    </a:solidFill>
                  </a:tcPr>
                </a:tc>
                <a:extLst>
                  <a:ext uri="{0D108BD9-81ED-4DB2-BD59-A6C34878D82A}">
                    <a16:rowId xmlns:a16="http://schemas.microsoft.com/office/drawing/2014/main" val="10005"/>
                  </a:ext>
                </a:extLst>
              </a:tr>
              <a:tr h="436164">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T400 4GB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T1000 8GB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T1000 8GB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T400 4GB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7"/>
                  </a:ext>
                </a:extLst>
              </a:tr>
              <a:tr h="53874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8"/>
                  </a:ext>
                </a:extLst>
              </a:tr>
              <a:tr h="416131">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7" name="Title 6">
            <a:extLst>
              <a:ext uri="{FF2B5EF4-FFF2-40B4-BE49-F238E27FC236}">
                <a16:creationId xmlns:a16="http://schemas.microsoft.com/office/drawing/2014/main" id="{11A73D54-415F-D20F-1AA1-7AE1070FB9F9}"/>
              </a:ext>
            </a:extLst>
          </p:cNvPr>
          <p:cNvSpPr>
            <a:spLocks noGrp="1"/>
          </p:cNvSpPr>
          <p:nvPr>
            <p:ph type="title" idx="4294967295"/>
          </p:nvPr>
        </p:nvSpPr>
        <p:spPr>
          <a:xfrm>
            <a:off x="82378" y="22337"/>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 Tiny | World’s Smallest Professional Desktop Workstation</a:t>
            </a:r>
            <a:br>
              <a:rPr lang="en-US" sz="2800" i="1" dirty="0">
                <a:solidFill>
                  <a:srgbClr val="FF0000"/>
                </a:solidFill>
              </a:rPr>
            </a:br>
            <a:r>
              <a:rPr lang="en-US" sz="2800" i="1" dirty="0">
                <a:solidFill>
                  <a:srgbClr val="FF0000"/>
                </a:solidFill>
              </a:rPr>
              <a:t>Now available with Intel 13</a:t>
            </a:r>
            <a:r>
              <a:rPr lang="en-US" sz="2800" i="1" baseline="30000" dirty="0">
                <a:solidFill>
                  <a:srgbClr val="FF0000"/>
                </a:solidFill>
              </a:rPr>
              <a:t>th</a:t>
            </a:r>
            <a:r>
              <a:rPr lang="en-US" sz="2800" i="1" dirty="0">
                <a:solidFill>
                  <a:srgbClr val="FF0000"/>
                </a:solidFill>
              </a:rPr>
              <a:t> Gen Core Performance</a:t>
            </a:r>
            <a:endParaRPr lang="en-US" dirty="0">
              <a:solidFill>
                <a:srgbClr val="FF0000"/>
              </a:solidFill>
            </a:endParaRPr>
          </a:p>
        </p:txBody>
      </p:sp>
      <p:sp>
        <p:nvSpPr>
          <p:cNvPr id="11" name="TextBox 10">
            <a:extLst>
              <a:ext uri="{FF2B5EF4-FFF2-40B4-BE49-F238E27FC236}">
                <a16:creationId xmlns:a16="http://schemas.microsoft.com/office/drawing/2014/main" id="{D59CC8DB-C668-E891-19B4-3B9C3CDA6CA8}"/>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pic>
        <p:nvPicPr>
          <p:cNvPr id="3" name="Picture 2" descr="A black rectangular device with buttons and ports&#10;&#10;Description automatically generated">
            <a:extLst>
              <a:ext uri="{FF2B5EF4-FFF2-40B4-BE49-F238E27FC236}">
                <a16:creationId xmlns:a16="http://schemas.microsoft.com/office/drawing/2014/main" id="{DC253BA4-77CC-5966-E433-535DB657BA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93105" y="1810871"/>
            <a:ext cx="3349906" cy="2009944"/>
          </a:xfrm>
          <a:prstGeom prst="rect">
            <a:avLst/>
          </a:prstGeom>
        </p:spPr>
      </p:pic>
      <p:pic>
        <p:nvPicPr>
          <p:cNvPr id="8" name="Picture 7" descr="A black rectangular object with a black background&#10;&#10;Description automatically generated">
            <a:extLst>
              <a:ext uri="{FF2B5EF4-FFF2-40B4-BE49-F238E27FC236}">
                <a16:creationId xmlns:a16="http://schemas.microsoft.com/office/drawing/2014/main" id="{5E1DA9F9-2687-FEA3-D85C-D55181DB50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2847" y="3641736"/>
            <a:ext cx="4622894" cy="2773736"/>
          </a:xfrm>
          <a:prstGeom prst="rect">
            <a:avLst/>
          </a:prstGeom>
        </p:spPr>
      </p:pic>
      <p:sp>
        <p:nvSpPr>
          <p:cNvPr id="9" name="TextBox 8">
            <a:extLst>
              <a:ext uri="{FF2B5EF4-FFF2-40B4-BE49-F238E27FC236}">
                <a16:creationId xmlns:a16="http://schemas.microsoft.com/office/drawing/2014/main" id="{22A6DDD8-2740-4529-BC16-2C7403D1CB3F}"/>
              </a:ext>
            </a:extLst>
          </p:cNvPr>
          <p:cNvSpPr txBox="1"/>
          <p:nvPr/>
        </p:nvSpPr>
        <p:spPr>
          <a:xfrm>
            <a:off x="7403704" y="1924978"/>
            <a:ext cx="2116814" cy="2677656"/>
          </a:xfrm>
          <a:prstGeom prst="rect">
            <a:avLst/>
          </a:prstGeom>
          <a:noFill/>
        </p:spPr>
        <p:txBody>
          <a:bodyPr wrap="square" rtlCol="0">
            <a:spAutoFit/>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Latest Intel pro processing power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Memory speeds up to 4800 GHz</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Full power 65W CPUs now available with NVIDIA professional graphics </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Ideal for engineering education &amp; entry CAD/CAM users</a:t>
            </a:r>
          </a:p>
        </p:txBody>
      </p:sp>
    </p:spTree>
    <p:extLst>
      <p:ext uri="{BB962C8B-B14F-4D97-AF65-F5344CB8AC3E}">
        <p14:creationId xmlns:p14="http://schemas.microsoft.com/office/powerpoint/2010/main" val="1279749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extLst>
              <p:ext uri="{D42A27DB-BD31-4B8C-83A1-F6EECF244321}">
                <p14:modId xmlns:p14="http://schemas.microsoft.com/office/powerpoint/2010/main" val="1054198232"/>
              </p:ext>
            </p:extLst>
          </p:nvPr>
        </p:nvGraphicFramePr>
        <p:xfrm>
          <a:off x="760413" y="1942010"/>
          <a:ext cx="7691437" cy="4044119"/>
        </p:xfrm>
        <a:graphic>
          <a:graphicData uri="http://schemas.openxmlformats.org/drawingml/2006/table">
            <a:tbl>
              <a:tblPr firstRow="1">
                <a:tableStyleId>{2D5ABB26-0587-4C30-8999-92F81FD0307C}</a:tableStyleId>
              </a:tblPr>
              <a:tblGrid>
                <a:gridCol w="470792">
                  <a:extLst>
                    <a:ext uri="{9D8B030D-6E8A-4147-A177-3AD203B41FA5}">
                      <a16:colId xmlns:a16="http://schemas.microsoft.com/office/drawing/2014/main" val="20000"/>
                    </a:ext>
                  </a:extLst>
                </a:gridCol>
                <a:gridCol w="1444129">
                  <a:extLst>
                    <a:ext uri="{9D8B030D-6E8A-4147-A177-3AD203B41FA5}">
                      <a16:colId xmlns:a16="http://schemas.microsoft.com/office/drawing/2014/main" val="322697876"/>
                    </a:ext>
                  </a:extLst>
                </a:gridCol>
                <a:gridCol w="1444129">
                  <a:extLst>
                    <a:ext uri="{9D8B030D-6E8A-4147-A177-3AD203B41FA5}">
                      <a16:colId xmlns:a16="http://schemas.microsoft.com/office/drawing/2014/main" val="396484012"/>
                    </a:ext>
                  </a:extLst>
                </a:gridCol>
                <a:gridCol w="1473469">
                  <a:extLst>
                    <a:ext uri="{9D8B030D-6E8A-4147-A177-3AD203B41FA5}">
                      <a16:colId xmlns:a16="http://schemas.microsoft.com/office/drawing/2014/main" val="509605398"/>
                    </a:ext>
                  </a:extLst>
                </a:gridCol>
                <a:gridCol w="1414789">
                  <a:extLst>
                    <a:ext uri="{9D8B030D-6E8A-4147-A177-3AD203B41FA5}">
                      <a16:colId xmlns:a16="http://schemas.microsoft.com/office/drawing/2014/main" val="292405198"/>
                    </a:ext>
                  </a:extLst>
                </a:gridCol>
                <a:gridCol w="1444129">
                  <a:extLst>
                    <a:ext uri="{9D8B030D-6E8A-4147-A177-3AD203B41FA5}">
                      <a16:colId xmlns:a16="http://schemas.microsoft.com/office/drawing/2014/main" val="1562920701"/>
                    </a:ext>
                  </a:extLst>
                </a:gridCol>
              </a:tblGrid>
              <a:tr h="473969">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800" b="1" dirty="0">
                          <a:solidFill>
                            <a:schemeClr val="bg1"/>
                          </a:solidFill>
                          <a:ea typeface="+mn-ea"/>
                          <a:cs typeface="Arial"/>
                        </a:rPr>
                        <a:t>P3 Ultra</a:t>
                      </a:r>
                      <a:endParaRPr lang="en-US" sz="28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$2,539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$2,659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$3,329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$3,739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$4,099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380634">
                <a:tc vMerge="1">
                  <a:txBody>
                    <a:bodyPr/>
                    <a:lstStyle/>
                    <a:p>
                      <a:endParaRPr lang="en-US"/>
                    </a:p>
                  </a:txBody>
                  <a:tcPr/>
                </a:tc>
                <a:tc>
                  <a:txBody>
                    <a:bodyPr/>
                    <a:lstStyle/>
                    <a:p>
                      <a:pPr lvl="0" algn="ctr">
                        <a:buNone/>
                      </a:pPr>
                      <a:endParaRPr lang="en-US" dirty="0"/>
                    </a:p>
                  </a:txBody>
                  <a:tcPr marL="4763" marR="4763" marT="4763" marB="0" anchor="ctr">
                    <a:solidFill>
                      <a:schemeClr val="bg1">
                        <a:lumMod val="95000"/>
                      </a:schemeClr>
                    </a:solidFill>
                  </a:tcPr>
                </a:tc>
                <a:tc>
                  <a:txBody>
                    <a:bodyPr/>
                    <a:lstStyle/>
                    <a:p>
                      <a:pPr marL="0" marR="0" lvl="0" indent="0" algn="ctr" rtl="0" eaLnBrk="1" fontAlgn="ctr" latinLnBrk="0" hangingPunct="1">
                        <a:lnSpc>
                          <a:spcPct val="100000"/>
                        </a:lnSpc>
                        <a:spcBef>
                          <a:spcPts val="0"/>
                        </a:spcBef>
                        <a:spcAft>
                          <a:spcPts val="0"/>
                        </a:spcAft>
                        <a:buClrTx/>
                        <a:buSzTx/>
                        <a:buFontTx/>
                        <a:buNone/>
                      </a:pPr>
                      <a:r>
                        <a:rPr lang="en-US" sz="1200" b="1" i="0" u="none" strike="noStrike" kern="1200" noProof="0" dirty="0">
                          <a:solidFill>
                            <a:srgbClr val="00B0F0"/>
                          </a:solidFill>
                          <a:effectLst/>
                          <a:latin typeface="Arial"/>
                          <a:ea typeface="+mn-ea"/>
                          <a:cs typeface="+mn-cs"/>
                        </a:rPr>
                        <a:t>$250 Rebate</a:t>
                      </a: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rgbClr val="00B0F0"/>
                          </a:solidFill>
                          <a:effectLst/>
                          <a:latin typeface="+mn-lt"/>
                          <a:ea typeface="+mn-ea"/>
                          <a:cs typeface="+mn-cs"/>
                        </a:rPr>
                        <a:t>$250 Rebate</a:t>
                      </a: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rgbClr val="00B0F0"/>
                          </a:solidFill>
                          <a:effectLst/>
                          <a:latin typeface="+mn-lt"/>
                          <a:ea typeface="+mn-ea"/>
                          <a:cs typeface="+mn-cs"/>
                        </a:rPr>
                        <a:t>$200 Rebate</a:t>
                      </a: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rgbClr val="00B0F0"/>
                          </a:solidFill>
                          <a:effectLst/>
                          <a:latin typeface="+mn-lt"/>
                          <a:ea typeface="+mn-ea"/>
                          <a:cs typeface="+mn-cs"/>
                        </a:rPr>
                        <a:t>$300 Rebate</a:t>
                      </a:r>
                    </a:p>
                  </a:txBody>
                  <a:tcPr marL="4763" marR="4763" marT="4763" marB="0" anchor="ctr">
                    <a:solidFill>
                      <a:schemeClr val="bg1">
                        <a:lumMod val="95000"/>
                      </a:schemeClr>
                    </a:solidFill>
                  </a:tcPr>
                </a:tc>
                <a:extLst>
                  <a:ext uri="{0D108BD9-81ED-4DB2-BD59-A6C34878D82A}">
                    <a16:rowId xmlns:a16="http://schemas.microsoft.com/office/drawing/2014/main" val="3268108957"/>
                  </a:ext>
                </a:extLst>
              </a:tr>
              <a:tr h="38063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400" b="1" i="0" u="none" strike="noStrike" dirty="0">
                          <a:solidFill>
                            <a:srgbClr val="000000"/>
                          </a:solidFill>
                          <a:effectLst/>
                          <a:latin typeface="+mn-lt"/>
                        </a:rPr>
                        <a:t>30HA0021US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30HA001GUS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30HA0024US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30HA001YUS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30HA001NUS</a:t>
                      </a:r>
                    </a:p>
                  </a:txBody>
                  <a:tcPr marL="4763" marR="4763" marT="4763" marB="0" anchor="ctr">
                    <a:solidFill>
                      <a:schemeClr val="bg1">
                        <a:lumMod val="95000"/>
                      </a:schemeClr>
                    </a:solidFill>
                  </a:tcPr>
                </a:tc>
                <a:extLst>
                  <a:ext uri="{0D108BD9-81ED-4DB2-BD59-A6C34878D82A}">
                    <a16:rowId xmlns:a16="http://schemas.microsoft.com/office/drawing/2014/main" val="10002"/>
                  </a:ext>
                </a:extLst>
              </a:tr>
              <a:tr h="560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Core i7-13700</a:t>
                      </a:r>
                    </a:p>
                    <a:p>
                      <a:pPr algn="ctr"/>
                      <a:r>
                        <a:rPr lang="en-US" sz="1200" b="0" i="0" u="none" strike="noStrike" baseline="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i5-13600</a:t>
                      </a:r>
                    </a:p>
                    <a:p>
                      <a:pPr algn="ctr"/>
                      <a:r>
                        <a:rPr lang="en-US" sz="1200" b="0" i="0" u="none" strike="noStrike" baseline="0" dirty="0">
                          <a:solidFill>
                            <a:srgbClr val="000000"/>
                          </a:solidFill>
                          <a:latin typeface="+mn-lt"/>
                        </a:rPr>
                        <a:t>14C</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i9-13900</a:t>
                      </a:r>
                    </a:p>
                    <a:p>
                      <a:pPr algn="ctr"/>
                      <a:r>
                        <a:rPr lang="en-US" sz="1200" b="0" i="0" u="none" strike="noStrike" baseline="0">
                          <a:solidFill>
                            <a:srgbClr val="000000"/>
                          </a:solidFill>
                          <a:latin typeface="+mn-lt"/>
                        </a:rPr>
                        <a:t>24C</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i7-13700</a:t>
                      </a:r>
                    </a:p>
                    <a:p>
                      <a:pPr algn="ctr"/>
                      <a:r>
                        <a:rPr lang="en-US" sz="1200" b="0" i="0" u="none" strike="noStrike" baseline="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i9-13900</a:t>
                      </a:r>
                    </a:p>
                    <a:p>
                      <a:pPr algn="ctr"/>
                      <a:r>
                        <a:rPr lang="en-US" sz="1200" b="0" i="0" u="none" strike="noStrike" baseline="0">
                          <a:solidFill>
                            <a:srgbClr val="000000"/>
                          </a:solidFill>
                          <a:latin typeface="+mn-lt"/>
                        </a:rPr>
                        <a:t>24C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280005">
                <a:tc vMerge="1">
                  <a:txBody>
                    <a:bodyPr/>
                    <a:lstStyle/>
                    <a:p>
                      <a:endParaRPr lang="en-US"/>
                    </a:p>
                  </a:txBody>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560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1TB PCIe Gen4 Performance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Gen4 Performance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Gen4 Performance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Gen4 Performance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Gen4 Performance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560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NVIDIA T400 4GB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RTX A2000 12GB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RTX A2000 12GB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288837">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8"/>
                  </a:ext>
                </a:extLst>
              </a:tr>
              <a:tr h="560010">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12" name="Picture 11" descr="A picture containing electronics, camera&#10;&#10;Description automatically generated">
            <a:extLst>
              <a:ext uri="{FF2B5EF4-FFF2-40B4-BE49-F238E27FC236}">
                <a16:creationId xmlns:a16="http://schemas.microsoft.com/office/drawing/2014/main" id="{595D1206-6C0C-4901-B2FE-E78F666B72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43645">
            <a:off x="9166703" y="4919501"/>
            <a:ext cx="2847372" cy="1308349"/>
          </a:xfrm>
          <a:prstGeom prst="rect">
            <a:avLst/>
          </a:prstGeom>
        </p:spPr>
      </p:pic>
      <p:sp>
        <p:nvSpPr>
          <p:cNvPr id="3" name="Title 2">
            <a:extLst>
              <a:ext uri="{FF2B5EF4-FFF2-40B4-BE49-F238E27FC236}">
                <a16:creationId xmlns:a16="http://schemas.microsoft.com/office/drawing/2014/main" id="{BF7A7A59-29D8-8AC4-89A5-76A269017FDE}"/>
              </a:ext>
            </a:extLst>
          </p:cNvPr>
          <p:cNvSpPr>
            <a:spLocks noGrp="1"/>
          </p:cNvSpPr>
          <p:nvPr>
            <p:ph type="title" idx="4294967295"/>
          </p:nvPr>
        </p:nvSpPr>
        <p:spPr>
          <a:xfrm>
            <a:off x="0" y="12716"/>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 Ultra | Advanced Small Form Factor Workstation</a:t>
            </a:r>
            <a:br>
              <a:rPr lang="en-US" sz="2800" i="1" dirty="0">
                <a:solidFill>
                  <a:srgbClr val="FF0000"/>
                </a:solidFill>
              </a:rPr>
            </a:br>
            <a:r>
              <a:rPr lang="en-US" sz="3200" i="1" dirty="0">
                <a:solidFill>
                  <a:srgbClr val="FF0000"/>
                </a:solidFill>
              </a:rPr>
              <a:t>Now available with Intel 13</a:t>
            </a:r>
            <a:r>
              <a:rPr lang="en-US" sz="3200" i="1" baseline="30000" dirty="0">
                <a:solidFill>
                  <a:srgbClr val="FF0000"/>
                </a:solidFill>
              </a:rPr>
              <a:t>th</a:t>
            </a:r>
            <a:r>
              <a:rPr lang="en-US" sz="3200" i="1" dirty="0">
                <a:solidFill>
                  <a:srgbClr val="FF0000"/>
                </a:solidFill>
              </a:rPr>
              <a:t> Gen Core Performance</a:t>
            </a:r>
            <a:endParaRPr lang="en-US" dirty="0">
              <a:solidFill>
                <a:srgbClr val="FF0000"/>
              </a:solidFill>
            </a:endParaRPr>
          </a:p>
        </p:txBody>
      </p:sp>
      <p:sp>
        <p:nvSpPr>
          <p:cNvPr id="4" name="TextBox 3">
            <a:extLst>
              <a:ext uri="{FF2B5EF4-FFF2-40B4-BE49-F238E27FC236}">
                <a16:creationId xmlns:a16="http://schemas.microsoft.com/office/drawing/2014/main" id="{16EA4C45-401D-3ED5-26AE-428B075F74D0}"/>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pic>
        <p:nvPicPr>
          <p:cNvPr id="8" name="Picture 7" descr="A black box with headphones on&#10;&#10;Description automatically generated">
            <a:extLst>
              <a:ext uri="{FF2B5EF4-FFF2-40B4-BE49-F238E27FC236}">
                <a16:creationId xmlns:a16="http://schemas.microsoft.com/office/drawing/2014/main" id="{0F97AB0B-8609-C6F3-7F7E-1EC2D9213A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90390" y="3183360"/>
            <a:ext cx="1500315" cy="1757531"/>
          </a:xfrm>
          <a:prstGeom prst="rect">
            <a:avLst/>
          </a:prstGeom>
        </p:spPr>
      </p:pic>
      <p:sp>
        <p:nvSpPr>
          <p:cNvPr id="9" name="TextBox 8">
            <a:extLst>
              <a:ext uri="{FF2B5EF4-FFF2-40B4-BE49-F238E27FC236}">
                <a16:creationId xmlns:a16="http://schemas.microsoft.com/office/drawing/2014/main" id="{62F1DA7D-B16C-BB6F-3044-CCC8A11952F5}"/>
              </a:ext>
            </a:extLst>
          </p:cNvPr>
          <p:cNvSpPr txBox="1"/>
          <p:nvPr/>
        </p:nvSpPr>
        <p:spPr>
          <a:xfrm>
            <a:off x="8665794" y="1942010"/>
            <a:ext cx="2116814" cy="3108543"/>
          </a:xfrm>
          <a:prstGeom prst="rect">
            <a:avLst/>
          </a:prstGeom>
          <a:noFill/>
        </p:spPr>
        <p:txBody>
          <a:bodyPr wrap="square" rtlCol="0">
            <a:spAutoFit/>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Latest Intel pro processing power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Memory speeds up to 4000 GHz</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Best-in-class ultrasmall performance up to NVIDIA RTX A5000M GPU</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Ideal for intermediate engineering &amp; creative professionals</a:t>
            </a:r>
          </a:p>
        </p:txBody>
      </p:sp>
    </p:spTree>
    <p:extLst>
      <p:ext uri="{BB962C8B-B14F-4D97-AF65-F5344CB8AC3E}">
        <p14:creationId xmlns:p14="http://schemas.microsoft.com/office/powerpoint/2010/main" val="2671136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extLst>
              <p:ext uri="{D42A27DB-BD31-4B8C-83A1-F6EECF244321}">
                <p14:modId xmlns:p14="http://schemas.microsoft.com/office/powerpoint/2010/main" val="950195548"/>
              </p:ext>
            </p:extLst>
          </p:nvPr>
        </p:nvGraphicFramePr>
        <p:xfrm>
          <a:off x="760412" y="1924978"/>
          <a:ext cx="3150253" cy="4237525"/>
        </p:xfrm>
        <a:graphic>
          <a:graphicData uri="http://schemas.openxmlformats.org/drawingml/2006/table">
            <a:tbl>
              <a:tblPr firstRow="1">
                <a:tableStyleId>{2D5ABB26-0587-4C30-8999-92F81FD0307C}</a:tableStyleId>
              </a:tblPr>
              <a:tblGrid>
                <a:gridCol w="513699">
                  <a:extLst>
                    <a:ext uri="{9D8B030D-6E8A-4147-A177-3AD203B41FA5}">
                      <a16:colId xmlns:a16="http://schemas.microsoft.com/office/drawing/2014/main" val="20000"/>
                    </a:ext>
                  </a:extLst>
                </a:gridCol>
                <a:gridCol w="1318277">
                  <a:extLst>
                    <a:ext uri="{9D8B030D-6E8A-4147-A177-3AD203B41FA5}">
                      <a16:colId xmlns:a16="http://schemas.microsoft.com/office/drawing/2014/main" val="42562195"/>
                    </a:ext>
                  </a:extLst>
                </a:gridCol>
                <a:gridCol w="1318277">
                  <a:extLst>
                    <a:ext uri="{9D8B030D-6E8A-4147-A177-3AD203B41FA5}">
                      <a16:colId xmlns:a16="http://schemas.microsoft.com/office/drawing/2014/main" val="583482296"/>
                    </a:ext>
                  </a:extLst>
                </a:gridCol>
              </a:tblGrid>
              <a:tr h="372457">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000" b="1" dirty="0">
                          <a:solidFill>
                            <a:schemeClr val="bg1"/>
                          </a:solidFill>
                          <a:ea typeface="+mn-ea"/>
                          <a:cs typeface="Arial"/>
                        </a:rPr>
                        <a:t>P3 Tower</a:t>
                      </a:r>
                      <a:endParaRPr lang="en-US" sz="20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$2,329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$5,709</a:t>
                      </a:r>
                    </a:p>
                  </a:txBody>
                  <a:tcPr marL="4763" marR="4763" marT="4763" marB="0" anchor="ctr">
                    <a:solidFill>
                      <a:schemeClr val="bg1">
                        <a:lumMod val="95000"/>
                      </a:schemeClr>
                    </a:solidFill>
                  </a:tcPr>
                </a:tc>
                <a:extLst>
                  <a:ext uri="{0D108BD9-81ED-4DB2-BD59-A6C34878D82A}">
                    <a16:rowId xmlns:a16="http://schemas.microsoft.com/office/drawing/2014/main" val="10000"/>
                  </a:ext>
                </a:extLst>
              </a:tr>
              <a:tr h="399587">
                <a:tc vMerge="1">
                  <a:txBody>
                    <a:bodyPr/>
                    <a:lstStyle/>
                    <a:p>
                      <a:endParaRPr lang="en-US"/>
                    </a:p>
                  </a:txBody>
                  <a:tcPr/>
                </a:tc>
                <a:tc>
                  <a:txBody>
                    <a:bodyPr/>
                    <a:lstStyle/>
                    <a:p>
                      <a:pPr marL="0" lvl="0" indent="0" algn="ctr">
                        <a:lnSpc>
                          <a:spcPct val="100000"/>
                        </a:lnSpc>
                        <a:spcBef>
                          <a:spcPts val="0"/>
                        </a:spcBef>
                        <a:spcAft>
                          <a:spcPts val="0"/>
                        </a:spcAft>
                        <a:buNone/>
                      </a:pPr>
                      <a:endParaRPr lang="en-US" sz="1200" b="1" i="0" u="none" strike="noStrike" kern="1200" noProof="0" dirty="0">
                        <a:solidFill>
                          <a:srgbClr val="00B0F0"/>
                        </a:solidFill>
                        <a:latin typeface="Arial"/>
                        <a:ea typeface="+mn-ea"/>
                        <a:cs typeface="+mn-cs"/>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r>
                        <a:rPr lang="en-US" sz="1200" b="1" i="0" u="none" strike="noStrike" kern="1200" dirty="0">
                          <a:solidFill>
                            <a:srgbClr val="00B0F0"/>
                          </a:solidFill>
                          <a:effectLst/>
                          <a:latin typeface="+mn-lt"/>
                          <a:ea typeface="+mn-ea"/>
                          <a:cs typeface="+mn-cs"/>
                        </a:rPr>
                        <a:t>$650 Rebate</a:t>
                      </a:r>
                      <a:endParaRPr lang="en-US" sz="1200" b="1" i="0" u="none" strike="noStrike" kern="1200" dirty="0">
                        <a:solidFill>
                          <a:srgbClr val="00B0F0"/>
                        </a:solidFill>
                        <a:effectLst/>
                        <a:latin typeface="Arial"/>
                        <a:ea typeface="+mn-ea"/>
                        <a:cs typeface="+mn-cs"/>
                      </a:endParaRPr>
                    </a:p>
                  </a:txBody>
                  <a:tcPr marL="68597" marR="0" marT="0" marB="0" anchor="ctr">
                    <a:solidFill>
                      <a:schemeClr val="bg1">
                        <a:lumMod val="95000"/>
                      </a:schemeClr>
                    </a:solidFill>
                  </a:tcPr>
                </a:tc>
                <a:extLst>
                  <a:ext uri="{0D108BD9-81ED-4DB2-BD59-A6C34878D82A}">
                    <a16:rowId xmlns:a16="http://schemas.microsoft.com/office/drawing/2014/main" val="1719037663"/>
                  </a:ext>
                </a:extLst>
              </a:tr>
              <a:tr h="378191">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30GS0031US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30GS0036US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424510">
                <a:tc vMerge="1">
                  <a:txBody>
                    <a:bodyPr/>
                    <a:lstStyle/>
                    <a:p>
                      <a:endParaRPr lang="en-US"/>
                    </a:p>
                  </a:txBody>
                  <a:tcPr/>
                </a:tc>
                <a:tc>
                  <a:txBody>
                    <a:bodyPr/>
                    <a:lstStyle/>
                    <a:p>
                      <a:pPr algn="ctr"/>
                      <a:r>
                        <a:rPr lang="en-US" sz="1200" b="0" i="0" u="none" strike="noStrike" baseline="0">
                          <a:solidFill>
                            <a:srgbClr val="000000"/>
                          </a:solidFill>
                          <a:latin typeface="+mn-lt"/>
                        </a:rPr>
                        <a:t>750W Energy Star</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750W Energy Star</a:t>
                      </a:r>
                    </a:p>
                  </a:txBody>
                  <a:tcPr marL="68598" marR="0" marT="0" marB="0" anchor="ctr">
                    <a:solidFill>
                      <a:schemeClr val="bg1">
                        <a:lumMod val="95000"/>
                      </a:schemeClr>
                    </a:solidFill>
                  </a:tcPr>
                </a:tc>
                <a:extLst>
                  <a:ext uri="{0D108BD9-81ED-4DB2-BD59-A6C34878D82A}">
                    <a16:rowId xmlns:a16="http://schemas.microsoft.com/office/drawing/2014/main" val="3536555768"/>
                  </a:ext>
                </a:extLst>
              </a:tr>
              <a:tr h="4245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Core i7-13700 </a:t>
                      </a:r>
                    </a:p>
                    <a:p>
                      <a:pPr algn="ctr"/>
                      <a:r>
                        <a:rPr lang="en-US" sz="1200" b="0" i="0" u="none" strike="noStrike" baseline="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i7-13700 </a:t>
                      </a:r>
                    </a:p>
                    <a:p>
                      <a:pPr algn="ctr"/>
                      <a:r>
                        <a:rPr lang="en-US" sz="1200" b="0" i="0" u="none" strike="noStrike" baseline="0">
                          <a:solidFill>
                            <a:srgbClr val="000000"/>
                          </a:solidFill>
                          <a:latin typeface="+mn-lt"/>
                        </a:rPr>
                        <a:t>16C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346697">
                <a:tc vMerge="1">
                  <a:txBody>
                    <a:bodyPr/>
                    <a:lstStyle/>
                    <a:p>
                      <a:endParaRPr lang="en-US"/>
                    </a:p>
                  </a:txBody>
                  <a:tcPr/>
                </a:tc>
                <a:tc>
                  <a:txBody>
                    <a:bodyPr/>
                    <a:lstStyle/>
                    <a:p>
                      <a:pPr algn="ct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39958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512GB PCIe Gen4 Performance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Gen4 Performance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49013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Intel Integrated Graphics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RTX A4500 20GB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415195">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chemeClr val="tx1"/>
                          </a:solidFill>
                          <a:effectLst/>
                          <a:uLnTx/>
                          <a:uFillTx/>
                          <a:latin typeface="+mn-lt"/>
                          <a:ea typeface="+mn-ea"/>
                          <a:cs typeface="+mn-cs"/>
                        </a:rPr>
                        <a:t>Win</a:t>
                      </a:r>
                      <a:r>
                        <a:rPr kumimoji="0" lang="en-US" sz="1200" b="0" i="0" u="none" strike="noStrike" kern="1200" cap="none" spc="0" normalizeH="0" baseline="0" noProof="0" err="1">
                          <a:ln>
                            <a:noFill/>
                          </a:ln>
                          <a:solidFill>
                            <a:schemeClr val="tx1"/>
                          </a:solidFill>
                          <a:effectLst/>
                          <a:uLnTx/>
                          <a:uFillTx/>
                          <a:latin typeface="+mn-lt"/>
                          <a:ea typeface="+mn-ea"/>
                          <a:cs typeface="+mn-cs"/>
                        </a:rPr>
                        <a:t>dows</a:t>
                      </a:r>
                      <a:r>
                        <a:rPr kumimoji="0" lang="cs-CZ" sz="1200" b="0" i="0" u="none" strike="noStrike" kern="1200" cap="none" spc="0" normalizeH="0" baseline="0" noProof="0">
                          <a:ln>
                            <a:noFill/>
                          </a:ln>
                          <a:solidFill>
                            <a:schemeClr val="tx1"/>
                          </a:solidFill>
                          <a:effectLst/>
                          <a:uLnTx/>
                          <a:uFillTx/>
                          <a:latin typeface="+mn-lt"/>
                          <a:ea typeface="+mn-ea"/>
                          <a:cs typeface="+mn-cs"/>
                        </a:rPr>
                        <a:t> </a:t>
                      </a:r>
                      <a:r>
                        <a:rPr kumimoji="0" lang="en-US" sz="1200" b="0" i="0" u="none" strike="noStrike" kern="1200" cap="none" spc="0" normalizeH="0" baseline="0" noProof="0">
                          <a:ln>
                            <a:noFill/>
                          </a:ln>
                          <a:solidFill>
                            <a:schemeClr val="tx1"/>
                          </a:solidFill>
                          <a:effectLst/>
                          <a:uLnTx/>
                          <a:uFillTx/>
                          <a:latin typeface="+mn-lt"/>
                          <a:ea typeface="+mn-ea"/>
                          <a:cs typeface="+mn-cs"/>
                        </a:rPr>
                        <a:t>11 Pro</a:t>
                      </a:r>
                      <a:endParaRPr kumimoji="0" lang="cs-CZ" sz="1200" b="0" i="0" u="none" strike="noStrike" kern="1200" cap="none" spc="0" normalizeH="0" baseline="0" noProof="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chemeClr val="tx1"/>
                          </a:solidFill>
                          <a:effectLst/>
                          <a:uLnTx/>
                          <a:uFillTx/>
                          <a:latin typeface="+mn-lt"/>
                          <a:ea typeface="+mn-ea"/>
                          <a:cs typeface="+mn-cs"/>
                        </a:rPr>
                        <a:t>Win</a:t>
                      </a:r>
                      <a:r>
                        <a:rPr kumimoji="0" lang="en-US" sz="1200" b="0" i="0" u="none" strike="noStrike" kern="1200" cap="none" spc="0" normalizeH="0" baseline="0" noProof="0" err="1">
                          <a:ln>
                            <a:noFill/>
                          </a:ln>
                          <a:solidFill>
                            <a:schemeClr val="tx1"/>
                          </a:solidFill>
                          <a:effectLst/>
                          <a:uLnTx/>
                          <a:uFillTx/>
                          <a:latin typeface="+mn-lt"/>
                          <a:ea typeface="+mn-ea"/>
                          <a:cs typeface="+mn-cs"/>
                        </a:rPr>
                        <a:t>dows</a:t>
                      </a:r>
                      <a:r>
                        <a:rPr kumimoji="0" lang="cs-CZ" sz="1200" b="0" i="0" u="none" strike="noStrike" kern="1200" cap="none" spc="0" normalizeH="0" baseline="0" noProof="0">
                          <a:ln>
                            <a:noFill/>
                          </a:ln>
                          <a:solidFill>
                            <a:schemeClr val="tx1"/>
                          </a:solidFill>
                          <a:effectLst/>
                          <a:uLnTx/>
                          <a:uFillTx/>
                          <a:latin typeface="+mn-lt"/>
                          <a:ea typeface="+mn-ea"/>
                          <a:cs typeface="+mn-cs"/>
                        </a:rPr>
                        <a:t> </a:t>
                      </a:r>
                      <a:r>
                        <a:rPr kumimoji="0" lang="en-US" sz="1200" b="0" i="0" u="none" strike="noStrike" kern="1200" cap="none" spc="0" normalizeH="0" baseline="0" noProof="0">
                          <a:ln>
                            <a:noFill/>
                          </a:ln>
                          <a:solidFill>
                            <a:schemeClr val="tx1"/>
                          </a:solidFill>
                          <a:effectLst/>
                          <a:uLnTx/>
                          <a:uFillTx/>
                          <a:latin typeface="+mn-lt"/>
                          <a:ea typeface="+mn-ea"/>
                          <a:cs typeface="+mn-cs"/>
                        </a:rPr>
                        <a:t>11 Pro</a:t>
                      </a:r>
                      <a:endParaRPr kumimoji="0" lang="cs-CZ" sz="1200" b="0" i="0" u="none" strike="noStrike" kern="1200" cap="none" spc="0" normalizeH="0" baseline="0" noProof="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8"/>
                  </a:ext>
                </a:extLst>
              </a:tr>
              <a:tr h="437604">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3" name="Title 2">
            <a:extLst>
              <a:ext uri="{FF2B5EF4-FFF2-40B4-BE49-F238E27FC236}">
                <a16:creationId xmlns:a16="http://schemas.microsoft.com/office/drawing/2014/main" id="{6C48E553-EF58-38B5-88BF-8B912C169D4F}"/>
              </a:ext>
            </a:extLst>
          </p:cNvPr>
          <p:cNvSpPr>
            <a:spLocks noGrp="1"/>
          </p:cNvSpPr>
          <p:nvPr>
            <p:ph type="title" idx="4294967295"/>
          </p:nvPr>
        </p:nvSpPr>
        <p:spPr>
          <a:xfrm>
            <a:off x="0" y="0"/>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400" i="1" dirty="0">
                <a:solidFill>
                  <a:srgbClr val="FF0000"/>
                </a:solidFill>
              </a:rPr>
              <a:t>P3 TWR | Entry Professional Desktop Workstation</a:t>
            </a:r>
            <a:r>
              <a:rPr lang="en-US" sz="2800" i="1" dirty="0">
                <a:solidFill>
                  <a:srgbClr val="FF0000"/>
                </a:solidFill>
              </a:rPr>
              <a:t> </a:t>
            </a:r>
            <a:br>
              <a:rPr lang="en-US" sz="2800" i="1" dirty="0">
                <a:solidFill>
                  <a:srgbClr val="FF0000"/>
                </a:solidFill>
              </a:rPr>
            </a:br>
            <a:r>
              <a:rPr lang="en-US" sz="2800" i="1" dirty="0">
                <a:solidFill>
                  <a:srgbClr val="FF0000"/>
                </a:solidFill>
              </a:rPr>
              <a:t>Now available with Intel 13</a:t>
            </a:r>
            <a:r>
              <a:rPr lang="en-US" sz="2800" i="1" baseline="30000" dirty="0">
                <a:solidFill>
                  <a:srgbClr val="FF0000"/>
                </a:solidFill>
              </a:rPr>
              <a:t>th</a:t>
            </a:r>
            <a:r>
              <a:rPr lang="en-US" sz="2800" i="1" dirty="0">
                <a:solidFill>
                  <a:srgbClr val="FF0000"/>
                </a:solidFill>
              </a:rPr>
              <a:t> Gen Core Performance</a:t>
            </a:r>
            <a:endParaRPr lang="en-US" dirty="0">
              <a:solidFill>
                <a:srgbClr val="FF0000"/>
              </a:solidFill>
            </a:endParaRPr>
          </a:p>
        </p:txBody>
      </p:sp>
      <p:pic>
        <p:nvPicPr>
          <p:cNvPr id="6" name="Picture 5" descr="A black rectangular object with a black background&#10;&#10;Description automatically generated">
            <a:extLst>
              <a:ext uri="{FF2B5EF4-FFF2-40B4-BE49-F238E27FC236}">
                <a16:creationId xmlns:a16="http://schemas.microsoft.com/office/drawing/2014/main" id="{EB1DE98E-F80E-A302-7D81-342267FD59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48915" y="3429000"/>
            <a:ext cx="2037760" cy="2878481"/>
          </a:xfrm>
          <a:prstGeom prst="rect">
            <a:avLst/>
          </a:prstGeom>
        </p:spPr>
      </p:pic>
      <p:sp>
        <p:nvSpPr>
          <p:cNvPr id="8" name="TextBox 7">
            <a:extLst>
              <a:ext uri="{FF2B5EF4-FFF2-40B4-BE49-F238E27FC236}">
                <a16:creationId xmlns:a16="http://schemas.microsoft.com/office/drawing/2014/main" id="{D959590F-66D1-3FCD-D881-71642B669A27}"/>
              </a:ext>
            </a:extLst>
          </p:cNvPr>
          <p:cNvSpPr txBox="1"/>
          <p:nvPr/>
        </p:nvSpPr>
        <p:spPr>
          <a:xfrm>
            <a:off x="8218582" y="1924978"/>
            <a:ext cx="2116814" cy="3108543"/>
          </a:xfrm>
          <a:prstGeom prst="rect">
            <a:avLst/>
          </a:prstGeom>
          <a:noFill/>
        </p:spPr>
        <p:txBody>
          <a:bodyPr wrap="square" rtlCol="0">
            <a:spAutoFit/>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All-new larger 27L chassis for increased scalability</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Latest Intel pro processing power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Memory speeds up to 4800 GHz</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Ideal config flexibility up to NVIDIA RTX A5000 GPU for more advanced engineering &amp; creative professionals</a:t>
            </a:r>
          </a:p>
        </p:txBody>
      </p:sp>
    </p:spTree>
    <p:extLst>
      <p:ext uri="{BB962C8B-B14F-4D97-AF65-F5344CB8AC3E}">
        <p14:creationId xmlns:p14="http://schemas.microsoft.com/office/powerpoint/2010/main" val="3707305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F0B8C7-F685-9E72-F711-04A015A6D808}"/>
              </a:ext>
            </a:extLst>
          </p:cNvPr>
          <p:cNvPicPr>
            <a:picLocks noChangeAspect="1"/>
          </p:cNvPicPr>
          <p:nvPr/>
        </p:nvPicPr>
        <p:blipFill>
          <a:blip r:embed="rId3"/>
          <a:srcRect t="21789" b="21789"/>
          <a:stretch/>
        </p:blipFill>
        <p:spPr>
          <a:xfrm>
            <a:off x="7600183" y="1123700"/>
            <a:ext cx="4854749" cy="2739152"/>
          </a:xfrm>
          <a:prstGeom prst="rect">
            <a:avLst/>
          </a:prstGeom>
        </p:spPr>
      </p:pic>
      <p:pic>
        <p:nvPicPr>
          <p:cNvPr id="3" name="Picture 2" descr="A computer with a blue screen&#10;&#10;Description automatically generated with low confidence">
            <a:extLst>
              <a:ext uri="{FF2B5EF4-FFF2-40B4-BE49-F238E27FC236}">
                <a16:creationId xmlns:a16="http://schemas.microsoft.com/office/drawing/2014/main" id="{19899675-9581-72D9-7488-831BC892DDE0}"/>
              </a:ext>
            </a:extLst>
          </p:cNvPr>
          <p:cNvPicPr>
            <a:picLocks noChangeAspect="1"/>
          </p:cNvPicPr>
          <p:nvPr/>
        </p:nvPicPr>
        <p:blipFill>
          <a:blip r:embed="rId4"/>
          <a:stretch>
            <a:fillRect/>
          </a:stretch>
        </p:blipFill>
        <p:spPr>
          <a:xfrm>
            <a:off x="-119958" y="1063729"/>
            <a:ext cx="2420219" cy="2420219"/>
          </a:xfrm>
          <a:prstGeom prst="rect">
            <a:avLst/>
          </a:prstGeom>
          <a:noFill/>
        </p:spPr>
      </p:pic>
      <p:pic>
        <p:nvPicPr>
          <p:cNvPr id="11" name="Picture 10">
            <a:extLst>
              <a:ext uri="{FF2B5EF4-FFF2-40B4-BE49-F238E27FC236}">
                <a16:creationId xmlns:a16="http://schemas.microsoft.com/office/drawing/2014/main" id="{7A92CC68-F135-D397-D016-A7A06112A140}"/>
              </a:ext>
            </a:extLst>
          </p:cNvPr>
          <p:cNvPicPr>
            <a:picLocks noChangeAspect="1"/>
          </p:cNvPicPr>
          <p:nvPr/>
        </p:nvPicPr>
        <p:blipFill>
          <a:blip r:embed="rId5"/>
          <a:stretch>
            <a:fillRect/>
          </a:stretch>
        </p:blipFill>
        <p:spPr>
          <a:xfrm>
            <a:off x="2652380" y="1456469"/>
            <a:ext cx="2420218" cy="2420218"/>
          </a:xfrm>
          <a:prstGeom prst="rect">
            <a:avLst/>
          </a:prstGeom>
        </p:spPr>
      </p:pic>
      <p:sp>
        <p:nvSpPr>
          <p:cNvPr id="22" name="TextBox 21"/>
          <p:cNvSpPr txBox="1"/>
          <p:nvPr/>
        </p:nvSpPr>
        <p:spPr>
          <a:xfrm>
            <a:off x="1051482" y="228600"/>
            <a:ext cx="9564857" cy="461665"/>
          </a:xfrm>
          <a:prstGeom prst="rect">
            <a:avLst/>
          </a:prstGeom>
          <a:noFill/>
        </p:spPr>
        <p:txBody>
          <a:bodyPr wrap="square" rtlCol="0">
            <a:spAutoFit/>
          </a:bodyPr>
          <a:lstStyle/>
          <a:p>
            <a:r>
              <a:rPr lang="en-US" dirty="0">
                <a:solidFill>
                  <a:srgbClr val="FFFFFF"/>
                </a:solidFill>
                <a:ea typeface="Arial" charset="0"/>
                <a:cs typeface="Arial" charset="0"/>
              </a:rPr>
              <a:t>THINKPAD PREMIUM TOPSELLER NOTEBOOKS </a:t>
            </a:r>
          </a:p>
        </p:txBody>
      </p:sp>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31" name="TextBox 30">
            <a:extLst>
              <a:ext uri="{FF2B5EF4-FFF2-40B4-BE49-F238E27FC236}">
                <a16:creationId xmlns:a16="http://schemas.microsoft.com/office/drawing/2014/main" id="{69C02E9E-855E-41AE-9203-1A116D0CCE81}"/>
              </a:ext>
            </a:extLst>
          </p:cNvPr>
          <p:cNvSpPr txBox="1"/>
          <p:nvPr/>
        </p:nvSpPr>
        <p:spPr>
          <a:xfrm>
            <a:off x="59746" y="3036249"/>
            <a:ext cx="1644296" cy="271542"/>
          </a:xfrm>
          <a:prstGeom prst="rect">
            <a:avLst/>
          </a:prstGeom>
          <a:noFill/>
        </p:spPr>
        <p:txBody>
          <a:bodyPr wrap="square" rtlCol="0">
            <a:spAutoFit/>
          </a:bodyPr>
          <a:lstStyle/>
          <a:p>
            <a:pPr defTabSz="1218621"/>
            <a:r>
              <a:rPr lang="en-US" sz="1165" i="1" dirty="0">
                <a:solidFill>
                  <a:srgbClr val="000000"/>
                </a:solidFill>
                <a:latin typeface="Arial"/>
              </a:rPr>
              <a:t>X1 Carbon 11</a:t>
            </a:r>
            <a:r>
              <a:rPr lang="en-US" sz="1165" i="1" baseline="30000" dirty="0">
                <a:solidFill>
                  <a:srgbClr val="000000"/>
                </a:solidFill>
                <a:latin typeface="Arial"/>
              </a:rPr>
              <a:t>th</a:t>
            </a:r>
            <a:r>
              <a:rPr lang="en-US" sz="1165" i="1" dirty="0">
                <a:solidFill>
                  <a:srgbClr val="000000"/>
                </a:solidFill>
                <a:latin typeface="Arial"/>
              </a:rPr>
              <a:t> Gen</a:t>
            </a:r>
          </a:p>
        </p:txBody>
      </p:sp>
      <p:sp>
        <p:nvSpPr>
          <p:cNvPr id="33" name="TextBox 32">
            <a:extLst>
              <a:ext uri="{FF2B5EF4-FFF2-40B4-BE49-F238E27FC236}">
                <a16:creationId xmlns:a16="http://schemas.microsoft.com/office/drawing/2014/main" id="{4D518BAD-BCC2-47F1-851A-48244CCE2686}"/>
              </a:ext>
            </a:extLst>
          </p:cNvPr>
          <p:cNvSpPr txBox="1"/>
          <p:nvPr/>
        </p:nvSpPr>
        <p:spPr>
          <a:xfrm>
            <a:off x="1176962" y="4140849"/>
            <a:ext cx="1293933" cy="271542"/>
          </a:xfrm>
          <a:prstGeom prst="rect">
            <a:avLst/>
          </a:prstGeom>
          <a:noFill/>
        </p:spPr>
        <p:txBody>
          <a:bodyPr wrap="square" rtlCol="0">
            <a:spAutoFit/>
          </a:bodyPr>
          <a:lstStyle/>
          <a:p>
            <a:pPr defTabSz="1218621"/>
            <a:r>
              <a:rPr lang="en-US" sz="1165" i="1" dirty="0">
                <a:solidFill>
                  <a:srgbClr val="000000"/>
                </a:solidFill>
                <a:latin typeface="Arial"/>
              </a:rPr>
              <a:t>X13 Yoga G3</a:t>
            </a:r>
          </a:p>
        </p:txBody>
      </p:sp>
      <p:sp>
        <p:nvSpPr>
          <p:cNvPr id="44" name="TextBox 43">
            <a:extLst>
              <a:ext uri="{FF2B5EF4-FFF2-40B4-BE49-F238E27FC236}">
                <a16:creationId xmlns:a16="http://schemas.microsoft.com/office/drawing/2014/main" id="{08AFE08E-0CA2-4FDD-8085-B5AF798B6D0F}"/>
              </a:ext>
            </a:extLst>
          </p:cNvPr>
          <p:cNvSpPr txBox="1"/>
          <p:nvPr/>
        </p:nvSpPr>
        <p:spPr>
          <a:xfrm>
            <a:off x="3433897" y="1396110"/>
            <a:ext cx="1644296" cy="271542"/>
          </a:xfrm>
          <a:prstGeom prst="rect">
            <a:avLst/>
          </a:prstGeom>
          <a:noFill/>
        </p:spPr>
        <p:txBody>
          <a:bodyPr wrap="square" rtlCol="0">
            <a:spAutoFit/>
          </a:bodyPr>
          <a:lstStyle/>
          <a:p>
            <a:pPr defTabSz="1218621"/>
            <a:r>
              <a:rPr lang="en-US" sz="1165" i="1" dirty="0">
                <a:solidFill>
                  <a:srgbClr val="000000"/>
                </a:solidFill>
                <a:latin typeface="Arial"/>
              </a:rPr>
              <a:t>X1 Yoga 8</a:t>
            </a:r>
            <a:r>
              <a:rPr lang="en-US" sz="1165" i="1" baseline="30000" dirty="0">
                <a:solidFill>
                  <a:srgbClr val="000000"/>
                </a:solidFill>
                <a:latin typeface="Arial"/>
              </a:rPr>
              <a:t>th</a:t>
            </a:r>
            <a:r>
              <a:rPr lang="en-US" sz="1165" i="1" dirty="0">
                <a:solidFill>
                  <a:srgbClr val="000000"/>
                </a:solidFill>
                <a:latin typeface="Arial"/>
              </a:rPr>
              <a:t> Gen</a:t>
            </a:r>
          </a:p>
        </p:txBody>
      </p:sp>
      <p:sp>
        <p:nvSpPr>
          <p:cNvPr id="48" name="TextBox 47">
            <a:extLst>
              <a:ext uri="{FF2B5EF4-FFF2-40B4-BE49-F238E27FC236}">
                <a16:creationId xmlns:a16="http://schemas.microsoft.com/office/drawing/2014/main" id="{A860A3E5-9149-4D5B-B15C-0E93B19BCB9B}"/>
              </a:ext>
            </a:extLst>
          </p:cNvPr>
          <p:cNvSpPr txBox="1"/>
          <p:nvPr/>
        </p:nvSpPr>
        <p:spPr>
          <a:xfrm>
            <a:off x="6994609" y="5259759"/>
            <a:ext cx="1644296" cy="271542"/>
          </a:xfrm>
          <a:prstGeom prst="rect">
            <a:avLst/>
          </a:prstGeom>
          <a:noFill/>
        </p:spPr>
        <p:txBody>
          <a:bodyPr wrap="square" rtlCol="0">
            <a:spAutoFit/>
          </a:bodyPr>
          <a:lstStyle/>
          <a:p>
            <a:pPr defTabSz="1218621"/>
            <a:r>
              <a:rPr lang="en-US" sz="1165" i="1" dirty="0">
                <a:solidFill>
                  <a:srgbClr val="000000"/>
                </a:solidFill>
                <a:latin typeface="Arial"/>
              </a:rPr>
              <a:t>T14s G4 (Intel/AMD)</a:t>
            </a:r>
          </a:p>
        </p:txBody>
      </p:sp>
      <p:sp>
        <p:nvSpPr>
          <p:cNvPr id="49" name="TextBox 48">
            <a:extLst>
              <a:ext uri="{FF2B5EF4-FFF2-40B4-BE49-F238E27FC236}">
                <a16:creationId xmlns:a16="http://schemas.microsoft.com/office/drawing/2014/main" id="{DEAA2019-8FC8-468B-A36C-C9DD2AE62639}"/>
              </a:ext>
            </a:extLst>
          </p:cNvPr>
          <p:cNvSpPr txBox="1"/>
          <p:nvPr/>
        </p:nvSpPr>
        <p:spPr>
          <a:xfrm>
            <a:off x="4684613" y="5782318"/>
            <a:ext cx="1644296" cy="271542"/>
          </a:xfrm>
          <a:prstGeom prst="rect">
            <a:avLst/>
          </a:prstGeom>
          <a:noFill/>
        </p:spPr>
        <p:txBody>
          <a:bodyPr wrap="square" rtlCol="0">
            <a:spAutoFit/>
          </a:bodyPr>
          <a:lstStyle/>
          <a:p>
            <a:pPr defTabSz="1218621"/>
            <a:r>
              <a:rPr lang="en-US" sz="1165" i="1" dirty="0">
                <a:solidFill>
                  <a:srgbClr val="000000"/>
                </a:solidFill>
                <a:latin typeface="Arial"/>
              </a:rPr>
              <a:t>T16 G2 (Intel/AMD) </a:t>
            </a:r>
          </a:p>
        </p:txBody>
      </p:sp>
      <p:sp>
        <p:nvSpPr>
          <p:cNvPr id="50" name="TextBox 49">
            <a:extLst>
              <a:ext uri="{FF2B5EF4-FFF2-40B4-BE49-F238E27FC236}">
                <a16:creationId xmlns:a16="http://schemas.microsoft.com/office/drawing/2014/main" id="{54C42C94-760A-4C06-8BD4-3202A201B4DC}"/>
              </a:ext>
            </a:extLst>
          </p:cNvPr>
          <p:cNvSpPr txBox="1"/>
          <p:nvPr/>
        </p:nvSpPr>
        <p:spPr>
          <a:xfrm>
            <a:off x="9837504" y="5805694"/>
            <a:ext cx="1644296" cy="271542"/>
          </a:xfrm>
          <a:prstGeom prst="rect">
            <a:avLst/>
          </a:prstGeom>
          <a:noFill/>
        </p:spPr>
        <p:txBody>
          <a:bodyPr wrap="square" rtlCol="0">
            <a:spAutoFit/>
          </a:bodyPr>
          <a:lstStyle/>
          <a:p>
            <a:pPr defTabSz="1218621"/>
            <a:r>
              <a:rPr lang="en-US" sz="1165" i="1" dirty="0">
                <a:solidFill>
                  <a:srgbClr val="000000"/>
                </a:solidFill>
                <a:latin typeface="Arial"/>
              </a:rPr>
              <a:t>T14 G4 (Intel/AMD)</a:t>
            </a:r>
          </a:p>
        </p:txBody>
      </p:sp>
      <p:sp>
        <p:nvSpPr>
          <p:cNvPr id="2" name="Rectangle 1">
            <a:extLst>
              <a:ext uri="{FF2B5EF4-FFF2-40B4-BE49-F238E27FC236}">
                <a16:creationId xmlns:a16="http://schemas.microsoft.com/office/drawing/2014/main" id="{9B1DBAD2-EB39-56FC-F2A3-96FD451CCE1F}"/>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1 OF 4  ]</a:t>
            </a:r>
            <a:endParaRPr lang="en-US" sz="1000" b="1" dirty="0">
              <a:latin typeface="Arial" charset="0"/>
              <a:ea typeface="Arial" charset="0"/>
              <a:cs typeface="Arial" charset="0"/>
            </a:endParaRPr>
          </a:p>
        </p:txBody>
      </p:sp>
      <p:sp>
        <p:nvSpPr>
          <p:cNvPr id="5" name="TextBox 4">
            <a:extLst>
              <a:ext uri="{FF2B5EF4-FFF2-40B4-BE49-F238E27FC236}">
                <a16:creationId xmlns:a16="http://schemas.microsoft.com/office/drawing/2014/main" id="{3171F4B6-5217-9CA5-965D-EA61CD68175F}"/>
              </a:ext>
            </a:extLst>
          </p:cNvPr>
          <p:cNvSpPr txBox="1"/>
          <p:nvPr/>
        </p:nvSpPr>
        <p:spPr>
          <a:xfrm>
            <a:off x="8902623" y="2712698"/>
            <a:ext cx="1644296" cy="271542"/>
          </a:xfrm>
          <a:prstGeom prst="rect">
            <a:avLst/>
          </a:prstGeom>
          <a:noFill/>
        </p:spPr>
        <p:txBody>
          <a:bodyPr wrap="square" rtlCol="0">
            <a:spAutoFit/>
          </a:bodyPr>
          <a:lstStyle/>
          <a:p>
            <a:pPr defTabSz="1218621"/>
            <a:r>
              <a:rPr lang="en-US" sz="1165" i="1" dirty="0">
                <a:solidFill>
                  <a:srgbClr val="000000"/>
                </a:solidFill>
                <a:latin typeface="Arial"/>
              </a:rPr>
              <a:t>Z16 G1 </a:t>
            </a:r>
          </a:p>
        </p:txBody>
      </p:sp>
      <p:pic>
        <p:nvPicPr>
          <p:cNvPr id="13" name="Picture 12">
            <a:extLst>
              <a:ext uri="{FF2B5EF4-FFF2-40B4-BE49-F238E27FC236}">
                <a16:creationId xmlns:a16="http://schemas.microsoft.com/office/drawing/2014/main" id="{D6763E38-34CE-EC77-1321-1F4ECDC54682}"/>
              </a:ext>
            </a:extLst>
          </p:cNvPr>
          <p:cNvPicPr>
            <a:picLocks noChangeAspect="1"/>
          </p:cNvPicPr>
          <p:nvPr/>
        </p:nvPicPr>
        <p:blipFill rotWithShape="1">
          <a:blip r:embed="rId7"/>
          <a:srcRect t="10014" b="9580"/>
          <a:stretch/>
        </p:blipFill>
        <p:spPr>
          <a:xfrm>
            <a:off x="373537" y="4351349"/>
            <a:ext cx="1977628" cy="1590116"/>
          </a:xfrm>
          <a:prstGeom prst="rect">
            <a:avLst/>
          </a:prstGeom>
        </p:spPr>
      </p:pic>
      <p:sp>
        <p:nvSpPr>
          <p:cNvPr id="69" name="Rectangle 68">
            <a:extLst>
              <a:ext uri="{FF2B5EF4-FFF2-40B4-BE49-F238E27FC236}">
                <a16:creationId xmlns:a16="http://schemas.microsoft.com/office/drawing/2014/main" id="{C2A25826-9473-443F-8831-79ED6A5F88DC}"/>
              </a:ext>
            </a:extLst>
          </p:cNvPr>
          <p:cNvSpPr/>
          <p:nvPr/>
        </p:nvSpPr>
        <p:spPr>
          <a:xfrm>
            <a:off x="1945895" y="3309333"/>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4" name="Picture 3" descr="A picture containing electronics, notebook, computer, computer&#10;&#10;Description automatically generated">
            <a:extLst>
              <a:ext uri="{FF2B5EF4-FFF2-40B4-BE49-F238E27FC236}">
                <a16:creationId xmlns:a16="http://schemas.microsoft.com/office/drawing/2014/main" id="{837A180E-6C02-4536-1009-1FFDD4788F73}"/>
              </a:ext>
            </a:extLst>
          </p:cNvPr>
          <p:cNvPicPr>
            <a:picLocks noChangeAspect="1"/>
          </p:cNvPicPr>
          <p:nvPr/>
        </p:nvPicPr>
        <p:blipFill rotWithShape="1">
          <a:blip r:embed="rId8"/>
          <a:srcRect l="6090" t="16290" r="6941" b="16505"/>
          <a:stretch/>
        </p:blipFill>
        <p:spPr>
          <a:xfrm>
            <a:off x="9297355" y="3775326"/>
            <a:ext cx="2499127" cy="1931170"/>
          </a:xfrm>
          <a:prstGeom prst="rect">
            <a:avLst/>
          </a:prstGeom>
        </p:spPr>
      </p:pic>
      <p:pic>
        <p:nvPicPr>
          <p:cNvPr id="12" name="Picture 11" descr="A picture containing electronics, notebook, computer, computer&#10;&#10;Description automatically generated">
            <a:extLst>
              <a:ext uri="{FF2B5EF4-FFF2-40B4-BE49-F238E27FC236}">
                <a16:creationId xmlns:a16="http://schemas.microsoft.com/office/drawing/2014/main" id="{C3823B5F-B5E8-7834-E6A1-26ACB9C47F4D}"/>
              </a:ext>
            </a:extLst>
          </p:cNvPr>
          <p:cNvPicPr>
            <a:picLocks noChangeAspect="1"/>
          </p:cNvPicPr>
          <p:nvPr/>
        </p:nvPicPr>
        <p:blipFill rotWithShape="1">
          <a:blip r:embed="rId9"/>
          <a:srcRect l="6089" t="17528" r="4321" b="16676"/>
          <a:stretch/>
        </p:blipFill>
        <p:spPr>
          <a:xfrm>
            <a:off x="6577506" y="3542413"/>
            <a:ext cx="2252265" cy="1654085"/>
          </a:xfrm>
          <a:prstGeom prst="rect">
            <a:avLst/>
          </a:prstGeom>
        </p:spPr>
      </p:pic>
      <p:pic>
        <p:nvPicPr>
          <p:cNvPr id="14" name="Picture 13" descr="A picture containing electronics, computer, computer, netbook&#10;&#10;Description automatically generated">
            <a:extLst>
              <a:ext uri="{FF2B5EF4-FFF2-40B4-BE49-F238E27FC236}">
                <a16:creationId xmlns:a16="http://schemas.microsoft.com/office/drawing/2014/main" id="{617F79F8-6761-6A94-9E65-71017D38C122}"/>
              </a:ext>
            </a:extLst>
          </p:cNvPr>
          <p:cNvPicPr>
            <a:picLocks noChangeAspect="1"/>
          </p:cNvPicPr>
          <p:nvPr/>
        </p:nvPicPr>
        <p:blipFill rotWithShape="1">
          <a:blip r:embed="rId10"/>
          <a:srcRect l="6090" t="16230" b="17407"/>
          <a:stretch/>
        </p:blipFill>
        <p:spPr>
          <a:xfrm>
            <a:off x="2750565" y="3633642"/>
            <a:ext cx="3253773" cy="2307823"/>
          </a:xfrm>
          <a:prstGeom prst="rect">
            <a:avLst/>
          </a:prstGeom>
        </p:spPr>
      </p:pic>
      <p:pic>
        <p:nvPicPr>
          <p:cNvPr id="15" name="Picture 14" descr="A picture containing electronics, computer, notebook, computer&#10;&#10;Description automatically generated">
            <a:extLst>
              <a:ext uri="{FF2B5EF4-FFF2-40B4-BE49-F238E27FC236}">
                <a16:creationId xmlns:a16="http://schemas.microsoft.com/office/drawing/2014/main" id="{5CD7A59C-7BAB-FA51-0F22-BA923454B592}"/>
              </a:ext>
            </a:extLst>
          </p:cNvPr>
          <p:cNvPicPr>
            <a:picLocks noChangeAspect="1"/>
          </p:cNvPicPr>
          <p:nvPr/>
        </p:nvPicPr>
        <p:blipFill rotWithShape="1">
          <a:blip r:embed="rId11"/>
          <a:srcRect t="15455" b="12847"/>
          <a:stretch/>
        </p:blipFill>
        <p:spPr>
          <a:xfrm>
            <a:off x="5451373" y="1499061"/>
            <a:ext cx="2252265" cy="1614834"/>
          </a:xfrm>
          <a:prstGeom prst="rect">
            <a:avLst/>
          </a:prstGeom>
        </p:spPr>
      </p:pic>
      <p:sp>
        <p:nvSpPr>
          <p:cNvPr id="16" name="TextBox 15">
            <a:extLst>
              <a:ext uri="{FF2B5EF4-FFF2-40B4-BE49-F238E27FC236}">
                <a16:creationId xmlns:a16="http://schemas.microsoft.com/office/drawing/2014/main" id="{653D2824-3F14-1BDD-5FC6-13B2CCE7C75F}"/>
              </a:ext>
            </a:extLst>
          </p:cNvPr>
          <p:cNvSpPr txBox="1"/>
          <p:nvPr/>
        </p:nvSpPr>
        <p:spPr>
          <a:xfrm>
            <a:off x="5950292" y="3145383"/>
            <a:ext cx="1644296"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X1 Nano Gen 3</a:t>
            </a:r>
          </a:p>
        </p:txBody>
      </p:sp>
    </p:spTree>
    <p:extLst>
      <p:ext uri="{BB962C8B-B14F-4D97-AF65-F5344CB8AC3E}">
        <p14:creationId xmlns:p14="http://schemas.microsoft.com/office/powerpoint/2010/main" val="1581113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FAB954E8-7BC0-4EBD-A55B-80A0606F870F}"/>
              </a:ext>
            </a:extLst>
          </p:cNvPr>
          <p:cNvGraphicFramePr>
            <a:graphicFrameLocks noGrp="1"/>
          </p:cNvGraphicFramePr>
          <p:nvPr>
            <p:extLst>
              <p:ext uri="{D42A27DB-BD31-4B8C-83A1-F6EECF244321}">
                <p14:modId xmlns:p14="http://schemas.microsoft.com/office/powerpoint/2010/main" val="2989277230"/>
              </p:ext>
            </p:extLst>
          </p:nvPr>
        </p:nvGraphicFramePr>
        <p:xfrm>
          <a:off x="760412" y="1567189"/>
          <a:ext cx="7873317" cy="4691827"/>
        </p:xfrm>
        <a:graphic>
          <a:graphicData uri="http://schemas.openxmlformats.org/drawingml/2006/table">
            <a:tbl>
              <a:tblPr firstRow="1">
                <a:tableStyleId>{2D5ABB26-0587-4C30-8999-92F81FD0307C}</a:tableStyleId>
              </a:tblPr>
              <a:tblGrid>
                <a:gridCol w="803352">
                  <a:extLst>
                    <a:ext uri="{9D8B030D-6E8A-4147-A177-3AD203B41FA5}">
                      <a16:colId xmlns:a16="http://schemas.microsoft.com/office/drawing/2014/main" val="20000"/>
                    </a:ext>
                  </a:extLst>
                </a:gridCol>
                <a:gridCol w="2356655">
                  <a:extLst>
                    <a:ext uri="{9D8B030D-6E8A-4147-A177-3AD203B41FA5}">
                      <a16:colId xmlns:a16="http://schemas.microsoft.com/office/drawing/2014/main" val="1344679876"/>
                    </a:ext>
                  </a:extLst>
                </a:gridCol>
                <a:gridCol w="2356655">
                  <a:extLst>
                    <a:ext uri="{9D8B030D-6E8A-4147-A177-3AD203B41FA5}">
                      <a16:colId xmlns:a16="http://schemas.microsoft.com/office/drawing/2014/main" val="1751007045"/>
                    </a:ext>
                  </a:extLst>
                </a:gridCol>
                <a:gridCol w="2356655">
                  <a:extLst>
                    <a:ext uri="{9D8B030D-6E8A-4147-A177-3AD203B41FA5}">
                      <a16:colId xmlns:a16="http://schemas.microsoft.com/office/drawing/2014/main" val="3112684891"/>
                    </a:ext>
                  </a:extLst>
                </a:gridCol>
              </a:tblGrid>
              <a:tr h="524226">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a:ea typeface="+mn-ea"/>
                          <a:cs typeface="+mn-cs"/>
                        </a:rPr>
                        <a:t>P360 Tiny</a:t>
                      </a:r>
                      <a:endParaRPr kumimoji="0" lang="cs-CZ" sz="2400" b="1" i="0" u="none" strike="noStrike" kern="1200" cap="none" spc="0" normalizeH="0" baseline="0" noProof="0" dirty="0">
                        <a:ln>
                          <a:noFill/>
                        </a:ln>
                        <a:solidFill>
                          <a:schemeClr val="bg1"/>
                        </a:solidFill>
                        <a:effectLst/>
                        <a:uLnTx/>
                        <a:uFillTx/>
                        <a:latin typeface="Arial"/>
                        <a:ea typeface="+mn-ea"/>
                        <a:cs typeface="+mn-cs"/>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$2,099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$2,849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$3,199</a:t>
                      </a:r>
                    </a:p>
                  </a:txBody>
                  <a:tcPr marL="0" marR="0" marT="0" marB="0" anchor="ctr" anchorCtr="1">
                    <a:solidFill>
                      <a:schemeClr val="bg1">
                        <a:lumMod val="95000"/>
                      </a:schemeClr>
                    </a:solidFill>
                  </a:tcPr>
                </a:tc>
                <a:extLst>
                  <a:ext uri="{0D108BD9-81ED-4DB2-BD59-A6C34878D82A}">
                    <a16:rowId xmlns:a16="http://schemas.microsoft.com/office/drawing/2014/main" val="10000"/>
                  </a:ext>
                </a:extLst>
              </a:tr>
              <a:tr h="629072">
                <a:tc vMerge="1">
                  <a:txBody>
                    <a:bodyPr/>
                    <a:lstStyle/>
                    <a:p>
                      <a:endParaRPr lang="en-US"/>
                    </a:p>
                  </a:txBody>
                  <a:tcPr/>
                </a:tc>
                <a:tc>
                  <a:txBody>
                    <a:bodyPr/>
                    <a:lstStyle/>
                    <a:p>
                      <a:pPr algn="ctr" fontAlgn="ctr"/>
                      <a:r>
                        <a:rPr lang="en-US" sz="1200" b="1" i="0" u="none" strike="noStrike" kern="1200" baseline="0" dirty="0">
                          <a:solidFill>
                            <a:srgbClr val="0070C0"/>
                          </a:solidFill>
                          <a:latin typeface="+mn-lt"/>
                          <a:ea typeface="+mn-ea"/>
                          <a:cs typeface="+mn-cs"/>
                        </a:rPr>
                        <a:t>$250 Rebate</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i="0" u="none" strike="noStrike" kern="1200" baseline="0" dirty="0">
                          <a:solidFill>
                            <a:srgbClr val="0070C0"/>
                          </a:solidFill>
                          <a:latin typeface="+mn-lt"/>
                          <a:ea typeface="+mn-ea"/>
                          <a:cs typeface="+mn-cs"/>
                        </a:rPr>
                        <a:t>$300 Rebate</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rgbClr val="0070C0"/>
                        </a:solidFill>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3690522256"/>
                  </a:ext>
                </a:extLst>
              </a:tr>
              <a:tr h="454330">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200" b="1" i="0" u="none" strike="noStrike" kern="1200" baseline="0" dirty="0">
                          <a:solidFill>
                            <a:schemeClr val="tx1"/>
                          </a:solidFill>
                          <a:latin typeface="+mn-lt"/>
                          <a:ea typeface="+mn-ea"/>
                          <a:cs typeface="+mn-cs"/>
                        </a:rPr>
                        <a:t>30FA001EUS</a:t>
                      </a:r>
                    </a:p>
                  </a:txBody>
                  <a:tcPr marL="0" marR="0" marT="0" marB="0" anchor="ctr">
                    <a:solidFill>
                      <a:schemeClr val="bg1">
                        <a:lumMod val="95000"/>
                      </a:schemeClr>
                    </a:solidFill>
                  </a:tcPr>
                </a:tc>
                <a:tc>
                  <a:txBody>
                    <a:bodyPr/>
                    <a:lstStyle/>
                    <a:p>
                      <a:pPr algn="ctr"/>
                      <a:r>
                        <a:rPr lang="en-US" sz="1200" b="1" i="0" u="none" strike="noStrike" baseline="0" dirty="0">
                          <a:latin typeface="+mn-lt"/>
                        </a:rPr>
                        <a:t>30FA001BUS</a:t>
                      </a:r>
                      <a:endParaRPr lang="hr-HR" sz="1200" b="1" i="0" u="none" strike="noStrike" baseline="0" dirty="0">
                        <a:latin typeface="+mn-lt"/>
                      </a:endParaRPr>
                    </a:p>
                  </a:txBody>
                  <a:tcPr marL="0" marR="0" marT="0" marB="0" anchor="ctr">
                    <a:solidFill>
                      <a:schemeClr val="bg1">
                        <a:lumMod val="95000"/>
                      </a:schemeClr>
                    </a:solidFill>
                  </a:tcPr>
                </a:tc>
                <a:tc>
                  <a:txBody>
                    <a:bodyPr/>
                    <a:lstStyle/>
                    <a:p>
                      <a:pPr algn="ctr"/>
                      <a:r>
                        <a:rPr lang="hr-HR" sz="1200" b="1" i="0" u="none" strike="noStrike" baseline="0" dirty="0">
                          <a:latin typeface="+mn-lt"/>
                        </a:rPr>
                        <a:t>30FA005SUS</a:t>
                      </a:r>
                    </a:p>
                  </a:txBody>
                  <a:tcPr marL="0" marR="0" marT="0" marB="0" anchor="ctr">
                    <a:solidFill>
                      <a:schemeClr val="bg1">
                        <a:lumMod val="95000"/>
                      </a:schemeClr>
                    </a:solidFill>
                  </a:tcPr>
                </a:tc>
                <a:extLst>
                  <a:ext uri="{0D108BD9-81ED-4DB2-BD59-A6C34878D82A}">
                    <a16:rowId xmlns:a16="http://schemas.microsoft.com/office/drawing/2014/main" val="10002"/>
                  </a:ext>
                </a:extLst>
              </a:tr>
              <a:tr h="52422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Core i7-12700T</a:t>
                      </a:r>
                    </a:p>
                    <a:p>
                      <a:pPr algn="ctr"/>
                      <a:r>
                        <a:rPr lang="en-US" sz="1200" b="0" i="0" u="none" strike="noStrike" baseline="0" dirty="0">
                          <a:solidFill>
                            <a:srgbClr val="000000"/>
                          </a:solidFill>
                          <a:latin typeface="+mn-lt"/>
                        </a:rPr>
                        <a:t>12C</a:t>
                      </a:r>
                    </a:p>
                  </a:txBody>
                  <a:tcPr marL="0"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a:ln>
                            <a:noFill/>
                          </a:ln>
                          <a:solidFill>
                            <a:srgbClr val="000000"/>
                          </a:solidFill>
                          <a:effectLst/>
                          <a:uLnTx/>
                          <a:uFillTx/>
                          <a:latin typeface="+mn-lt"/>
                          <a:ea typeface="+mn-ea"/>
                          <a:cs typeface="+mn-cs"/>
                        </a:rPr>
                        <a:t>Core i9-12900T</a:t>
                      </a:r>
                    </a:p>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a:ln>
                            <a:noFill/>
                          </a:ln>
                          <a:solidFill>
                            <a:srgbClr val="000000"/>
                          </a:solidFill>
                          <a:effectLst/>
                          <a:uLnTx/>
                          <a:uFillTx/>
                          <a:latin typeface="+mn-lt"/>
                          <a:ea typeface="+mn-ea"/>
                          <a:cs typeface="+mn-cs"/>
                        </a:rPr>
                        <a:t>16C</a:t>
                      </a:r>
                    </a:p>
                  </a:txBody>
                  <a:tcPr marL="0"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a:ln>
                            <a:noFill/>
                          </a:ln>
                          <a:solidFill>
                            <a:srgbClr val="000000"/>
                          </a:solidFill>
                          <a:effectLst/>
                          <a:uLnTx/>
                          <a:uFillTx/>
                          <a:latin typeface="+mn-lt"/>
                          <a:ea typeface="+mn-ea"/>
                          <a:cs typeface="+mn-cs"/>
                        </a:rPr>
                        <a:t>Core i9-12900T</a:t>
                      </a:r>
                    </a:p>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a:ln>
                            <a:noFill/>
                          </a:ln>
                          <a:solidFill>
                            <a:srgbClr val="000000"/>
                          </a:solidFill>
                          <a:effectLst/>
                          <a:uLnTx/>
                          <a:uFillTx/>
                          <a:latin typeface="+mn-lt"/>
                          <a:ea typeface="+mn-ea"/>
                          <a:cs typeface="+mn-cs"/>
                        </a:rPr>
                        <a:t>16C</a:t>
                      </a:r>
                    </a:p>
                  </a:txBody>
                  <a:tcPr marL="0" marR="0" marT="0" marB="0" anchor="ctr">
                    <a:solidFill>
                      <a:schemeClr val="bg1">
                        <a:lumMod val="95000"/>
                      </a:schemeClr>
                    </a:solidFill>
                  </a:tcPr>
                </a:tc>
                <a:extLst>
                  <a:ext uri="{0D108BD9-81ED-4DB2-BD59-A6C34878D82A}">
                    <a16:rowId xmlns:a16="http://schemas.microsoft.com/office/drawing/2014/main" val="10003"/>
                  </a:ext>
                </a:extLst>
              </a:tr>
              <a:tr h="48054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0" marR="0" marT="0" marB="0" anchor="ctr">
                    <a:solidFill>
                      <a:schemeClr val="bg1">
                        <a:lumMod val="95000"/>
                      </a:schemeClr>
                    </a:solidFill>
                  </a:tcPr>
                </a:tc>
                <a:extLst>
                  <a:ext uri="{0D108BD9-81ED-4DB2-BD59-A6C34878D82A}">
                    <a16:rowId xmlns:a16="http://schemas.microsoft.com/office/drawing/2014/main" val="10004"/>
                  </a:ext>
                </a:extLst>
              </a:tr>
              <a:tr h="49801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512GB PCIe SSD</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SSD</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SSD</a:t>
                      </a:r>
                    </a:p>
                  </a:txBody>
                  <a:tcPr marL="0" marR="0" marT="0" marB="0" anchor="ctr">
                    <a:solidFill>
                      <a:schemeClr val="bg1">
                        <a:lumMod val="95000"/>
                      </a:schemeClr>
                    </a:solidFill>
                  </a:tcPr>
                </a:tc>
                <a:extLst>
                  <a:ext uri="{0D108BD9-81ED-4DB2-BD59-A6C34878D82A}">
                    <a16:rowId xmlns:a16="http://schemas.microsoft.com/office/drawing/2014/main" val="10005"/>
                  </a:ext>
                </a:extLst>
              </a:tr>
              <a:tr h="48927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T400 4GB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T1000 8GB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T1000 4GB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7"/>
                  </a:ext>
                </a:extLst>
              </a:tr>
              <a:tr h="629072">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solidFill>
                          <a:effectLst/>
                          <a:uLnTx/>
                          <a:uFillTx/>
                          <a:latin typeface="+mn-lt"/>
                          <a:ea typeface="+mn-ea"/>
                          <a:cs typeface="+mn-cs"/>
                        </a:rPr>
                        <a:t>Win</a:t>
                      </a:r>
                      <a:r>
                        <a:rPr kumimoji="0" lang="en-US" sz="1200" b="0" i="0" u="none" strike="noStrike" kern="1200" cap="none" spc="0" normalizeH="0" baseline="0" noProof="0" dirty="0" err="1">
                          <a:ln>
                            <a:noFill/>
                          </a:ln>
                          <a:solidFill>
                            <a:schemeClr val="tx1"/>
                          </a:solidFill>
                          <a:effectLst/>
                          <a:uLnTx/>
                          <a:uFillTx/>
                          <a:latin typeface="+mn-lt"/>
                          <a:ea typeface="+mn-ea"/>
                          <a:cs typeface="+mn-cs"/>
                        </a:rPr>
                        <a:t>dows</a:t>
                      </a:r>
                      <a:r>
                        <a:rPr kumimoji="0" lang="en-US" sz="1200" b="0" i="0" u="none" strike="noStrike" kern="1200" cap="none" spc="0" normalizeH="0" baseline="0" noProof="0" dirty="0">
                          <a:ln>
                            <a:noFill/>
                          </a:ln>
                          <a:solidFill>
                            <a:schemeClr val="tx1"/>
                          </a:solidFill>
                          <a:effectLst/>
                          <a:uLnTx/>
                          <a:uFillTx/>
                          <a:latin typeface="+mn-lt"/>
                          <a:ea typeface="+mn-ea"/>
                          <a:cs typeface="+mn-cs"/>
                        </a:rPr>
                        <a:t> 11 Pro</a:t>
                      </a:r>
                      <a:endParaRPr kumimoji="0" lang="cs-CZ" sz="1200" b="0" i="0" u="none" strike="noStrike" kern="1200" cap="none" spc="0" normalizeH="0" baseline="0" noProof="0" dirty="0">
                        <a:ln>
                          <a:noFill/>
                        </a:ln>
                        <a:solidFill>
                          <a:schemeClr val="tx1"/>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chemeClr val="tx1"/>
                          </a:solidFill>
                          <a:effectLst/>
                          <a:uLnTx/>
                          <a:uFillTx/>
                          <a:latin typeface="+mn-lt"/>
                          <a:ea typeface="+mn-ea"/>
                          <a:cs typeface="+mn-cs"/>
                        </a:rPr>
                        <a:t>Win</a:t>
                      </a:r>
                      <a:r>
                        <a:rPr kumimoji="0" lang="en-US" sz="1200" b="0" i="0" u="none" strike="noStrike" kern="1200" cap="none" spc="0" normalizeH="0" baseline="0" noProof="0" err="1">
                          <a:ln>
                            <a:noFill/>
                          </a:ln>
                          <a:solidFill>
                            <a:schemeClr val="tx1"/>
                          </a:solidFill>
                          <a:effectLst/>
                          <a:uLnTx/>
                          <a:uFillTx/>
                          <a:latin typeface="+mn-lt"/>
                          <a:ea typeface="+mn-ea"/>
                          <a:cs typeface="+mn-cs"/>
                        </a:rPr>
                        <a:t>dows</a:t>
                      </a:r>
                      <a:r>
                        <a:rPr kumimoji="0" lang="en-US" sz="1200" b="0" i="0" u="none" strike="noStrike" kern="1200" cap="none" spc="0" normalizeH="0" baseline="0" noProof="0">
                          <a:ln>
                            <a:noFill/>
                          </a:ln>
                          <a:solidFill>
                            <a:schemeClr val="tx1"/>
                          </a:solidFill>
                          <a:effectLst/>
                          <a:uLnTx/>
                          <a:uFillTx/>
                          <a:latin typeface="+mn-lt"/>
                          <a:ea typeface="+mn-ea"/>
                          <a:cs typeface="+mn-cs"/>
                        </a:rPr>
                        <a:t> 11 Pro</a:t>
                      </a:r>
                      <a:endParaRPr kumimoji="0" lang="cs-CZ"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mn-lt"/>
                          <a:ea typeface="+mn-ea"/>
                          <a:cs typeface="+mn-cs"/>
                        </a:rPr>
                        <a:t>Win</a:t>
                      </a:r>
                      <a:r>
                        <a:rPr kumimoji="0" lang="cs-CZ" sz="1200" b="0" i="0" u="none" strike="noStrike" kern="1200" cap="none" spc="0" normalizeH="0" baseline="0" noProof="0">
                          <a:ln>
                            <a:noFill/>
                          </a:ln>
                          <a:solidFill>
                            <a:srgbClr val="000000"/>
                          </a:solidFill>
                          <a:effectLst/>
                          <a:uLnTx/>
                          <a:uFillTx/>
                          <a:latin typeface="+mn-lt"/>
                          <a:ea typeface="+mn-ea"/>
                          <a:cs typeface="+mn-cs"/>
                        </a:rPr>
                        <a:t> </a:t>
                      </a:r>
                      <a:r>
                        <a:rPr kumimoji="0" lang="en-US" sz="1200" b="0" i="0" u="none" strike="noStrike" kern="1200" cap="none" spc="0" normalizeH="0" baseline="0" noProof="0">
                          <a:ln>
                            <a:noFill/>
                          </a:ln>
                          <a:solidFill>
                            <a:srgbClr val="000000"/>
                          </a:solidFill>
                          <a:effectLst/>
                          <a:uLnTx/>
                          <a:uFillTx/>
                          <a:latin typeface="+mn-lt"/>
                          <a:ea typeface="+mn-ea"/>
                          <a:cs typeface="+mn-cs"/>
                        </a:rPr>
                        <a:t>11 Pro License Preloaded with Win 10 Pro</a:t>
                      </a:r>
                    </a:p>
                  </a:txBody>
                  <a:tcPr marL="0" marR="0" marT="0" marB="0" anchor="ctr">
                    <a:solidFill>
                      <a:schemeClr val="bg1">
                        <a:lumMod val="95000"/>
                      </a:schemeClr>
                    </a:solidFill>
                  </a:tcPr>
                </a:tc>
                <a:extLst>
                  <a:ext uri="{0D108BD9-81ED-4DB2-BD59-A6C34878D82A}">
                    <a16:rowId xmlns:a16="http://schemas.microsoft.com/office/drawing/2014/main" val="10008"/>
                  </a:ext>
                </a:extLst>
              </a:tr>
              <a:tr h="463067">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200" b="0" i="0" u="none" strike="noStrike" baseline="0">
                          <a:latin typeface="+mn-lt"/>
                        </a:rPr>
                        <a:t>3 Year Premier Support</a:t>
                      </a:r>
                    </a:p>
                  </a:txBody>
                  <a:tcPr marL="0" marR="0" marT="0" marB="0" anchor="ctr">
                    <a:solidFill>
                      <a:schemeClr val="bg1">
                        <a:lumMod val="95000"/>
                      </a:schemeClr>
                    </a:solidFill>
                  </a:tcPr>
                </a:tc>
                <a:tc>
                  <a:txBody>
                    <a:bodyPr/>
                    <a:lstStyle/>
                    <a:p>
                      <a:pPr algn="ctr"/>
                      <a:r>
                        <a:rPr lang="en-US" sz="1200" b="0" i="0" u="none" strike="noStrike" baseline="0">
                          <a:latin typeface="+mn-lt"/>
                        </a:rPr>
                        <a:t>3 Year Premier Support</a:t>
                      </a:r>
                    </a:p>
                  </a:txBody>
                  <a:tcPr marL="0"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0"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4" name="Picture 3" descr="A close-up of a computer&#10;&#10;Description automatically generated with low confidence">
            <a:extLst>
              <a:ext uri="{FF2B5EF4-FFF2-40B4-BE49-F238E27FC236}">
                <a16:creationId xmlns:a16="http://schemas.microsoft.com/office/drawing/2014/main" id="{91E4AB6F-CC34-42D6-9362-DC51C5B98B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80073" y="1781391"/>
            <a:ext cx="3935779" cy="2519546"/>
          </a:xfrm>
          <a:prstGeom prst="rect">
            <a:avLst/>
          </a:prstGeom>
        </p:spPr>
      </p:pic>
      <p:pic>
        <p:nvPicPr>
          <p:cNvPr id="6" name="Picture 5" descr="A picture containing text, electronics&#10;&#10;Description automatically generated">
            <a:extLst>
              <a:ext uri="{FF2B5EF4-FFF2-40B4-BE49-F238E27FC236}">
                <a16:creationId xmlns:a16="http://schemas.microsoft.com/office/drawing/2014/main" id="{1A5A2491-7452-41B0-8CF7-CA46056E77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5537" y="4187896"/>
            <a:ext cx="3083161" cy="1849897"/>
          </a:xfrm>
          <a:prstGeom prst="rect">
            <a:avLst/>
          </a:prstGeom>
        </p:spPr>
      </p:pic>
      <p:sp>
        <p:nvSpPr>
          <p:cNvPr id="7" name="Title 6">
            <a:extLst>
              <a:ext uri="{FF2B5EF4-FFF2-40B4-BE49-F238E27FC236}">
                <a16:creationId xmlns:a16="http://schemas.microsoft.com/office/drawing/2014/main" id="{11A73D54-415F-D20F-1AA1-7AE1070FB9F9}"/>
              </a:ext>
            </a:extLst>
          </p:cNvPr>
          <p:cNvSpPr>
            <a:spLocks noGrp="1"/>
          </p:cNvSpPr>
          <p:nvPr>
            <p:ph type="title" idx="4294967295"/>
          </p:nvPr>
        </p:nvSpPr>
        <p:spPr>
          <a:xfrm>
            <a:off x="74141" y="159710"/>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P360 Tiny | World’s Smallest Professional Desktop Workstation</a:t>
            </a:r>
            <a:endParaRPr lang="en-US" dirty="0">
              <a:solidFill>
                <a:srgbClr val="FF0000"/>
              </a:solidFill>
            </a:endParaRPr>
          </a:p>
        </p:txBody>
      </p:sp>
      <p:sp>
        <p:nvSpPr>
          <p:cNvPr id="11" name="TextBox 10">
            <a:extLst>
              <a:ext uri="{FF2B5EF4-FFF2-40B4-BE49-F238E27FC236}">
                <a16:creationId xmlns:a16="http://schemas.microsoft.com/office/drawing/2014/main" id="{D59CC8DB-C668-E891-19B4-3B9C3CDA6CA8}"/>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sp>
        <p:nvSpPr>
          <p:cNvPr id="2" name="TextBox 1">
            <a:extLst>
              <a:ext uri="{FF2B5EF4-FFF2-40B4-BE49-F238E27FC236}">
                <a16:creationId xmlns:a16="http://schemas.microsoft.com/office/drawing/2014/main" id="{D39ACCBB-AF65-C0E4-8E48-8D07682EFECA}"/>
              </a:ext>
            </a:extLst>
          </p:cNvPr>
          <p:cNvSpPr txBox="1"/>
          <p:nvPr/>
        </p:nvSpPr>
        <p:spPr>
          <a:xfrm>
            <a:off x="8809934" y="1447039"/>
            <a:ext cx="279339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While supplies last!</a:t>
            </a:r>
            <a:endParaRPr kumimoji="0" lang="en-US" sz="2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06294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extLst>
              <p:ext uri="{D42A27DB-BD31-4B8C-83A1-F6EECF244321}">
                <p14:modId xmlns:p14="http://schemas.microsoft.com/office/powerpoint/2010/main" val="1745663555"/>
              </p:ext>
            </p:extLst>
          </p:nvPr>
        </p:nvGraphicFramePr>
        <p:xfrm>
          <a:off x="760413" y="1595196"/>
          <a:ext cx="8229869" cy="4428148"/>
        </p:xfrm>
        <a:graphic>
          <a:graphicData uri="http://schemas.openxmlformats.org/drawingml/2006/table">
            <a:tbl>
              <a:tblPr firstRow="1">
                <a:tableStyleId>{2D5ABB26-0587-4C30-8999-92F81FD0307C}</a:tableStyleId>
              </a:tblPr>
              <a:tblGrid>
                <a:gridCol w="503749">
                  <a:extLst>
                    <a:ext uri="{9D8B030D-6E8A-4147-A177-3AD203B41FA5}">
                      <a16:colId xmlns:a16="http://schemas.microsoft.com/office/drawing/2014/main" val="20000"/>
                    </a:ext>
                  </a:extLst>
                </a:gridCol>
                <a:gridCol w="1545224">
                  <a:extLst>
                    <a:ext uri="{9D8B030D-6E8A-4147-A177-3AD203B41FA5}">
                      <a16:colId xmlns:a16="http://schemas.microsoft.com/office/drawing/2014/main" val="20002"/>
                    </a:ext>
                  </a:extLst>
                </a:gridCol>
                <a:gridCol w="1545224">
                  <a:extLst>
                    <a:ext uri="{9D8B030D-6E8A-4147-A177-3AD203B41FA5}">
                      <a16:colId xmlns:a16="http://schemas.microsoft.com/office/drawing/2014/main" val="396484012"/>
                    </a:ext>
                  </a:extLst>
                </a:gridCol>
                <a:gridCol w="1545224">
                  <a:extLst>
                    <a:ext uri="{9D8B030D-6E8A-4147-A177-3AD203B41FA5}">
                      <a16:colId xmlns:a16="http://schemas.microsoft.com/office/drawing/2014/main" val="509605398"/>
                    </a:ext>
                  </a:extLst>
                </a:gridCol>
                <a:gridCol w="1545224">
                  <a:extLst>
                    <a:ext uri="{9D8B030D-6E8A-4147-A177-3AD203B41FA5}">
                      <a16:colId xmlns:a16="http://schemas.microsoft.com/office/drawing/2014/main" val="2840415717"/>
                    </a:ext>
                  </a:extLst>
                </a:gridCol>
                <a:gridCol w="1545224">
                  <a:extLst>
                    <a:ext uri="{9D8B030D-6E8A-4147-A177-3AD203B41FA5}">
                      <a16:colId xmlns:a16="http://schemas.microsoft.com/office/drawing/2014/main" val="1562920701"/>
                    </a:ext>
                  </a:extLst>
                </a:gridCol>
              </a:tblGrid>
              <a:tr h="436581">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800" b="1" dirty="0">
                          <a:solidFill>
                            <a:schemeClr val="bg1"/>
                          </a:solidFill>
                          <a:ea typeface="+mn-ea"/>
                          <a:cs typeface="Arial"/>
                        </a:rPr>
                        <a:t>P360 Ultra</a:t>
                      </a:r>
                      <a:endParaRPr lang="en-US" sz="28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mn-lt"/>
                          <a:ea typeface="+mn-ea"/>
                          <a:cs typeface="Arial"/>
                        </a:rPr>
                        <a:t>$2,489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$2,369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$3,599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$3,179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$3,999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570238">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1200" b="1" i="0" u="none" strike="noStrike" kern="1200" cap="none" spc="0" normalizeH="0" baseline="0" noProof="0" dirty="0">
                        <a:ln>
                          <a:noFill/>
                        </a:ln>
                        <a:solidFill>
                          <a:srgbClr val="3E8DDD"/>
                        </a:solidFill>
                        <a:effectLst/>
                        <a:uLnTx/>
                        <a:uFillTx/>
                        <a:latin typeface="+mn-lt"/>
                        <a:ea typeface="Arial" charset="0"/>
                        <a:cs typeface="Arial"/>
                      </a:endParaRPr>
                    </a:p>
                  </a:txBody>
                  <a:tcPr marL="4763" marR="4763" marT="4763"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cap="none" spc="0" normalizeH="0" baseline="0" noProof="0" dirty="0">
                          <a:ln>
                            <a:noFill/>
                          </a:ln>
                          <a:solidFill>
                            <a:srgbClr val="3E8DDD"/>
                          </a:solidFill>
                          <a:effectLst/>
                          <a:uLnTx/>
                          <a:uFillTx/>
                          <a:latin typeface="+mn-lt"/>
                          <a:ea typeface="Arial" charset="0"/>
                          <a:cs typeface="Arial"/>
                        </a:rPr>
                        <a:t>$250 Rebate</a:t>
                      </a:r>
                      <a:endParaRPr kumimoji="0" lang="en-US" sz="1200" b="1" i="0" u="none" strike="noStrike" kern="1200" cap="none" spc="0" normalizeH="0" baseline="0" noProof="0" dirty="0">
                        <a:ln>
                          <a:noFill/>
                        </a:ln>
                        <a:solidFill>
                          <a:srgbClr val="3E8DDD"/>
                        </a:solidFill>
                        <a:effectLst/>
                        <a:uLnTx/>
                        <a:uFillTx/>
                        <a:latin typeface="+mn-lt"/>
                        <a:ea typeface="Arial" charset="0"/>
                        <a:cs typeface="Arial"/>
                      </a:endParaRPr>
                    </a:p>
                  </a:txBody>
                  <a:tcPr marL="4763" marR="4763" marT="4763"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cap="none" spc="0" normalizeH="0" baseline="0" noProof="0" dirty="0">
                          <a:ln>
                            <a:noFill/>
                          </a:ln>
                          <a:solidFill>
                            <a:srgbClr val="3E8DDD"/>
                          </a:solidFill>
                          <a:effectLst/>
                          <a:uLnTx/>
                          <a:uFillTx/>
                          <a:latin typeface="+mn-lt"/>
                          <a:ea typeface="Arial" charset="0"/>
                          <a:cs typeface="Arial"/>
                        </a:rPr>
                        <a:t>$350 Rebate</a:t>
                      </a:r>
                      <a:endParaRPr kumimoji="0" lang="en-US" sz="1200" b="1" i="0" u="none" strike="noStrike" kern="1200" cap="none" spc="0" normalizeH="0" baseline="0" noProof="0" dirty="0">
                        <a:ln>
                          <a:noFill/>
                        </a:ln>
                        <a:solidFill>
                          <a:srgbClr val="3E8DDD"/>
                        </a:solidFill>
                        <a:effectLst/>
                        <a:uLnTx/>
                        <a:uFillTx/>
                        <a:latin typeface="+mn-lt"/>
                        <a:ea typeface="Arial" charset="0"/>
                        <a:cs typeface="Arial"/>
                      </a:endParaRPr>
                    </a:p>
                  </a:txBody>
                  <a:tcPr marL="4763" marR="4763" marT="4763" marB="0" anchor="ctr">
                    <a:solidFill>
                      <a:schemeClr val="bg1">
                        <a:lumMod val="95000"/>
                      </a:schemeClr>
                    </a:solidFill>
                  </a:tcPr>
                </a:tc>
                <a:tc>
                  <a:txBody>
                    <a:bodyPr/>
                    <a:lstStyle/>
                    <a:p>
                      <a:pPr lvl="0" algn="ctr">
                        <a:lnSpc>
                          <a:spcPct val="100000"/>
                        </a:lnSpc>
                        <a:spcBef>
                          <a:spcPts val="0"/>
                        </a:spcBef>
                        <a:spcAft>
                          <a:spcPts val="0"/>
                        </a:spcAft>
                        <a:buNone/>
                      </a:pPr>
                      <a:endParaRPr lang="en-US" sz="1400" b="1" i="0" u="none" strike="noStrike" noProof="0" dirty="0">
                        <a:solidFill>
                          <a:srgbClr val="0070C0"/>
                        </a:solidFill>
                        <a:effectLst/>
                        <a:latin typeface="Arial"/>
                      </a:endParaRP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dirty="0">
                          <a:ln>
                            <a:noFill/>
                          </a:ln>
                          <a:solidFill>
                            <a:srgbClr val="3E8DDD"/>
                          </a:solidFill>
                          <a:effectLst/>
                          <a:uLnTx/>
                          <a:uFillTx/>
                          <a:latin typeface="+mn-lt"/>
                          <a:ea typeface="Arial" charset="0"/>
                          <a:cs typeface="Arial"/>
                        </a:rPr>
                        <a:t>$150 Rebate</a:t>
                      </a:r>
                      <a:endParaRPr kumimoji="0" lang="en-US" sz="1200" b="1" i="0" u="none" strike="noStrike" kern="1200" cap="none" spc="0" normalizeH="0" baseline="0" noProof="0" dirty="0">
                        <a:ln>
                          <a:noFill/>
                        </a:ln>
                        <a:solidFill>
                          <a:srgbClr val="3E8DDD"/>
                        </a:solidFill>
                        <a:effectLst/>
                        <a:uLnTx/>
                        <a:uFillTx/>
                        <a:latin typeface="+mn-lt"/>
                        <a:ea typeface="Arial" charset="0"/>
                        <a:cs typeface="Arial"/>
                      </a:endParaRPr>
                    </a:p>
                  </a:txBody>
                  <a:tcPr marL="4763" marR="4763" marT="4763" marB="0" anchor="ctr">
                    <a:solidFill>
                      <a:schemeClr val="bg1">
                        <a:lumMod val="95000"/>
                      </a:schemeClr>
                    </a:solidFill>
                  </a:tcPr>
                </a:tc>
                <a:extLst>
                  <a:ext uri="{0D108BD9-81ED-4DB2-BD59-A6C34878D82A}">
                    <a16:rowId xmlns:a16="http://schemas.microsoft.com/office/drawing/2014/main" val="3268108957"/>
                  </a:ext>
                </a:extLst>
              </a:tr>
              <a:tr h="44330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600" b="1" i="0" u="none" strike="noStrike" dirty="0">
                          <a:solidFill>
                            <a:srgbClr val="000000"/>
                          </a:solidFill>
                          <a:effectLst/>
                          <a:latin typeface="+mn-lt"/>
                        </a:rPr>
                        <a:t>30G1000LUS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30G1001AUS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30G1000KUS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30G10014US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30G1001DUS</a:t>
                      </a:r>
                    </a:p>
                  </a:txBody>
                  <a:tcPr marL="4763" marR="4763" marT="4763" marB="0" anchor="ctr">
                    <a:solidFill>
                      <a:schemeClr val="bg1">
                        <a:lumMod val="95000"/>
                      </a:schemeClr>
                    </a:solidFill>
                  </a:tcPr>
                </a:tc>
                <a:extLst>
                  <a:ext uri="{0D108BD9-81ED-4DB2-BD59-A6C34878D82A}">
                    <a16:rowId xmlns:a16="http://schemas.microsoft.com/office/drawing/2014/main" val="10002"/>
                  </a:ext>
                </a:extLst>
              </a:tr>
              <a:tr h="45236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Core i5-12600 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406386">
                <a:tc vMerge="1">
                  <a:txBody>
                    <a:bodyPr/>
                    <a:lstStyle/>
                    <a:p>
                      <a:endParaRPr lang="en-US"/>
                    </a:p>
                  </a:txBody>
                  <a:tcPr/>
                </a:tc>
                <a:tc>
                  <a:txBody>
                    <a:bodyPr/>
                    <a:lstStyle/>
                    <a:p>
                      <a:pPr algn="ct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45236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57451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T400 4GB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67854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2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2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41386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2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12" name="Picture 11" descr="A picture containing electronics, camera&#10;&#10;Description automatically generated">
            <a:extLst>
              <a:ext uri="{FF2B5EF4-FFF2-40B4-BE49-F238E27FC236}">
                <a16:creationId xmlns:a16="http://schemas.microsoft.com/office/drawing/2014/main" id="{595D1206-6C0C-4901-B2FE-E78F666B72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43645">
            <a:off x="9215062" y="4803324"/>
            <a:ext cx="2847372" cy="1308349"/>
          </a:xfrm>
          <a:prstGeom prst="rect">
            <a:avLst/>
          </a:prstGeom>
        </p:spPr>
      </p:pic>
      <p:sp>
        <p:nvSpPr>
          <p:cNvPr id="3" name="Title 2">
            <a:extLst>
              <a:ext uri="{FF2B5EF4-FFF2-40B4-BE49-F238E27FC236}">
                <a16:creationId xmlns:a16="http://schemas.microsoft.com/office/drawing/2014/main" id="{BF7A7A59-29D8-8AC4-89A5-76A269017FDE}"/>
              </a:ext>
            </a:extLst>
          </p:cNvPr>
          <p:cNvSpPr>
            <a:spLocks noGrp="1"/>
          </p:cNvSpPr>
          <p:nvPr>
            <p:ph type="title" idx="4294967295"/>
          </p:nvPr>
        </p:nvSpPr>
        <p:spPr>
          <a:xfrm>
            <a:off x="90616" y="229661"/>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P360 Ultra | Advanced Small Form Factor Workstation</a:t>
            </a:r>
            <a:endParaRPr lang="en-US" dirty="0">
              <a:solidFill>
                <a:srgbClr val="FF0000"/>
              </a:solidFill>
            </a:endParaRPr>
          </a:p>
        </p:txBody>
      </p:sp>
      <p:sp>
        <p:nvSpPr>
          <p:cNvPr id="4" name="TextBox 3">
            <a:extLst>
              <a:ext uri="{FF2B5EF4-FFF2-40B4-BE49-F238E27FC236}">
                <a16:creationId xmlns:a16="http://schemas.microsoft.com/office/drawing/2014/main" id="{16EA4C45-401D-3ED5-26AE-428B075F74D0}"/>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pic>
        <p:nvPicPr>
          <p:cNvPr id="7" name="Picture 6" descr="A picture containing dark&#10;&#10;Description automatically generated">
            <a:extLst>
              <a:ext uri="{FF2B5EF4-FFF2-40B4-BE49-F238E27FC236}">
                <a16:creationId xmlns:a16="http://schemas.microsoft.com/office/drawing/2014/main" id="{181D81F6-316B-3D60-4BC1-37E9E36B8B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8169" y="1417614"/>
            <a:ext cx="5201151" cy="3249199"/>
          </a:xfrm>
          <a:prstGeom prst="rect">
            <a:avLst/>
          </a:prstGeom>
        </p:spPr>
      </p:pic>
      <p:sp>
        <p:nvSpPr>
          <p:cNvPr id="5" name="TextBox 4">
            <a:extLst>
              <a:ext uri="{FF2B5EF4-FFF2-40B4-BE49-F238E27FC236}">
                <a16:creationId xmlns:a16="http://schemas.microsoft.com/office/drawing/2014/main" id="{AFEFD931-AC98-CC50-1545-1A55BCF8D47B}"/>
              </a:ext>
            </a:extLst>
          </p:cNvPr>
          <p:cNvSpPr txBox="1"/>
          <p:nvPr/>
        </p:nvSpPr>
        <p:spPr>
          <a:xfrm>
            <a:off x="8809934" y="1447039"/>
            <a:ext cx="279339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While supplies last!</a:t>
            </a:r>
            <a:endParaRPr kumimoji="0" lang="en-US" sz="2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78520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ark, computer&#10;&#10;Description automatically generated">
            <a:extLst>
              <a:ext uri="{FF2B5EF4-FFF2-40B4-BE49-F238E27FC236}">
                <a16:creationId xmlns:a16="http://schemas.microsoft.com/office/drawing/2014/main" id="{B5D1499F-F744-4A3A-AA6D-F4004096FB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65794" y="2755919"/>
            <a:ext cx="5379160" cy="3227496"/>
          </a:xfrm>
          <a:prstGeom prst="rect">
            <a:avLst/>
          </a:prstGeom>
        </p:spPr>
      </p:pic>
      <p:sp>
        <p:nvSpPr>
          <p:cNvPr id="2" name="TextBox 1"/>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extLst>
              <p:ext uri="{D42A27DB-BD31-4B8C-83A1-F6EECF244321}">
                <p14:modId xmlns:p14="http://schemas.microsoft.com/office/powerpoint/2010/main" val="1867743516"/>
              </p:ext>
            </p:extLst>
          </p:nvPr>
        </p:nvGraphicFramePr>
        <p:xfrm>
          <a:off x="760411" y="1569348"/>
          <a:ext cx="7126876" cy="4414069"/>
        </p:xfrm>
        <a:graphic>
          <a:graphicData uri="http://schemas.openxmlformats.org/drawingml/2006/table">
            <a:tbl>
              <a:tblPr firstRow="1">
                <a:tableStyleId>{2D5ABB26-0587-4C30-8999-92F81FD0307C}</a:tableStyleId>
              </a:tblPr>
              <a:tblGrid>
                <a:gridCol w="434632">
                  <a:extLst>
                    <a:ext uri="{9D8B030D-6E8A-4147-A177-3AD203B41FA5}">
                      <a16:colId xmlns:a16="http://schemas.microsoft.com/office/drawing/2014/main" val="20000"/>
                    </a:ext>
                  </a:extLst>
                </a:gridCol>
                <a:gridCol w="1115374">
                  <a:extLst>
                    <a:ext uri="{9D8B030D-6E8A-4147-A177-3AD203B41FA5}">
                      <a16:colId xmlns:a16="http://schemas.microsoft.com/office/drawing/2014/main" val="42562195"/>
                    </a:ext>
                  </a:extLst>
                </a:gridCol>
                <a:gridCol w="1115374">
                  <a:extLst>
                    <a:ext uri="{9D8B030D-6E8A-4147-A177-3AD203B41FA5}">
                      <a16:colId xmlns:a16="http://schemas.microsoft.com/office/drawing/2014/main" val="2520109989"/>
                    </a:ext>
                  </a:extLst>
                </a:gridCol>
                <a:gridCol w="1115374">
                  <a:extLst>
                    <a:ext uri="{9D8B030D-6E8A-4147-A177-3AD203B41FA5}">
                      <a16:colId xmlns:a16="http://schemas.microsoft.com/office/drawing/2014/main" val="583482296"/>
                    </a:ext>
                  </a:extLst>
                </a:gridCol>
                <a:gridCol w="1115374">
                  <a:extLst>
                    <a:ext uri="{9D8B030D-6E8A-4147-A177-3AD203B41FA5}">
                      <a16:colId xmlns:a16="http://schemas.microsoft.com/office/drawing/2014/main" val="1219579287"/>
                    </a:ext>
                  </a:extLst>
                </a:gridCol>
                <a:gridCol w="1115374">
                  <a:extLst>
                    <a:ext uri="{9D8B030D-6E8A-4147-A177-3AD203B41FA5}">
                      <a16:colId xmlns:a16="http://schemas.microsoft.com/office/drawing/2014/main" val="509605398"/>
                    </a:ext>
                  </a:extLst>
                </a:gridCol>
                <a:gridCol w="1115374">
                  <a:extLst>
                    <a:ext uri="{9D8B030D-6E8A-4147-A177-3AD203B41FA5}">
                      <a16:colId xmlns:a16="http://schemas.microsoft.com/office/drawing/2014/main" val="2840415717"/>
                    </a:ext>
                  </a:extLst>
                </a:gridCol>
              </a:tblGrid>
              <a:tr h="405420">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000" b="1" dirty="0">
                          <a:solidFill>
                            <a:schemeClr val="bg1"/>
                          </a:solidFill>
                          <a:ea typeface="+mn-ea"/>
                          <a:cs typeface="Arial"/>
                        </a:rPr>
                        <a:t>P360 Tower</a:t>
                      </a:r>
                      <a:endParaRPr lang="en-US" sz="20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$1,419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$2,669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$3,299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$2,719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$4,129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$4,499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434952">
                <a:tc vMerge="1">
                  <a:txBody>
                    <a:bodyPr/>
                    <a:lstStyle/>
                    <a:p>
                      <a:endParaRPr lang="en-US"/>
                    </a:p>
                  </a:txBody>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a:ln>
                          <a:noFill/>
                        </a:ln>
                        <a:solidFill>
                          <a:srgbClr val="0070C0"/>
                        </a:solidFill>
                        <a:effectLst/>
                        <a:uLnTx/>
                        <a:uFillTx/>
                        <a:latin typeface="+mn-lt"/>
                        <a:ea typeface="+mn-ea"/>
                        <a:cs typeface="+mn-cs"/>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dirty="0">
                        <a:ln>
                          <a:noFill/>
                        </a:ln>
                        <a:solidFill>
                          <a:srgbClr val="0070C0"/>
                        </a:solidFill>
                        <a:effectLst/>
                        <a:uLnTx/>
                        <a:uFillTx/>
                        <a:latin typeface="Aria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dirty="0">
                        <a:ln>
                          <a:noFill/>
                        </a:ln>
                        <a:solidFill>
                          <a:srgbClr val="0070C0"/>
                        </a:solidFill>
                        <a:effectLst/>
                        <a:uLnTx/>
                        <a:uFillTx/>
                        <a:latin typeface="Aria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dirty="0">
                        <a:ln>
                          <a:noFill/>
                        </a:ln>
                        <a:solidFill>
                          <a:srgbClr val="0070C0"/>
                        </a:solidFill>
                        <a:effectLst/>
                        <a:uLnTx/>
                        <a:uFillTx/>
                        <a:latin typeface="Arial"/>
                      </a:endParaRPr>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3E8DDD"/>
                        </a:solidFill>
                        <a:effectLst/>
                        <a:uLnTx/>
                        <a:uFillTx/>
                        <a:latin typeface="+mn-lt"/>
                        <a:ea typeface="Arial" charset="0"/>
                        <a:cs typeface="Aria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dirty="0">
                        <a:ln>
                          <a:noFill/>
                        </a:ln>
                        <a:solidFill>
                          <a:srgbClr val="0070C0"/>
                        </a:solidFill>
                        <a:effectLst/>
                        <a:uLnTx/>
                        <a:uFillTx/>
                        <a:latin typeface="Arial"/>
                      </a:endParaRPr>
                    </a:p>
                  </a:txBody>
                  <a:tcPr marL="68597" marR="0" marT="0" marB="0" anchor="ctr">
                    <a:solidFill>
                      <a:schemeClr val="bg1">
                        <a:lumMod val="95000"/>
                      </a:schemeClr>
                    </a:solidFill>
                  </a:tcPr>
                </a:tc>
                <a:extLst>
                  <a:ext uri="{0D108BD9-81ED-4DB2-BD59-A6C34878D82A}">
                    <a16:rowId xmlns:a16="http://schemas.microsoft.com/office/drawing/2014/main" val="1719037663"/>
                  </a:ext>
                </a:extLst>
              </a:tr>
              <a:tr h="41166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n-lt"/>
                          <a:ea typeface="+mn-ea"/>
                          <a:cs typeface="+mn-cs"/>
                        </a:rPr>
                        <a:t>30FM002TUS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30FM002HUS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30FM002VUS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30FM002RUS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30FM0015US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30FM0019US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462081">
                <a:tc vMerge="1">
                  <a:txBody>
                    <a:bodyPr/>
                    <a:lstStyle/>
                    <a:p>
                      <a:endParaRPr lang="en-US"/>
                    </a:p>
                  </a:txBody>
                  <a:tcPr/>
                </a:tc>
                <a:tc>
                  <a:txBody>
                    <a:bodyPr/>
                    <a:lstStyle/>
                    <a:p>
                      <a:pPr algn="ctr"/>
                      <a:r>
                        <a:rPr lang="en-US" sz="1100" b="0" i="0" u="none" strike="noStrike" baseline="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750W Energy Star</a:t>
                      </a:r>
                    </a:p>
                  </a:txBody>
                  <a:tcPr marL="68598" marR="0" marT="0" marB="0" anchor="ctr">
                    <a:solidFill>
                      <a:schemeClr val="bg1">
                        <a:lumMod val="95000"/>
                      </a:schemeClr>
                    </a:solidFill>
                  </a:tcPr>
                </a:tc>
                <a:extLst>
                  <a:ext uri="{0D108BD9-81ED-4DB2-BD59-A6C34878D82A}">
                    <a16:rowId xmlns:a16="http://schemas.microsoft.com/office/drawing/2014/main" val="3536555768"/>
                  </a:ext>
                </a:extLst>
              </a:tr>
              <a:tr h="46208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a:solidFill>
                            <a:srgbClr val="000000"/>
                          </a:solidFill>
                          <a:latin typeface="+mn-lt"/>
                        </a:rPr>
                        <a:t>Core i5-12500 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377381">
                <a:tc vMerge="1">
                  <a:txBody>
                    <a:bodyPr/>
                    <a:lstStyle/>
                    <a:p>
                      <a:endParaRPr lang="en-US"/>
                    </a:p>
                  </a:txBody>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39870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1TB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1TB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1TB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1TB PCIe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53351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a:solidFill>
                            <a:srgbClr val="000000"/>
                          </a:solidFill>
                          <a:latin typeface="+mn-lt"/>
                        </a:rPr>
                        <a:t>NVIDIA T400 4GB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NVIDIA RTX A4000 16GB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NVIDIA RTX A4000 16GB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45194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47633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1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3" name="Title 2">
            <a:extLst>
              <a:ext uri="{FF2B5EF4-FFF2-40B4-BE49-F238E27FC236}">
                <a16:creationId xmlns:a16="http://schemas.microsoft.com/office/drawing/2014/main" id="{6C48E553-EF58-38B5-88BF-8B912C169D4F}"/>
              </a:ext>
            </a:extLst>
          </p:cNvPr>
          <p:cNvSpPr>
            <a:spLocks noGrp="1"/>
          </p:cNvSpPr>
          <p:nvPr>
            <p:ph type="title" idx="4294967295"/>
          </p:nvPr>
        </p:nvSpPr>
        <p:spPr>
          <a:xfrm>
            <a:off x="82378" y="195692"/>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P360 TWR | Entry Professional Desktop Workstation</a:t>
            </a:r>
            <a:endParaRPr lang="en-US" dirty="0">
              <a:solidFill>
                <a:srgbClr val="FF0000"/>
              </a:solidFill>
            </a:endParaRPr>
          </a:p>
        </p:txBody>
      </p:sp>
      <p:sp>
        <p:nvSpPr>
          <p:cNvPr id="6" name="TextBox 5">
            <a:extLst>
              <a:ext uri="{FF2B5EF4-FFF2-40B4-BE49-F238E27FC236}">
                <a16:creationId xmlns:a16="http://schemas.microsoft.com/office/drawing/2014/main" id="{51EA5993-0498-8671-B219-5164151B273F}"/>
              </a:ext>
            </a:extLst>
          </p:cNvPr>
          <p:cNvSpPr txBox="1"/>
          <p:nvPr/>
        </p:nvSpPr>
        <p:spPr>
          <a:xfrm>
            <a:off x="8124205" y="1567054"/>
            <a:ext cx="279339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While supplies last!</a:t>
            </a:r>
            <a:endParaRPr kumimoji="0" lang="en-US" sz="2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0567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1AFA9E63-6C45-4613-8A9C-1999C73B357E}"/>
              </a:ext>
            </a:extLst>
          </p:cNvPr>
          <p:cNvGraphicFramePr>
            <a:graphicFrameLocks noGrp="1"/>
          </p:cNvGraphicFramePr>
          <p:nvPr>
            <p:extLst>
              <p:ext uri="{D42A27DB-BD31-4B8C-83A1-F6EECF244321}">
                <p14:modId xmlns:p14="http://schemas.microsoft.com/office/powerpoint/2010/main" val="4204540368"/>
              </p:ext>
            </p:extLst>
          </p:nvPr>
        </p:nvGraphicFramePr>
        <p:xfrm>
          <a:off x="760412" y="1837514"/>
          <a:ext cx="8599289" cy="4116719"/>
        </p:xfrm>
        <a:graphic>
          <a:graphicData uri="http://schemas.openxmlformats.org/drawingml/2006/table">
            <a:tbl>
              <a:tblPr firstRow="1">
                <a:tableStyleId>{2D5ABB26-0587-4C30-8999-92F81FD0307C}</a:tableStyleId>
              </a:tblPr>
              <a:tblGrid>
                <a:gridCol w="734957">
                  <a:extLst>
                    <a:ext uri="{9D8B030D-6E8A-4147-A177-3AD203B41FA5}">
                      <a16:colId xmlns:a16="http://schemas.microsoft.com/office/drawing/2014/main" val="4053704236"/>
                    </a:ext>
                  </a:extLst>
                </a:gridCol>
                <a:gridCol w="1548008">
                  <a:extLst>
                    <a:ext uri="{9D8B030D-6E8A-4147-A177-3AD203B41FA5}">
                      <a16:colId xmlns:a16="http://schemas.microsoft.com/office/drawing/2014/main" val="2067785641"/>
                    </a:ext>
                  </a:extLst>
                </a:gridCol>
                <a:gridCol w="1548008">
                  <a:extLst>
                    <a:ext uri="{9D8B030D-6E8A-4147-A177-3AD203B41FA5}">
                      <a16:colId xmlns:a16="http://schemas.microsoft.com/office/drawing/2014/main" val="2038868773"/>
                    </a:ext>
                  </a:extLst>
                </a:gridCol>
                <a:gridCol w="1548008">
                  <a:extLst>
                    <a:ext uri="{9D8B030D-6E8A-4147-A177-3AD203B41FA5}">
                      <a16:colId xmlns:a16="http://schemas.microsoft.com/office/drawing/2014/main" val="1655021105"/>
                    </a:ext>
                  </a:extLst>
                </a:gridCol>
                <a:gridCol w="1548008">
                  <a:extLst>
                    <a:ext uri="{9D8B030D-6E8A-4147-A177-3AD203B41FA5}">
                      <a16:colId xmlns:a16="http://schemas.microsoft.com/office/drawing/2014/main" val="1641932993"/>
                    </a:ext>
                  </a:extLst>
                </a:gridCol>
                <a:gridCol w="1672300">
                  <a:extLst>
                    <a:ext uri="{9D8B030D-6E8A-4147-A177-3AD203B41FA5}">
                      <a16:colId xmlns:a16="http://schemas.microsoft.com/office/drawing/2014/main" val="2515491512"/>
                    </a:ext>
                  </a:extLst>
                </a:gridCol>
              </a:tblGrid>
              <a:tr h="457880">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n-lt"/>
                          <a:ea typeface="Helvetica Neue"/>
                          <a:cs typeface="Helvetica Neue"/>
                        </a:rPr>
                        <a:t>P358 AMD TWR</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a:rPr>
                        <a:t>$1,429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a:rPr>
                        <a:t>$1,629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a:ea typeface="+mn-ea"/>
                          <a:cs typeface="Arial"/>
                        </a:rPr>
                        <a:t>$1,399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a:ea typeface="+mn-ea"/>
                          <a:cs typeface="Arial"/>
                        </a:rPr>
                        <a:t>$1,439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$3,289</a:t>
                      </a:r>
                    </a:p>
                  </a:txBody>
                  <a:tcPr marL="68598" marR="0" marT="0" marB="0" anchor="ctr">
                    <a:solidFill>
                      <a:schemeClr val="bg1">
                        <a:lumMod val="95000"/>
                      </a:schemeClr>
                    </a:solidFill>
                  </a:tcPr>
                </a:tc>
                <a:extLst>
                  <a:ext uri="{0D108BD9-81ED-4DB2-BD59-A6C34878D82A}">
                    <a16:rowId xmlns:a16="http://schemas.microsoft.com/office/drawing/2014/main" val="3499240317"/>
                  </a:ext>
                </a:extLst>
              </a:tr>
              <a:tr h="60416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1" u="none" strike="noStrike" baseline="0">
                          <a:solidFill>
                            <a:srgbClr val="FF0000"/>
                          </a:solidFill>
                          <a:latin typeface="+mn-lt"/>
                        </a:rPr>
                        <a:t>End of production, while </a:t>
                      </a:r>
                      <a:r>
                        <a:rPr lang="en-US" sz="1100" b="1" i="1" u="none" strike="noStrike" baseline="0" err="1">
                          <a:solidFill>
                            <a:srgbClr val="FF0000"/>
                          </a:solidFill>
                          <a:latin typeface="+mn-lt"/>
                        </a:rPr>
                        <a:t>disti</a:t>
                      </a:r>
                      <a:r>
                        <a:rPr lang="en-US" sz="1100" b="1" i="1" u="none" strike="noStrike" baseline="0">
                          <a:solidFill>
                            <a:srgbClr val="FF0000"/>
                          </a:solidFill>
                          <a:latin typeface="+mn-lt"/>
                        </a:rPr>
                        <a:t> supply lasts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mn-lt"/>
                          <a:ea typeface="+mn-ea"/>
                          <a:cs typeface="+mn-cs"/>
                        </a:rPr>
                        <a:t>$</a:t>
                      </a:r>
                      <a:r>
                        <a:rPr lang="en-US" sz="1000" b="1" i="0" u="none" strike="noStrike" kern="1200" cap="none" spc="0" normalizeH="0" baseline="0" noProof="0" dirty="0">
                          <a:ln>
                            <a:noFill/>
                          </a:ln>
                          <a:solidFill>
                            <a:srgbClr val="0070C0"/>
                          </a:solidFill>
                          <a:effectLst/>
                          <a:uLnTx/>
                          <a:uFillTx/>
                          <a:latin typeface="+mn-lt"/>
                          <a:ea typeface="+mn-ea"/>
                          <a:cs typeface="+mn-cs"/>
                        </a:rPr>
                        <a:t>100</a:t>
                      </a:r>
                      <a:r>
                        <a:rPr kumimoji="0" lang="en-US" sz="1000" b="1" i="0" u="none" strike="noStrike" kern="1200" cap="none" spc="0" normalizeH="0" baseline="0" noProof="0" dirty="0">
                          <a:ln>
                            <a:noFill/>
                          </a:ln>
                          <a:solidFill>
                            <a:srgbClr val="0070C0"/>
                          </a:solidFill>
                          <a:effectLst/>
                          <a:uLnTx/>
                          <a:uFillTx/>
                          <a:latin typeface="+mn-lt"/>
                          <a:ea typeface="+mn-ea"/>
                          <a:cs typeface="+mn-cs"/>
                        </a:rPr>
                        <a:t> Rebate</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687176127"/>
                  </a:ext>
                </a:extLst>
              </a:tr>
              <a:tr h="34955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n-lt"/>
                          <a:ea typeface="+mn-ea"/>
                          <a:cs typeface="+mn-cs"/>
                        </a:rPr>
                        <a:t>30GL005FUS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n-lt"/>
                          <a:ea typeface="+mn-ea"/>
                          <a:cs typeface="+mn-cs"/>
                        </a:rPr>
                        <a:t>30GL0028US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30GL003CUS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30GL0020US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30GL002CUS</a:t>
                      </a:r>
                    </a:p>
                  </a:txBody>
                  <a:tcPr marL="68598" marR="0" marT="0" marB="0" anchor="ctr">
                    <a:solidFill>
                      <a:schemeClr val="bg1">
                        <a:lumMod val="95000"/>
                      </a:schemeClr>
                    </a:solidFill>
                  </a:tcPr>
                </a:tc>
                <a:extLst>
                  <a:ext uri="{0D108BD9-81ED-4DB2-BD59-A6C34878D82A}">
                    <a16:rowId xmlns:a16="http://schemas.microsoft.com/office/drawing/2014/main" val="3195959102"/>
                  </a:ext>
                </a:extLst>
              </a:tr>
              <a:tr h="59033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3 Pro 4350 (3.8 GHz, 4C 8T)</a:t>
                      </a:r>
                      <a:endParaRPr lang="en-US" sz="1100" b="0" i="0" u="none" strike="noStrike" baseline="0">
                        <a:solidFill>
                          <a:srgbClr val="000000"/>
                        </a:solidFill>
                        <a:latin typeface="+mn-lt"/>
                      </a:endParaRPr>
                    </a:p>
                  </a:txBody>
                  <a:tcPr marL="68598" marR="0" marT="0" marB="0" anchor="ctr">
                    <a:solidFill>
                      <a:schemeClr val="bg1">
                        <a:lumMod val="95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5 Pro 5645 (3.7 GHz, 6C 12T)</a:t>
                      </a:r>
                      <a:endParaRPr lang="en-US" sz="1100" b="0" i="0" u="none" strike="noStrike" baseline="0">
                        <a:solidFill>
                          <a:srgbClr val="000000"/>
                        </a:solidFill>
                        <a:latin typeface="+mn-lt"/>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5 Pro 5645 (3.7 GHz, 6C 12T)</a:t>
                      </a:r>
                      <a:endParaRPr lang="en-US" sz="1100" b="0" i="0" u="none" strike="noStrike" baseline="0">
                        <a:solidFill>
                          <a:srgbClr val="000000"/>
                        </a:solidFill>
                        <a:latin typeface="+mn-lt"/>
                      </a:endParaRPr>
                    </a:p>
                  </a:txBody>
                  <a:tcPr marL="68598" marR="0" marT="0" marB="0" anchor="ctr">
                    <a:solidFill>
                      <a:schemeClr val="bg1">
                        <a:lumMod val="95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7 Pro 5845 (3.4 GHz, 8C 16T)</a:t>
                      </a:r>
                      <a:endParaRPr lang="en-US" sz="1100" b="0" i="0" u="none" strike="noStrike" baseline="0">
                        <a:solidFill>
                          <a:srgbClr val="000000"/>
                        </a:solidFill>
                        <a:latin typeface="+mn-lt"/>
                      </a:endParaRPr>
                    </a:p>
                  </a:txBody>
                  <a:tcPr marL="68598" marR="0" marT="0" marB="0" anchor="ctr">
                    <a:solidFill>
                      <a:schemeClr val="bg1">
                        <a:lumMod val="95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9 Pro 5945 (3.0 GHz, 12C 24T)</a:t>
                      </a:r>
                      <a:endParaRPr lang="en-US" sz="1100" b="0" i="0" u="none" strike="noStrike" baseline="0">
                        <a:solidFill>
                          <a:srgbClr val="000000"/>
                        </a:solidFill>
                        <a:latin typeface="+mn-lt"/>
                      </a:endParaRPr>
                    </a:p>
                  </a:txBody>
                  <a:tcPr marL="68598" marR="0" marT="0" marB="0" anchor="ctr">
                    <a:solidFill>
                      <a:schemeClr val="bg1">
                        <a:lumMod val="95000"/>
                      </a:schemeClr>
                    </a:solidFill>
                  </a:tcPr>
                </a:tc>
                <a:extLst>
                  <a:ext uri="{0D108BD9-81ED-4DB2-BD59-A6C34878D82A}">
                    <a16:rowId xmlns:a16="http://schemas.microsoft.com/office/drawing/2014/main" val="907577554"/>
                  </a:ext>
                </a:extLst>
              </a:tr>
              <a:tr h="381828">
                <a:tc vMerge="1">
                  <a:txBody>
                    <a:bodyPr/>
                    <a:lstStyle/>
                    <a:p>
                      <a:endParaRPr lang="en-US"/>
                    </a:p>
                  </a:txBody>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8GB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685583025"/>
                  </a:ext>
                </a:extLst>
              </a:tr>
              <a:tr h="32044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256GB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1TB PCIe SSD</a:t>
                      </a:r>
                    </a:p>
                  </a:txBody>
                  <a:tcPr marL="68598" marR="0" marT="0" marB="0" anchor="ctr">
                    <a:solidFill>
                      <a:schemeClr val="bg1">
                        <a:lumMod val="95000"/>
                      </a:schemeClr>
                    </a:solidFill>
                  </a:tcPr>
                </a:tc>
                <a:extLst>
                  <a:ext uri="{0D108BD9-81ED-4DB2-BD59-A6C34878D82A}">
                    <a16:rowId xmlns:a16="http://schemas.microsoft.com/office/drawing/2014/main" val="3016924990"/>
                  </a:ext>
                </a:extLst>
              </a:tr>
              <a:tr h="45209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NVIDIA T400 4GB</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NVIDIA T400 4GB</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NVIDIA T1000 8GB</a:t>
                      </a:r>
                    </a:p>
                  </a:txBody>
                  <a:tcPr marL="68598" marR="0" marT="0" marB="0" anchor="ctr">
                    <a:solidFill>
                      <a:schemeClr val="bg1">
                        <a:lumMod val="95000"/>
                      </a:schemeClr>
                    </a:solidFill>
                  </a:tcPr>
                </a:tc>
                <a:extLst>
                  <a:ext uri="{0D108BD9-81ED-4DB2-BD59-A6C34878D82A}">
                    <a16:rowId xmlns:a16="http://schemas.microsoft.com/office/drawing/2014/main" val="4147172358"/>
                  </a:ext>
                </a:extLst>
              </a:tr>
              <a:tr h="60416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000000"/>
                          </a:solidFill>
                          <a:effectLst/>
                          <a:uLnTx/>
                          <a:uFillTx/>
                          <a:latin typeface="+mn-lt"/>
                          <a:ea typeface="+mn-ea"/>
                          <a:cs typeface="+mn-cs"/>
                        </a:rPr>
                        <a:t>Win </a:t>
                      </a:r>
                      <a:r>
                        <a:rPr kumimoji="0" lang="en-US" sz="1100" b="0" i="0" u="none" strike="noStrike" kern="1200" cap="none" spc="0" normalizeH="0" baseline="0" noProof="0">
                          <a:ln>
                            <a:noFill/>
                          </a:ln>
                          <a:solidFill>
                            <a:srgbClr val="000000"/>
                          </a:solidFill>
                          <a:effectLst/>
                          <a:uLnTx/>
                          <a:uFillTx/>
                          <a:latin typeface="+mn-lt"/>
                          <a:ea typeface="+mn-ea"/>
                          <a:cs typeface="+mn-cs"/>
                        </a:rPr>
                        <a:t>11 Pro License Preloaded with Win 10 Pro</a:t>
                      </a:r>
                    </a:p>
                  </a:txBody>
                  <a:tcPr marL="68598" marR="0" marT="0" marB="0" anchor="ctr">
                    <a:solidFill>
                      <a:schemeClr val="bg1">
                        <a:lumMod val="95000"/>
                      </a:schemeClr>
                    </a:solidFill>
                  </a:tcPr>
                </a:tc>
                <a:tc>
                  <a:txBody>
                    <a:bodyPr/>
                    <a:lstStyle/>
                    <a:p>
                      <a:pPr algn="ct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extLst>
                  <a:ext uri="{0D108BD9-81ED-4DB2-BD59-A6C34878D82A}">
                    <a16:rowId xmlns:a16="http://schemas.microsoft.com/office/drawing/2014/main" val="690086962"/>
                  </a:ext>
                </a:extLst>
              </a:tr>
              <a:tr h="356266">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3729770351"/>
                  </a:ext>
                </a:extLst>
              </a:tr>
            </a:tbl>
          </a:graphicData>
        </a:graphic>
      </p:graphicFrame>
      <p:sp>
        <p:nvSpPr>
          <p:cNvPr id="3" name="Title 2">
            <a:extLst>
              <a:ext uri="{FF2B5EF4-FFF2-40B4-BE49-F238E27FC236}">
                <a16:creationId xmlns:a16="http://schemas.microsoft.com/office/drawing/2014/main" id="{AE79E01A-998A-0FB4-8B9E-E934C2140FF8}"/>
              </a:ext>
            </a:extLst>
          </p:cNvPr>
          <p:cNvSpPr>
            <a:spLocks noGrp="1"/>
          </p:cNvSpPr>
          <p:nvPr>
            <p:ph type="title" idx="4294967295"/>
          </p:nvPr>
        </p:nvSpPr>
        <p:spPr>
          <a:xfrm>
            <a:off x="82379" y="195692"/>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P358 | AMD Ryzen Pro Entry TWR Workstation</a:t>
            </a:r>
            <a:endParaRPr lang="en-US" dirty="0"/>
          </a:p>
        </p:txBody>
      </p:sp>
      <p:sp>
        <p:nvSpPr>
          <p:cNvPr id="4" name="TextBox 3">
            <a:extLst>
              <a:ext uri="{FF2B5EF4-FFF2-40B4-BE49-F238E27FC236}">
                <a16:creationId xmlns:a16="http://schemas.microsoft.com/office/drawing/2014/main" id="{7C3D8F32-50FB-AFC8-6729-8BC0CCA7F4F1}"/>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pic>
        <p:nvPicPr>
          <p:cNvPr id="6" name="Picture 5" descr="A picture containing text, electronics, dark, computer&#10;&#10;Description automatically generated">
            <a:extLst>
              <a:ext uri="{FF2B5EF4-FFF2-40B4-BE49-F238E27FC236}">
                <a16:creationId xmlns:a16="http://schemas.microsoft.com/office/drawing/2014/main" id="{785701F7-C0AF-1E36-8181-9279BA8B25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02801" y="2072161"/>
            <a:ext cx="2073082" cy="3253563"/>
          </a:xfrm>
          <a:prstGeom prst="rect">
            <a:avLst/>
          </a:prstGeom>
        </p:spPr>
      </p:pic>
      <p:sp>
        <p:nvSpPr>
          <p:cNvPr id="5" name="TextBox 4">
            <a:extLst>
              <a:ext uri="{FF2B5EF4-FFF2-40B4-BE49-F238E27FC236}">
                <a16:creationId xmlns:a16="http://schemas.microsoft.com/office/drawing/2014/main" id="{FBE5A9F8-2E35-6CD1-57CB-B6352F752C61}"/>
              </a:ext>
            </a:extLst>
          </p:cNvPr>
          <p:cNvSpPr txBox="1"/>
          <p:nvPr/>
        </p:nvSpPr>
        <p:spPr>
          <a:xfrm>
            <a:off x="9469948" y="1412749"/>
            <a:ext cx="279339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While supplies last!</a:t>
            </a:r>
            <a:endParaRPr kumimoji="0" lang="en-US" sz="2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5381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AC0808-7E1C-87B9-4EDE-34E0660CAA4F}"/>
              </a:ext>
            </a:extLst>
          </p:cNvPr>
          <p:cNvSpPr>
            <a:spLocks noGrp="1"/>
          </p:cNvSpPr>
          <p:nvPr>
            <p:ph type="title" idx="4294967295"/>
          </p:nvPr>
        </p:nvSpPr>
        <p:spPr>
          <a:xfrm>
            <a:off x="123567" y="179216"/>
            <a:ext cx="11072813" cy="522287"/>
          </a:xfrm>
          <a:prstGeom prst="rect">
            <a:avLst/>
          </a:prstGeom>
        </p:spPr>
        <p:txBody>
          <a:bodyPr/>
          <a:lstStyle/>
          <a:p>
            <a:r>
              <a:rPr lang="en-US" sz="3600" dirty="0">
                <a:solidFill>
                  <a:schemeClr val="bg1"/>
                </a:solidFill>
                <a:latin typeface="Arial"/>
                <a:cs typeface="Arial"/>
              </a:rPr>
              <a:t>Lenovo </a:t>
            </a:r>
            <a:r>
              <a:rPr lang="en-US" sz="3600" dirty="0" err="1">
                <a:solidFill>
                  <a:schemeClr val="bg1"/>
                </a:solidFill>
                <a:latin typeface="Arial"/>
                <a:cs typeface="Arial"/>
              </a:rPr>
              <a:t>Topseller</a:t>
            </a:r>
            <a:r>
              <a:rPr lang="en-US" sz="3600" dirty="0">
                <a:solidFill>
                  <a:schemeClr val="bg1"/>
                </a:solidFill>
                <a:latin typeface="Arial"/>
                <a:cs typeface="Arial"/>
              </a:rPr>
              <a:t> </a:t>
            </a:r>
            <a:r>
              <a:rPr lang="en-US" sz="3600" dirty="0" err="1">
                <a:solidFill>
                  <a:schemeClr val="bg1"/>
                </a:solidFill>
                <a:latin typeface="Arial"/>
                <a:cs typeface="Arial"/>
              </a:rPr>
              <a:t>ThinkStation</a:t>
            </a:r>
            <a:r>
              <a:rPr lang="en-US" sz="3600" dirty="0">
                <a:solidFill>
                  <a:schemeClr val="bg1"/>
                </a:solidFill>
                <a:latin typeface="Arial"/>
                <a:cs typeface="Arial"/>
              </a:rPr>
              <a:t> Desktop Workstations</a:t>
            </a:r>
            <a:br>
              <a:rPr lang="en-US" dirty="0"/>
            </a:br>
            <a:r>
              <a:rPr lang="en-US" sz="2800" i="1" dirty="0">
                <a:solidFill>
                  <a:srgbClr val="FF0000"/>
                </a:solidFill>
                <a:latin typeface="Arial"/>
                <a:cs typeface="Arial"/>
              </a:rPr>
              <a:t>Limited </a:t>
            </a:r>
            <a:r>
              <a:rPr lang="en-US" sz="2800" i="1" dirty="0" err="1">
                <a:solidFill>
                  <a:srgbClr val="FF0000"/>
                </a:solidFill>
                <a:latin typeface="Arial"/>
                <a:cs typeface="Arial"/>
              </a:rPr>
              <a:t>disty</a:t>
            </a:r>
            <a:r>
              <a:rPr lang="en-US" sz="2800" i="1" dirty="0">
                <a:solidFill>
                  <a:srgbClr val="FF0000"/>
                </a:solidFill>
                <a:latin typeface="Arial"/>
                <a:cs typeface="Arial"/>
              </a:rPr>
              <a:t> supply! Last chance to buy while supplies last!</a:t>
            </a:r>
            <a:endParaRPr lang="en-US" sz="2800" b="0" dirty="0">
              <a:solidFill>
                <a:srgbClr val="FF0000"/>
              </a:solidFill>
              <a:latin typeface="Arial"/>
              <a:cs typeface="Arial"/>
            </a:endParaRPr>
          </a:p>
          <a:p>
            <a:endParaRPr lang="en-US" dirty="0"/>
          </a:p>
        </p:txBody>
      </p:sp>
      <p:sp>
        <p:nvSpPr>
          <p:cNvPr id="7" name="TextBox 6">
            <a:extLst>
              <a:ext uri="{FF2B5EF4-FFF2-40B4-BE49-F238E27FC236}">
                <a16:creationId xmlns:a16="http://schemas.microsoft.com/office/drawing/2014/main" id="{D89FAB7C-08D8-8034-580A-BAB788B373E1}"/>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graphicFrame>
        <p:nvGraphicFramePr>
          <p:cNvPr id="2" name="Table 1">
            <a:extLst>
              <a:ext uri="{FF2B5EF4-FFF2-40B4-BE49-F238E27FC236}">
                <a16:creationId xmlns:a16="http://schemas.microsoft.com/office/drawing/2014/main" id="{CE52FF8D-03BA-7B77-C249-4DCE22EB048D}"/>
              </a:ext>
            </a:extLst>
          </p:cNvPr>
          <p:cNvGraphicFramePr>
            <a:graphicFrameLocks noGrp="1"/>
          </p:cNvGraphicFramePr>
          <p:nvPr/>
        </p:nvGraphicFramePr>
        <p:xfrm>
          <a:off x="1877680" y="1393468"/>
          <a:ext cx="6422695" cy="2248575"/>
        </p:xfrm>
        <a:graphic>
          <a:graphicData uri="http://schemas.openxmlformats.org/drawingml/2006/table">
            <a:tbl>
              <a:tblPr firstRow="1">
                <a:tableStyleId>{2D5ABB26-0587-4C30-8999-92F81FD0307C}</a:tableStyleId>
              </a:tblPr>
              <a:tblGrid>
                <a:gridCol w="335596">
                  <a:extLst>
                    <a:ext uri="{9D8B030D-6E8A-4147-A177-3AD203B41FA5}">
                      <a16:colId xmlns:a16="http://schemas.microsoft.com/office/drawing/2014/main" val="4053704236"/>
                    </a:ext>
                  </a:extLst>
                </a:gridCol>
                <a:gridCol w="2269935">
                  <a:extLst>
                    <a:ext uri="{9D8B030D-6E8A-4147-A177-3AD203B41FA5}">
                      <a16:colId xmlns:a16="http://schemas.microsoft.com/office/drawing/2014/main" val="1641932993"/>
                    </a:ext>
                  </a:extLst>
                </a:gridCol>
                <a:gridCol w="1908582">
                  <a:extLst>
                    <a:ext uri="{9D8B030D-6E8A-4147-A177-3AD203B41FA5}">
                      <a16:colId xmlns:a16="http://schemas.microsoft.com/office/drawing/2014/main" val="388353745"/>
                    </a:ext>
                  </a:extLst>
                </a:gridCol>
                <a:gridCol w="1908582">
                  <a:extLst>
                    <a:ext uri="{9D8B030D-6E8A-4147-A177-3AD203B41FA5}">
                      <a16:colId xmlns:a16="http://schemas.microsoft.com/office/drawing/2014/main" val="1214259051"/>
                    </a:ext>
                  </a:extLst>
                </a:gridCol>
              </a:tblGrid>
              <a:tr h="282539">
                <a:tc rowSpan="9">
                  <a:txBody>
                    <a:bodyPr/>
                    <a:lstStyle/>
                    <a:p>
                      <a:pPr marL="0" marR="0" indent="0" algn="ctr" rtl="0" eaLnBrk="1" fontAlgn="b" latinLnBrk="0" hangingPunct="1">
                        <a:lnSpc>
                          <a:spcPct val="100000"/>
                        </a:lnSpc>
                        <a:spcBef>
                          <a:spcPts val="0"/>
                        </a:spcBef>
                        <a:spcAft>
                          <a:spcPts val="0"/>
                        </a:spcAft>
                        <a:buClrTx/>
                        <a:buSzTx/>
                        <a:buFontTx/>
                        <a:buNone/>
                      </a:pPr>
                      <a:r>
                        <a:rPr lang="en-US" sz="2000" b="1">
                          <a:solidFill>
                            <a:srgbClr val="00B050"/>
                          </a:solidFill>
                          <a:ea typeface="Helvetica Neue"/>
                          <a:cs typeface="Helvetica Neue"/>
                        </a:rPr>
                        <a:t> </a:t>
                      </a:r>
                      <a:r>
                        <a:rPr lang="en-US" sz="2000" b="1">
                          <a:solidFill>
                            <a:schemeClr val="bg1"/>
                          </a:solidFill>
                          <a:ea typeface="Helvetica Neue"/>
                          <a:cs typeface="Helvetica Neue"/>
                        </a:rPr>
                        <a:t>P348 Intel TWR</a:t>
                      </a:r>
                      <a:endParaRPr lang="en-US" sz="2000">
                        <a:solidFill>
                          <a:srgbClr val="00B050"/>
                        </a:solidFill>
                      </a:endParaRPr>
                    </a:p>
                  </a:txBody>
                  <a:tcPr marL="0" marR="0" marT="91440" marB="0" vert="vert270" anchor="ctr">
                    <a:solidFill>
                      <a:schemeClr val="tx1"/>
                    </a:solidFill>
                  </a:tcPr>
                </a:tc>
                <a:tc>
                  <a:txBody>
                    <a:bodyPr/>
                    <a:lstStyle/>
                    <a:p>
                      <a:pPr marL="0" marR="0" lvl="0" indent="0" algn="ctr" defTabSz="1218987" rtl="0">
                        <a:lnSpc>
                          <a:spcPct val="100000"/>
                        </a:lnSpc>
                        <a:spcBef>
                          <a:spcPts val="0"/>
                        </a:spcBef>
                        <a:spcAft>
                          <a:spcPts val="0"/>
                        </a:spcAft>
                        <a:buClrTx/>
                        <a:buSzTx/>
                        <a:buFontTx/>
                        <a:buNone/>
                        <a:tabLst>
                          <a:tab pos="2516188" algn="l"/>
                        </a:tabLst>
                        <a:defRPr/>
                      </a:pPr>
                      <a:r>
                        <a:rPr lang="en-US" sz="1600" b="1" i="0" u="none" strike="noStrike" kern="1200" cap="none" spc="0" normalizeH="0" baseline="0" noProof="0" dirty="0">
                          <a:ln>
                            <a:noFill/>
                          </a:ln>
                          <a:solidFill>
                            <a:srgbClr val="FF0000"/>
                          </a:solidFill>
                          <a:effectLst/>
                          <a:uLnTx/>
                          <a:uFillTx/>
                          <a:latin typeface="+mn-lt"/>
                          <a:ea typeface="+mn-ea"/>
                          <a:cs typeface="Arial"/>
                        </a:rPr>
                        <a:t>$1,169</a:t>
                      </a:r>
                      <a:endParaRPr lang="en-US" dirty="0"/>
                    </a:p>
                  </a:txBody>
                  <a:tcPr marL="68597"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$1,309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$1,389</a:t>
                      </a:r>
                    </a:p>
                  </a:txBody>
                  <a:tcPr marL="68598" marR="0" marT="0" marB="0" anchor="ctr">
                    <a:solidFill>
                      <a:schemeClr val="bg1">
                        <a:lumMod val="95000"/>
                      </a:schemeClr>
                    </a:solidFill>
                  </a:tcPr>
                </a:tc>
                <a:extLst>
                  <a:ext uri="{0D108BD9-81ED-4DB2-BD59-A6C34878D82A}">
                    <a16:rowId xmlns:a16="http://schemas.microsoft.com/office/drawing/2014/main" val="3499240317"/>
                  </a:ext>
                </a:extLst>
              </a:tr>
              <a:tr h="176176">
                <a:tc vMerge="1">
                  <a:txBody>
                    <a:bodyPr/>
                    <a:lstStyle/>
                    <a:p>
                      <a:endParaRPr lang="en-US"/>
                    </a:p>
                  </a:txBody>
                  <a:tcPr/>
                </a:tc>
                <a:tc>
                  <a:txBody>
                    <a:bodyPr/>
                    <a:lstStyle/>
                    <a:p>
                      <a:pPr marL="0" marR="0" lvl="0" indent="0" algn="ctr" rtl="0">
                        <a:lnSpc>
                          <a:spcPct val="100000"/>
                        </a:lnSpc>
                        <a:spcBef>
                          <a:spcPts val="0"/>
                        </a:spcBef>
                        <a:spcAft>
                          <a:spcPts val="0"/>
                        </a:spcAft>
                        <a:buClrTx/>
                        <a:buSzTx/>
                        <a:buFontTx/>
                        <a:buNone/>
                      </a:pPr>
                      <a:endParaRPr lang="en-US" sz="1000" b="1" i="0" u="none" strike="noStrike" kern="1200" cap="none" spc="0" normalizeH="0" baseline="0" noProof="0" dirty="0">
                        <a:ln>
                          <a:noFill/>
                        </a:ln>
                        <a:solidFill>
                          <a:srgbClr val="0070C0"/>
                        </a:solidFill>
                        <a:effectLst/>
                        <a:uLnTx/>
                        <a:uFillTx/>
                        <a:latin typeface="+mn-lt"/>
                        <a:ea typeface="+mn-ea"/>
                        <a:cs typeface="+mn-cs"/>
                      </a:endParaRPr>
                    </a:p>
                  </a:txBody>
                  <a:tcPr marL="68597"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3678647130"/>
                  </a:ext>
                </a:extLst>
              </a:tr>
              <a:tr h="19379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rtl="0">
                        <a:lnSpc>
                          <a:spcPct val="100000"/>
                        </a:lnSpc>
                        <a:spcBef>
                          <a:spcPts val="0"/>
                        </a:spcBef>
                        <a:spcAft>
                          <a:spcPts val="0"/>
                        </a:spcAft>
                        <a:buClrTx/>
                        <a:buSzTx/>
                        <a:buFontTx/>
                        <a:buNone/>
                      </a:pPr>
                      <a:r>
                        <a:rPr lang="en-US" sz="1100" b="1" i="0" u="none" strike="noStrike" kern="1200" cap="none" spc="0" normalizeH="0" baseline="0" noProof="0">
                          <a:ln>
                            <a:noFill/>
                          </a:ln>
                          <a:solidFill>
                            <a:srgbClr val="000000"/>
                          </a:solidFill>
                          <a:effectLst/>
                          <a:uLnTx/>
                          <a:uFillTx/>
                          <a:latin typeface="+mn-lt"/>
                          <a:ea typeface="+mn-ea"/>
                          <a:cs typeface="+mn-cs"/>
                        </a:rPr>
                        <a:t>30EQ024AUS</a:t>
                      </a:r>
                      <a:endParaRPr lang="en-US"/>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dirty="0">
                          <a:ln>
                            <a:noFill/>
                          </a:ln>
                          <a:solidFill>
                            <a:srgbClr val="000000"/>
                          </a:solidFill>
                          <a:effectLst/>
                          <a:uLnTx/>
                          <a:uFillTx/>
                          <a:latin typeface="+mn-lt"/>
                          <a:ea typeface="+mn-ea"/>
                          <a:cs typeface="+mn-cs"/>
                        </a:rPr>
                        <a:t>30EQ024EUS</a:t>
                      </a:r>
                      <a:endParaRPr kumimoji="0" lang="en-US" dirty="0"/>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dirty="0">
                          <a:ln>
                            <a:noFill/>
                          </a:ln>
                          <a:solidFill>
                            <a:srgbClr val="000000"/>
                          </a:solidFill>
                          <a:effectLst/>
                          <a:uLnTx/>
                          <a:uFillTx/>
                          <a:latin typeface="+mn-lt"/>
                          <a:ea typeface="+mn-ea"/>
                          <a:cs typeface="+mn-cs"/>
                        </a:rPr>
                        <a:t>30EQ024CUS</a:t>
                      </a:r>
                      <a:endParaRPr kumimoji="0" lang="en-US" dirty="0"/>
                    </a:p>
                  </a:txBody>
                  <a:tcPr marL="68598" marR="0" marT="0" marB="0" anchor="ctr">
                    <a:solidFill>
                      <a:schemeClr val="bg1">
                        <a:lumMod val="95000"/>
                      </a:schemeClr>
                    </a:solidFill>
                  </a:tcPr>
                </a:tc>
                <a:extLst>
                  <a:ext uri="{0D108BD9-81ED-4DB2-BD59-A6C34878D82A}">
                    <a16:rowId xmlns:a16="http://schemas.microsoft.com/office/drawing/2014/main" val="3195959102"/>
                  </a:ext>
                </a:extLst>
              </a:tr>
              <a:tr h="19379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lvl="0" algn="ctr">
                        <a:buNone/>
                      </a:pPr>
                      <a:r>
                        <a:rPr lang="en-US" sz="1100" b="0" i="0" u="none" strike="noStrike" baseline="0">
                          <a:solidFill>
                            <a:srgbClr val="000000"/>
                          </a:solidFill>
                          <a:latin typeface="+mn-lt"/>
                        </a:rPr>
                        <a:t>Core i5-11500 6C 500W</a:t>
                      </a:r>
                      <a:endParaRPr lang="en-US"/>
                    </a:p>
                  </a:txBody>
                  <a:tcPr marL="68597"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Core i7-11700 8C </a:t>
                      </a:r>
                      <a:r>
                        <a:rPr lang="en-US" sz="1100" b="0" i="0" u="none" strike="noStrike" baseline="0" err="1">
                          <a:solidFill>
                            <a:srgbClr val="000000"/>
                          </a:solidFill>
                          <a:latin typeface="+mn-lt"/>
                        </a:rPr>
                        <a:t>8C</a:t>
                      </a:r>
                      <a:r>
                        <a:rPr lang="en-US" sz="1100" b="0" i="0" u="none" strike="noStrike" baseline="0">
                          <a:solidFill>
                            <a:srgbClr val="000000"/>
                          </a:solidFill>
                          <a:latin typeface="+mn-lt"/>
                        </a:rPr>
                        <a:t> 500W</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Core i7-11700 8C 500W</a:t>
                      </a:r>
                    </a:p>
                  </a:txBody>
                  <a:tcPr marL="68598" marR="0" marT="0" marB="0" anchor="ctr">
                    <a:solidFill>
                      <a:schemeClr val="bg1">
                        <a:lumMod val="95000"/>
                      </a:schemeClr>
                    </a:solidFill>
                  </a:tcPr>
                </a:tc>
                <a:extLst>
                  <a:ext uri="{0D108BD9-81ED-4DB2-BD59-A6C34878D82A}">
                    <a16:rowId xmlns:a16="http://schemas.microsoft.com/office/drawing/2014/main" val="907577554"/>
                  </a:ext>
                </a:extLst>
              </a:tr>
              <a:tr h="193794">
                <a:tc vMerge="1">
                  <a:txBody>
                    <a:bodyPr/>
                    <a:lstStyle/>
                    <a:p>
                      <a:endParaRPr lang="en-US"/>
                    </a:p>
                  </a:txBody>
                  <a:tcPr/>
                </a:tc>
                <a:tc>
                  <a:txBody>
                    <a:bodyPr/>
                    <a:lstStyle/>
                    <a:p>
                      <a:pPr lvl="0" algn="ctr">
                        <a:buNone/>
                      </a:pPr>
                      <a:r>
                        <a:rPr lang="en-US" sz="1100" b="0" i="0" u="none" strike="noStrike" baseline="0">
                          <a:solidFill>
                            <a:srgbClr val="000000"/>
                          </a:solidFill>
                          <a:latin typeface="+mn-lt"/>
                        </a:rPr>
                        <a:t>8GB non-ECC </a:t>
                      </a:r>
                      <a:endParaRPr lang="en-US"/>
                    </a:p>
                  </a:txBody>
                  <a:tcPr marL="68597"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extLst>
                  <a:ext uri="{0D108BD9-81ED-4DB2-BD59-A6C34878D82A}">
                    <a16:rowId xmlns:a16="http://schemas.microsoft.com/office/drawing/2014/main" val="685583025"/>
                  </a:ext>
                </a:extLst>
              </a:tr>
              <a:tr h="19379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lvl="0" algn="ctr">
                        <a:buNone/>
                      </a:pPr>
                      <a:r>
                        <a:rPr lang="en-US" sz="1100" b="0" i="0" u="none" strike="noStrike" baseline="0">
                          <a:solidFill>
                            <a:srgbClr val="000000"/>
                          </a:solidFill>
                          <a:latin typeface="+mn-lt"/>
                        </a:rPr>
                        <a:t>256GB PCIe SSD</a:t>
                      </a:r>
                      <a:endParaRPr lang="en-US"/>
                    </a:p>
                  </a:txBody>
                  <a:tcPr marL="68597"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extLst>
                  <a:ext uri="{0D108BD9-81ED-4DB2-BD59-A6C34878D82A}">
                    <a16:rowId xmlns:a16="http://schemas.microsoft.com/office/drawing/2014/main" val="3016924990"/>
                  </a:ext>
                </a:extLst>
              </a:tr>
              <a:tr h="38758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lvl="0" algn="ctr">
                        <a:buNone/>
                      </a:pPr>
                      <a:r>
                        <a:rPr lang="en-US" sz="1100" b="0" i="0" u="none" strike="noStrike" baseline="0">
                          <a:solidFill>
                            <a:srgbClr val="000000"/>
                          </a:solidFill>
                          <a:latin typeface="+mn-lt"/>
                        </a:rPr>
                        <a:t>NVIDIA T400 4GB</a:t>
                      </a:r>
                      <a:endParaRPr lang="en-US"/>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Intel HD Graphics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Open to add discrete GPU</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NVIDIA T400 4GB</a:t>
                      </a:r>
                    </a:p>
                  </a:txBody>
                  <a:tcPr marL="68598" marR="0" marT="0" marB="0" anchor="ctr">
                    <a:solidFill>
                      <a:schemeClr val="bg1">
                        <a:lumMod val="95000"/>
                      </a:schemeClr>
                    </a:solidFill>
                  </a:tcPr>
                </a:tc>
                <a:extLst>
                  <a:ext uri="{0D108BD9-81ED-4DB2-BD59-A6C34878D82A}">
                    <a16:rowId xmlns:a16="http://schemas.microsoft.com/office/drawing/2014/main" val="4147172358"/>
                  </a:ext>
                </a:extLst>
              </a:tr>
              <a:tr h="193794">
                <a:tc vMerge="1">
                  <a:txBody>
                    <a:bodyPr/>
                    <a:lstStyle/>
                    <a:p>
                      <a:endParaRPr lang="en-US"/>
                    </a:p>
                  </a:txBody>
                  <a:tcPr/>
                </a:tc>
                <a:tc>
                  <a:txBody>
                    <a:bodyPr/>
                    <a:lstStyle/>
                    <a:p>
                      <a:pPr lvl="0" algn="ctr">
                        <a:buNone/>
                      </a:pPr>
                      <a:r>
                        <a:rPr lang="en-US" sz="1100" b="0" i="0" u="none" strike="noStrike" baseline="0">
                          <a:solidFill>
                            <a:schemeClr val="tx1"/>
                          </a:solidFill>
                          <a:latin typeface="+mn-lt"/>
                        </a:rPr>
                        <a:t>Windows 11 Pro</a:t>
                      </a:r>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extLst>
                  <a:ext uri="{0D108BD9-81ED-4DB2-BD59-A6C34878D82A}">
                    <a16:rowId xmlns:a16="http://schemas.microsoft.com/office/drawing/2014/main" val="690086962"/>
                  </a:ext>
                </a:extLst>
              </a:tr>
              <a:tr h="43330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100" b="0" i="0" u="none" strike="noStrike" kern="1200" cap="none" spc="0" normalizeH="0" baseline="0" noProof="0">
                          <a:ln>
                            <a:noFill/>
                          </a:ln>
                          <a:solidFill>
                            <a:srgbClr val="000000"/>
                          </a:solidFill>
                          <a:effectLst/>
                          <a:uLnTx/>
                          <a:uFillTx/>
                          <a:latin typeface="+mn-lt"/>
                          <a:ea typeface="+mn-ea"/>
                          <a:cs typeface="+mn-cs"/>
                        </a:rPr>
                        <a:t>3 Year Premier Support</a:t>
                      </a:r>
                      <a:endParaRPr lang="cs-CZ" sz="1100" b="0" i="0" u="none" strike="noStrike" kern="1200" cap="none" spc="0" normalizeH="0" baseline="0" noProof="0">
                        <a:ln>
                          <a:noFill/>
                        </a:ln>
                        <a:solidFill>
                          <a:srgbClr val="000000"/>
                        </a:solidFill>
                        <a:effectLst/>
                        <a:uLnTx/>
                        <a:uFillTx/>
                        <a:latin typeface="+mn-lt"/>
                        <a:ea typeface="+mn-ea"/>
                        <a:cs typeface="Arial"/>
                      </a:endParaRPr>
                    </a:p>
                  </a:txBody>
                  <a:tcPr marL="68597" marR="0" marT="0" marB="0" anchor="c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3 Year Premier Support</a:t>
                      </a:r>
                      <a:endParaRPr kumimoji="0" lang="cs-CZ" sz="1100" b="0" i="0" u="none" strike="noStrike" kern="1200" cap="none" spc="0" normalizeH="0" baseline="0" noProof="0">
                        <a:ln>
                          <a:noFill/>
                        </a:ln>
                        <a:solidFill>
                          <a:srgbClr val="000000"/>
                        </a:solidFill>
                        <a:effectLst/>
                        <a:uLnTx/>
                        <a:uFillTx/>
                        <a:latin typeface="Arial"/>
                        <a:ea typeface="+mn-ea"/>
                        <a:cs typeface="Arial"/>
                      </a:endParaRPr>
                    </a:p>
                  </a:txBody>
                  <a:tcPr marL="68598" marR="0" marT="0" marB="0" anchor="c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3 Year Premier Support</a:t>
                      </a:r>
                      <a:endParaRPr kumimoji="0" lang="cs-CZ" sz="1100" b="0" i="0" u="none" strike="noStrike" kern="1200" cap="none" spc="0" normalizeH="0" baseline="0" noProof="0" dirty="0">
                        <a:ln>
                          <a:noFill/>
                        </a:ln>
                        <a:solidFill>
                          <a:srgbClr val="000000"/>
                        </a:solidFill>
                        <a:effectLst/>
                        <a:uLnTx/>
                        <a:uFillTx/>
                        <a:latin typeface="Arial"/>
                        <a:ea typeface="+mn-ea"/>
                        <a:cs typeface="Arial"/>
                      </a:endParaRPr>
                    </a:p>
                  </a:txBody>
                  <a:tcPr marL="68598" marR="0" marT="0" marB="0" anchor="ctr">
                    <a:solidFill>
                      <a:schemeClr val="bg1">
                        <a:lumMod val="95000"/>
                      </a:schemeClr>
                    </a:solidFill>
                  </a:tcPr>
                </a:tc>
                <a:extLst>
                  <a:ext uri="{0D108BD9-81ED-4DB2-BD59-A6C34878D82A}">
                    <a16:rowId xmlns:a16="http://schemas.microsoft.com/office/drawing/2014/main" val="3729770351"/>
                  </a:ext>
                </a:extLst>
              </a:tr>
            </a:tbl>
          </a:graphicData>
        </a:graphic>
      </p:graphicFrame>
      <p:pic>
        <p:nvPicPr>
          <p:cNvPr id="6" name="Picture 5" descr="A picture containing text, electronics&#10;&#10;Description automatically generated">
            <a:extLst>
              <a:ext uri="{FF2B5EF4-FFF2-40B4-BE49-F238E27FC236}">
                <a16:creationId xmlns:a16="http://schemas.microsoft.com/office/drawing/2014/main" id="{16072AD6-2DDE-5DEC-F8E9-E4BF38DA38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44" y="1298678"/>
            <a:ext cx="2167871" cy="2131017"/>
          </a:xfrm>
          <a:prstGeom prst="rect">
            <a:avLst/>
          </a:prstGeom>
        </p:spPr>
      </p:pic>
    </p:spTree>
    <p:extLst>
      <p:ext uri="{BB962C8B-B14F-4D97-AF65-F5344CB8AC3E}">
        <p14:creationId xmlns:p14="http://schemas.microsoft.com/office/powerpoint/2010/main" val="1670039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8752A7-A14E-E268-5F72-E491DBDD5CE9}"/>
              </a:ext>
            </a:extLst>
          </p:cNvPr>
          <p:cNvSpPr txBox="1"/>
          <p:nvPr/>
        </p:nvSpPr>
        <p:spPr>
          <a:xfrm>
            <a:off x="1033670" y="1470991"/>
            <a:ext cx="5060742" cy="461665"/>
          </a:xfrm>
          <a:prstGeom prst="rect">
            <a:avLst/>
          </a:prstGeom>
          <a:noFill/>
        </p:spPr>
        <p:txBody>
          <a:bodyPr wrap="square" rtlCol="0">
            <a:spAutoFit/>
          </a:bodyPr>
          <a:lstStyle/>
          <a:p>
            <a:r>
              <a:rPr lang="en-US" dirty="0"/>
              <a:t>No P358 </a:t>
            </a:r>
            <a:r>
              <a:rPr lang="en-US" dirty="0" err="1"/>
              <a:t>twr</a:t>
            </a:r>
            <a:r>
              <a:rPr lang="en-US" dirty="0"/>
              <a:t> slide? </a:t>
            </a:r>
          </a:p>
        </p:txBody>
      </p:sp>
      <p:pic>
        <p:nvPicPr>
          <p:cNvPr id="6" name="Picture 5">
            <a:extLst>
              <a:ext uri="{FF2B5EF4-FFF2-40B4-BE49-F238E27FC236}">
                <a16:creationId xmlns:a16="http://schemas.microsoft.com/office/drawing/2014/main" id="{28F63467-66B7-2210-7611-34A8A40BA8F4}"/>
              </a:ext>
            </a:extLst>
          </p:cNvPr>
          <p:cNvPicPr>
            <a:picLocks noChangeAspect="1"/>
          </p:cNvPicPr>
          <p:nvPr/>
        </p:nvPicPr>
        <p:blipFill>
          <a:blip r:embed="rId2"/>
          <a:stretch>
            <a:fillRect/>
          </a:stretch>
        </p:blipFill>
        <p:spPr>
          <a:xfrm>
            <a:off x="-1" y="3007158"/>
            <a:ext cx="11002781" cy="945615"/>
          </a:xfrm>
          <a:prstGeom prst="rect">
            <a:avLst/>
          </a:prstGeom>
        </p:spPr>
      </p:pic>
    </p:spTree>
    <p:extLst>
      <p:ext uri="{BB962C8B-B14F-4D97-AF65-F5344CB8AC3E}">
        <p14:creationId xmlns:p14="http://schemas.microsoft.com/office/powerpoint/2010/main" val="12463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8 Points 4">
            <a:extLst>
              <a:ext uri="{FF2B5EF4-FFF2-40B4-BE49-F238E27FC236}">
                <a16:creationId xmlns:a16="http://schemas.microsoft.com/office/drawing/2014/main" id="{51A0DDFD-4B12-3097-63EA-1B1F112811A2}"/>
              </a:ext>
            </a:extLst>
          </p:cNvPr>
          <p:cNvSpPr/>
          <p:nvPr/>
        </p:nvSpPr>
        <p:spPr>
          <a:xfrm>
            <a:off x="6151568" y="1156866"/>
            <a:ext cx="1539659" cy="562078"/>
          </a:xfrm>
          <a:prstGeom prst="irregularSeal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New!</a:t>
            </a:r>
          </a:p>
        </p:txBody>
      </p:sp>
      <p:sp>
        <p:nvSpPr>
          <p:cNvPr id="24" name="Rectangle 23">
            <a:extLst>
              <a:ext uri="{FF2B5EF4-FFF2-40B4-BE49-F238E27FC236}">
                <a16:creationId xmlns:a16="http://schemas.microsoft.com/office/drawing/2014/main" id="{C8D41B1B-D243-4D36-B45A-021AF0177BAF}"/>
              </a:ext>
            </a:extLst>
          </p:cNvPr>
          <p:cNvSpPr/>
          <p:nvPr/>
        </p:nvSpPr>
        <p:spPr>
          <a:xfrm>
            <a:off x="760412" y="1378911"/>
            <a:ext cx="5634657" cy="1785104"/>
          </a:xfrm>
          <a:prstGeom prst="rect">
            <a:avLst/>
          </a:prstGeom>
        </p:spPr>
        <p:txBody>
          <a:bodyPr wrap="square">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r>
              <a:rPr kumimoji="0" lang="en-US" sz="2800" b="0" i="0" u="none" strike="noStrike" kern="1200" cap="none" spc="0" normalizeH="0" baseline="0" noProof="0" err="1">
                <a:ln>
                  <a:noFill/>
                </a:ln>
                <a:solidFill>
                  <a:srgbClr val="000000"/>
                </a:solidFill>
                <a:effectLst/>
                <a:uLnTx/>
                <a:uFillTx/>
                <a:latin typeface="Haettenschweiler" panose="020B0706040902060204" pitchFamily="34" charset="0"/>
                <a:ea typeface="+mn-ea"/>
                <a:cs typeface="Arial" panose="020B0604020202020204" pitchFamily="34" charset="0"/>
              </a:rPr>
              <a:t>ThinkStation</a:t>
            </a:r>
            <a:r>
              <a:rPr kumimoji="0" lang="en-US" sz="2800" b="0" i="0" u="none" strike="noStrike" kern="1200" cap="none" spc="0" normalizeH="0" baseline="0" noProof="0">
                <a:ln>
                  <a:noFill/>
                </a:ln>
                <a:solidFill>
                  <a:srgbClr val="000000"/>
                </a:solidFill>
                <a:effectLst/>
                <a:uLnTx/>
                <a:uFillTx/>
                <a:latin typeface="Haettenschweiler" panose="020B0706040902060204" pitchFamily="34" charset="0"/>
                <a:ea typeface="+mn-ea"/>
                <a:cs typeface="Arial" panose="020B0604020202020204" pitchFamily="34" charset="0"/>
              </a:rPr>
              <a:t> </a:t>
            </a:r>
            <a:r>
              <a:rPr kumimoji="0" lang="en-US" sz="2800" b="0" i="0" u="none" strike="noStrike" kern="1200" cap="none" spc="0" normalizeH="0" baseline="0" noProof="0">
                <a:ln>
                  <a:noFill/>
                </a:ln>
                <a:solidFill>
                  <a:srgbClr val="FF0000"/>
                </a:solidFill>
                <a:effectLst/>
                <a:uLnTx/>
                <a:uFillTx/>
                <a:latin typeface="Haettenschweiler" panose="020B0706040902060204" pitchFamily="34" charset="0"/>
                <a:ea typeface="+mn-ea"/>
                <a:cs typeface="Arial" panose="020B0604020202020204" pitchFamily="34" charset="0"/>
              </a:rPr>
              <a:t>P620</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endPar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Uniquely </a:t>
            </a:r>
            <a:r>
              <a:rPr kumimoji="0" lang="en-US" sz="105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ThinkStation</a:t>
            </a:r>
            <a:r>
              <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best-of-breed pro performance for</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Digital Artists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Engineers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Life Scientists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Software Developers</a:t>
            </a:r>
          </a:p>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PCIe Gen 4-optimized NVIDIA graphics and fastest-available PCIe Gen 4 storage</a:t>
            </a:r>
          </a:p>
        </p:txBody>
      </p:sp>
      <p:graphicFrame>
        <p:nvGraphicFramePr>
          <p:cNvPr id="2" name="Table 1">
            <a:extLst>
              <a:ext uri="{FF2B5EF4-FFF2-40B4-BE49-F238E27FC236}">
                <a16:creationId xmlns:a16="http://schemas.microsoft.com/office/drawing/2014/main" id="{B0532296-D031-413A-8481-7836F76F4DB5}"/>
              </a:ext>
            </a:extLst>
          </p:cNvPr>
          <p:cNvGraphicFramePr>
            <a:graphicFrameLocks noGrp="1"/>
          </p:cNvGraphicFramePr>
          <p:nvPr>
            <p:extLst>
              <p:ext uri="{D42A27DB-BD31-4B8C-83A1-F6EECF244321}">
                <p14:modId xmlns:p14="http://schemas.microsoft.com/office/powerpoint/2010/main" val="1669191448"/>
              </p:ext>
            </p:extLst>
          </p:nvPr>
        </p:nvGraphicFramePr>
        <p:xfrm>
          <a:off x="1697794" y="3381153"/>
          <a:ext cx="2524992" cy="2939517"/>
        </p:xfrm>
        <a:graphic>
          <a:graphicData uri="http://schemas.openxmlformats.org/drawingml/2006/table">
            <a:tbl>
              <a:tblPr firstRow="1">
                <a:effectLst>
                  <a:innerShdw blurRad="114300">
                    <a:prstClr val="black"/>
                  </a:innerShdw>
                </a:effectLst>
                <a:tableStyleId>{2D5ABB26-0587-4C30-8999-92F81FD0307C}</a:tableStyleId>
              </a:tblPr>
              <a:tblGrid>
                <a:gridCol w="404428">
                  <a:extLst>
                    <a:ext uri="{9D8B030D-6E8A-4147-A177-3AD203B41FA5}">
                      <a16:colId xmlns:a16="http://schemas.microsoft.com/office/drawing/2014/main" val="203912584"/>
                    </a:ext>
                  </a:extLst>
                </a:gridCol>
                <a:gridCol w="1060282">
                  <a:extLst>
                    <a:ext uri="{9D8B030D-6E8A-4147-A177-3AD203B41FA5}">
                      <a16:colId xmlns:a16="http://schemas.microsoft.com/office/drawing/2014/main" val="1569712822"/>
                    </a:ext>
                  </a:extLst>
                </a:gridCol>
                <a:gridCol w="1060282">
                  <a:extLst>
                    <a:ext uri="{9D8B030D-6E8A-4147-A177-3AD203B41FA5}">
                      <a16:colId xmlns:a16="http://schemas.microsoft.com/office/drawing/2014/main" val="1084708739"/>
                    </a:ext>
                  </a:extLst>
                </a:gridCol>
              </a:tblGrid>
              <a:tr h="259162">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P620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$4,439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$7,169</a:t>
                      </a:r>
                    </a:p>
                  </a:txBody>
                  <a:tcPr marL="68598" marR="0" marT="0" marB="0" anchor="ctr">
                    <a:solidFill>
                      <a:schemeClr val="bg1">
                        <a:lumMod val="95000"/>
                      </a:schemeClr>
                    </a:solidFill>
                  </a:tcPr>
                </a:tc>
                <a:extLst>
                  <a:ext uri="{0D108BD9-81ED-4DB2-BD59-A6C34878D82A}">
                    <a16:rowId xmlns:a16="http://schemas.microsoft.com/office/drawing/2014/main" val="3421761187"/>
                  </a:ext>
                </a:extLst>
              </a:tr>
              <a:tr h="27003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$600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0" marT="0" marB="0">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$1000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0" marT="0" marB="0">
                    <a:solidFill>
                      <a:schemeClr val="bg1">
                        <a:lumMod val="95000"/>
                      </a:schemeClr>
                    </a:solidFill>
                  </a:tcPr>
                </a:tc>
                <a:extLst>
                  <a:ext uri="{0D108BD9-81ED-4DB2-BD59-A6C34878D82A}">
                    <a16:rowId xmlns:a16="http://schemas.microsoft.com/office/drawing/2014/main" val="267141498"/>
                  </a:ext>
                </a:extLst>
              </a:tr>
              <a:tr h="231032">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a:r>
                        <a:rPr lang="en-US" sz="1000" b="1" u="none" strike="noStrike" dirty="0">
                          <a:effectLst/>
                          <a:latin typeface="+mn-lt"/>
                          <a:cs typeface="Arial"/>
                        </a:rPr>
                        <a:t>30E000M9US</a:t>
                      </a:r>
                      <a:endParaRPr lang="hr-HR" sz="1000" b="1" i="0" u="none" strike="noStrike" baseline="0" dirty="0">
                        <a:latin typeface="+mn-lt"/>
                        <a:cs typeface="Arial"/>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000" b="1" i="0" u="none" strike="noStrike" kern="1200" cap="none" spc="0" normalizeH="0" baseline="0" noProof="0" dirty="0">
                          <a:ln>
                            <a:noFill/>
                          </a:ln>
                          <a:solidFill>
                            <a:srgbClr val="000000"/>
                          </a:solidFill>
                          <a:effectLst/>
                          <a:uLnTx/>
                          <a:uFillTx/>
                          <a:latin typeface="+mn-lt"/>
                          <a:ea typeface="+mn-ea"/>
                          <a:cs typeface="+mn-cs"/>
                        </a:rPr>
                        <a:t>30E000MRUS</a:t>
                      </a:r>
                    </a:p>
                  </a:txBody>
                  <a:tcPr marL="68598" marR="0" marT="0" marB="0" anchor="ctr">
                    <a:solidFill>
                      <a:schemeClr val="bg1">
                        <a:lumMod val="95000"/>
                      </a:schemeClr>
                    </a:solidFill>
                  </a:tcPr>
                </a:tc>
                <a:extLst>
                  <a:ext uri="{0D108BD9-81ED-4DB2-BD59-A6C34878D82A}">
                    <a16:rowId xmlns:a16="http://schemas.microsoft.com/office/drawing/2014/main" val="3991590550"/>
                  </a:ext>
                </a:extLst>
              </a:tr>
              <a:tr h="56284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fontAlgn="t"/>
                      <a:r>
                        <a:rPr lang="en-US" sz="900" b="0" u="none" strike="noStrike">
                          <a:effectLst/>
                        </a:rPr>
                        <a:t>AMD Ryzen3 </a:t>
                      </a:r>
                      <a:r>
                        <a:rPr lang="en-US" sz="900" b="0" u="none" strike="noStrike" err="1">
                          <a:effectLst/>
                        </a:rPr>
                        <a:t>Threadripper</a:t>
                      </a:r>
                      <a:r>
                        <a:rPr lang="en-US" sz="900" b="0" u="none" strike="noStrike">
                          <a:effectLst/>
                        </a:rPr>
                        <a:t> PRO 5945WX </a:t>
                      </a:r>
                    </a:p>
                    <a:p>
                      <a:pPr algn="ctr" fontAlgn="t"/>
                      <a:r>
                        <a:rPr lang="en-US" sz="900" b="0" u="none" strike="noStrike">
                          <a:effectLst/>
                        </a:rPr>
                        <a:t>12 cores</a:t>
                      </a:r>
                      <a:endParaRPr lang="en-US" sz="900" b="0" i="0" u="none" strike="noStrike">
                        <a:solidFill>
                          <a:srgbClr val="000000"/>
                        </a:solidFill>
                        <a:effectLst/>
                        <a:latin typeface="Calibri" panose="020F0502020204030204" pitchFamily="34" charset="0"/>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fontAlgn="t"/>
                      <a:r>
                        <a:rPr lang="en-US" sz="900" b="0" u="none" strike="noStrike" dirty="0">
                          <a:effectLst/>
                        </a:rPr>
                        <a:t>AMD Ryzen3 </a:t>
                      </a:r>
                      <a:r>
                        <a:rPr lang="en-US" sz="900" b="0" u="none" strike="noStrike" dirty="0" err="1">
                          <a:effectLst/>
                        </a:rPr>
                        <a:t>Threadripper</a:t>
                      </a:r>
                      <a:r>
                        <a:rPr lang="en-US" sz="900" b="0" u="none" strike="noStrike" dirty="0">
                          <a:effectLst/>
                        </a:rPr>
                        <a:t> PRO 5955WX </a:t>
                      </a:r>
                    </a:p>
                    <a:p>
                      <a:pPr algn="ctr" fontAlgn="t"/>
                      <a:r>
                        <a:rPr lang="en-US" sz="900" b="0" u="none" strike="noStrike" dirty="0">
                          <a:effectLst/>
                        </a:rPr>
                        <a:t>16 cores</a:t>
                      </a:r>
                      <a:endParaRPr lang="en-US" sz="900" b="0" i="0" u="none" strike="noStrike" dirty="0">
                        <a:solidFill>
                          <a:srgbClr val="000000"/>
                        </a:solidFill>
                        <a:effectLst/>
                        <a:latin typeface="Calibri" panose="020F0502020204030204" pitchFamily="34" charset="0"/>
                      </a:endParaRPr>
                    </a:p>
                  </a:txBody>
                  <a:tcPr marL="68598" marR="0" marT="0" marB="0" anchor="ctr">
                    <a:solidFill>
                      <a:schemeClr val="bg1">
                        <a:lumMod val="95000"/>
                      </a:schemeClr>
                    </a:solidFill>
                  </a:tcPr>
                </a:tc>
                <a:extLst>
                  <a:ext uri="{0D108BD9-81ED-4DB2-BD59-A6C34878D82A}">
                    <a16:rowId xmlns:a16="http://schemas.microsoft.com/office/drawing/2014/main" val="3019307630"/>
                  </a:ext>
                </a:extLst>
              </a:tr>
              <a:tr h="21223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1000W PSU</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1000W PSU</a:t>
                      </a:r>
                    </a:p>
                  </a:txBody>
                  <a:tcPr marL="68598" marR="0" marT="0" marB="0" anchor="ctr">
                    <a:solidFill>
                      <a:schemeClr val="bg1">
                        <a:lumMod val="95000"/>
                      </a:schemeClr>
                    </a:solidFill>
                  </a:tcPr>
                </a:tc>
                <a:extLst>
                  <a:ext uri="{0D108BD9-81ED-4DB2-BD59-A6C34878D82A}">
                    <a16:rowId xmlns:a16="http://schemas.microsoft.com/office/drawing/2014/main" val="3842125297"/>
                  </a:ext>
                </a:extLst>
              </a:tr>
              <a:tr h="21223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a:solidFill>
                            <a:srgbClr val="000000"/>
                          </a:solidFill>
                          <a:latin typeface="Arial"/>
                        </a:rPr>
                        <a:t>32GB ECC</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64GB ECC</a:t>
                      </a:r>
                    </a:p>
                  </a:txBody>
                  <a:tcPr marL="68598" marR="0" marT="0" marB="0" anchor="ctr">
                    <a:solidFill>
                      <a:schemeClr val="bg1">
                        <a:lumMod val="95000"/>
                      </a:schemeClr>
                    </a:solidFill>
                  </a:tcPr>
                </a:tc>
                <a:extLst>
                  <a:ext uri="{0D108BD9-81ED-4DB2-BD59-A6C34878D82A}">
                    <a16:rowId xmlns:a16="http://schemas.microsoft.com/office/drawing/2014/main" val="2676244936"/>
                  </a:ext>
                </a:extLst>
              </a:tr>
              <a:tr h="33157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a:solidFill>
                            <a:srgbClr val="000000"/>
                          </a:solidFill>
                          <a:latin typeface="Arial"/>
                        </a:rPr>
                        <a:t>1TB </a:t>
                      </a:r>
                      <a:r>
                        <a:rPr lang="en-US" sz="900" b="0" i="0" u="none" strike="noStrike" baseline="0" err="1">
                          <a:solidFill>
                            <a:srgbClr val="000000"/>
                          </a:solidFill>
                          <a:latin typeface="Arial"/>
                        </a:rPr>
                        <a:t>PCle</a:t>
                      </a:r>
                      <a:r>
                        <a:rPr lang="en-US" sz="900" b="0" i="0" u="none" strike="noStrike" baseline="0">
                          <a:solidFill>
                            <a:srgbClr val="000000"/>
                          </a:solidFill>
                          <a:latin typeface="Arial"/>
                        </a:rPr>
                        <a:t> Gen4 SSD</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2TB </a:t>
                      </a:r>
                      <a:r>
                        <a:rPr kumimoji="0" lang="en-US" sz="900" b="0" i="0" u="none" strike="noStrike" kern="1200" cap="none" spc="0" normalizeH="0" baseline="0" noProof="0" err="1">
                          <a:ln>
                            <a:noFill/>
                          </a:ln>
                          <a:solidFill>
                            <a:srgbClr val="000000"/>
                          </a:solidFill>
                          <a:effectLst/>
                          <a:uLnTx/>
                          <a:uFillTx/>
                          <a:latin typeface="Arial"/>
                          <a:ea typeface="+mn-ea"/>
                          <a:cs typeface="+mn-cs"/>
                        </a:rPr>
                        <a:t>PCle</a:t>
                      </a:r>
                      <a:r>
                        <a:rPr kumimoji="0" lang="en-US" sz="900" b="0" i="0" u="none" strike="noStrike" kern="1200" cap="none" spc="0" normalizeH="0" baseline="0" noProof="0">
                          <a:ln>
                            <a:noFill/>
                          </a:ln>
                          <a:solidFill>
                            <a:srgbClr val="000000"/>
                          </a:solidFill>
                          <a:effectLst/>
                          <a:uLnTx/>
                          <a:uFillTx/>
                          <a:latin typeface="Arial"/>
                          <a:ea typeface="+mn-ea"/>
                          <a:cs typeface="+mn-cs"/>
                        </a:rPr>
                        <a:t> Gen4 SSD</a:t>
                      </a:r>
                    </a:p>
                  </a:txBody>
                  <a:tcPr marL="68598" marR="0" marT="0" marB="0" anchor="ctr">
                    <a:solidFill>
                      <a:schemeClr val="bg1">
                        <a:lumMod val="95000"/>
                      </a:schemeClr>
                    </a:solidFill>
                  </a:tcPr>
                </a:tc>
                <a:extLst>
                  <a:ext uri="{0D108BD9-81ED-4DB2-BD59-A6C34878D82A}">
                    <a16:rowId xmlns:a16="http://schemas.microsoft.com/office/drawing/2014/main" val="3789517283"/>
                  </a:ext>
                </a:extLst>
              </a:tr>
              <a:tr h="331579">
                <a:tc vMerge="1">
                  <a:txBody>
                    <a:bodyPr/>
                    <a:lstStyle/>
                    <a:p>
                      <a:endParaRPr lang="en-US"/>
                    </a:p>
                  </a:txBody>
                  <a:tcPr/>
                </a:tc>
                <a:tc>
                  <a:txBody>
                    <a:bodyPr/>
                    <a:lstStyle/>
                    <a:p>
                      <a:pPr algn="ctr"/>
                      <a:r>
                        <a:rPr lang="en-US" sz="900" b="0" i="0" u="none" strike="noStrike" baseline="0">
                          <a:solidFill>
                            <a:srgbClr val="000000"/>
                          </a:solidFill>
                          <a:latin typeface="Arial"/>
                        </a:rPr>
                        <a:t>NVIDIA T400 4GB</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NVIDIA RTX</a:t>
                      </a:r>
                    </a:p>
                    <a:p>
                      <a:pPr algn="ctr"/>
                      <a:r>
                        <a:rPr lang="en-US" sz="900" b="0" i="0" u="none" strike="noStrike" baseline="0">
                          <a:solidFill>
                            <a:srgbClr val="000000"/>
                          </a:solidFill>
                          <a:latin typeface="Arial"/>
                        </a:rPr>
                        <a:t>A2000 12 GB</a:t>
                      </a:r>
                    </a:p>
                  </a:txBody>
                  <a:tcPr marL="68598" marR="0" marT="0" marB="0" anchor="ctr">
                    <a:solidFill>
                      <a:schemeClr val="bg1">
                        <a:lumMod val="95000"/>
                      </a:schemeClr>
                    </a:solidFill>
                  </a:tcPr>
                </a:tc>
                <a:extLst>
                  <a:ext uri="{0D108BD9-81ED-4DB2-BD59-A6C34878D82A}">
                    <a16:rowId xmlns:a16="http://schemas.microsoft.com/office/drawing/2014/main" val="2066948707"/>
                  </a:ext>
                </a:extLst>
              </a:tr>
              <a:tr h="254490">
                <a:tc vMerge="1">
                  <a:txBody>
                    <a:bodyPr/>
                    <a:lstStyle/>
                    <a:p>
                      <a:endParaRPr lang="en-US"/>
                    </a:p>
                  </a:txBody>
                  <a:tcPr/>
                </a:tc>
                <a:tc>
                  <a:txBody>
                    <a:bodyPr/>
                    <a:lstStyle/>
                    <a:p>
                      <a:pPr algn="ctr" fontAlgn="b"/>
                      <a:r>
                        <a:rPr lang="en-US" sz="900" b="0" i="0" u="none" strike="noStrike">
                          <a:solidFill>
                            <a:srgbClr val="000000"/>
                          </a:solidFill>
                          <a:effectLst/>
                          <a:latin typeface="Arial"/>
                          <a:ea typeface="Arial" charset="0"/>
                          <a:cs typeface="Arial"/>
                        </a:rPr>
                        <a:t>Windows 11 Pro</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2057554727"/>
                  </a:ext>
                </a:extLst>
              </a:tr>
              <a:tr h="235967">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900" b="0" i="0" u="none" strike="noStrike" baseline="0">
                          <a:solidFill>
                            <a:srgbClr val="000000"/>
                          </a:solidFill>
                          <a:latin typeface="Arial"/>
                        </a:rPr>
                        <a:t>3 Year Premier Support</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9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3896871471"/>
                  </a:ext>
                </a:extLst>
              </a:tr>
            </a:tbl>
          </a:graphicData>
        </a:graphic>
      </p:graphicFrame>
      <p:pic>
        <p:nvPicPr>
          <p:cNvPr id="1026" name="Picture 2" descr="AMD Ryzen™ Threadripper™ Processors For Creators">
            <a:extLst>
              <a:ext uri="{FF2B5EF4-FFF2-40B4-BE49-F238E27FC236}">
                <a16:creationId xmlns:a16="http://schemas.microsoft.com/office/drawing/2014/main" id="{3DBD3C41-D3E4-46E6-B970-CA2FD99DAEA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98526" y="1499301"/>
            <a:ext cx="1844091" cy="4392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9529E53-EE43-6659-A142-6FF33DF6CDBD}"/>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sp>
        <p:nvSpPr>
          <p:cNvPr id="15" name="Title 14">
            <a:extLst>
              <a:ext uri="{FF2B5EF4-FFF2-40B4-BE49-F238E27FC236}">
                <a16:creationId xmlns:a16="http://schemas.microsoft.com/office/drawing/2014/main" id="{229D70F5-A59F-C835-112E-673824783836}"/>
              </a:ext>
            </a:extLst>
          </p:cNvPr>
          <p:cNvSpPr>
            <a:spLocks noGrp="1"/>
          </p:cNvSpPr>
          <p:nvPr>
            <p:ph type="title" idx="4294967295"/>
          </p:nvPr>
        </p:nvSpPr>
        <p:spPr>
          <a:xfrm>
            <a:off x="0" y="255096"/>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dirty="0">
                <a:solidFill>
                  <a:srgbClr val="FF0000"/>
                </a:solidFill>
              </a:rPr>
              <a:t>P620 &amp; P5 | </a:t>
            </a:r>
            <a:r>
              <a:rPr lang="en-US" sz="2800" i="1" dirty="0">
                <a:solidFill>
                  <a:srgbClr val="FF0000"/>
                </a:solidFill>
              </a:rPr>
              <a:t>High Performance Tower Workstations</a:t>
            </a:r>
          </a:p>
        </p:txBody>
      </p:sp>
      <p:sp>
        <p:nvSpPr>
          <p:cNvPr id="3" name="Rectangle 2">
            <a:extLst>
              <a:ext uri="{FF2B5EF4-FFF2-40B4-BE49-F238E27FC236}">
                <a16:creationId xmlns:a16="http://schemas.microsoft.com/office/drawing/2014/main" id="{406AB814-4E45-6E46-EB15-F5413D0BF3CA}"/>
              </a:ext>
            </a:extLst>
          </p:cNvPr>
          <p:cNvSpPr/>
          <p:nvPr/>
        </p:nvSpPr>
        <p:spPr>
          <a:xfrm>
            <a:off x="6897958" y="1378911"/>
            <a:ext cx="4234475" cy="2062103"/>
          </a:xfrm>
          <a:prstGeom prst="rect">
            <a:avLst/>
          </a:prstGeom>
        </p:spPr>
        <p:txBody>
          <a:bodyPr wrap="square">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r>
              <a:rPr kumimoji="0" lang="en-US" sz="2800" b="0" i="0" u="none" strike="noStrike" kern="1200" cap="none" spc="0" normalizeH="0" baseline="0" noProof="0" err="1">
                <a:ln>
                  <a:noFill/>
                </a:ln>
                <a:solidFill>
                  <a:srgbClr val="000000"/>
                </a:solidFill>
                <a:effectLst/>
                <a:uLnTx/>
                <a:uFillTx/>
                <a:latin typeface="Haettenschweiler" panose="020B0706040902060204" pitchFamily="34" charset="0"/>
                <a:ea typeface="+mn-ea"/>
                <a:cs typeface="Arial" panose="020B0604020202020204" pitchFamily="34" charset="0"/>
              </a:rPr>
              <a:t>ThinkStation</a:t>
            </a:r>
            <a:r>
              <a:rPr kumimoji="0" lang="en-US" sz="2800" b="0" i="0" u="none" strike="noStrike" kern="1200" cap="none" spc="0" normalizeH="0" baseline="0" noProof="0">
                <a:ln>
                  <a:noFill/>
                </a:ln>
                <a:solidFill>
                  <a:srgbClr val="000000"/>
                </a:solidFill>
                <a:effectLst/>
                <a:uLnTx/>
                <a:uFillTx/>
                <a:latin typeface="Haettenschweiler" panose="020B0706040902060204" pitchFamily="34" charset="0"/>
                <a:ea typeface="+mn-ea"/>
                <a:cs typeface="Arial" panose="020B0604020202020204" pitchFamily="34" charset="0"/>
              </a:rPr>
              <a:t> </a:t>
            </a:r>
            <a:r>
              <a:rPr kumimoji="0" lang="en-US" sz="2800" b="0" i="0" u="none" strike="noStrike" kern="1200" cap="none" spc="0" normalizeH="0" baseline="0" noProof="0">
                <a:ln>
                  <a:noFill/>
                </a:ln>
                <a:solidFill>
                  <a:srgbClr val="FF0000"/>
                </a:solidFill>
                <a:effectLst/>
                <a:uLnTx/>
                <a:uFillTx/>
                <a:latin typeface="Haettenschweiler" panose="020B0706040902060204" pitchFamily="34" charset="0"/>
                <a:ea typeface="+mn-ea"/>
                <a:cs typeface="Arial" panose="020B0604020202020204" pitchFamily="34" charset="0"/>
              </a:rPr>
              <a:t>P5</a:t>
            </a:r>
          </a:p>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Uniquely </a:t>
            </a:r>
            <a:r>
              <a:rPr kumimoji="0" lang="en-US" sz="105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ThinkStation</a:t>
            </a:r>
            <a:r>
              <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best-of-breed EXPERT performance for</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Digital Artists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Engineers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Life Scientists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Software Developers</a:t>
            </a:r>
          </a:p>
          <a:p>
            <a:pPr marL="609493" marR="0" lvl="1" indent="0" algn="l" defTabSz="913304" rtl="0" eaLnBrk="1" fontAlgn="auto" latinLnBrk="0" hangingPunct="1">
              <a:lnSpc>
                <a:spcPct val="100000"/>
              </a:lnSpc>
              <a:spcBef>
                <a:spcPts val="0"/>
              </a:spcBef>
              <a:spcAft>
                <a:spcPts val="0"/>
              </a:spcAft>
              <a:buClr>
                <a:prstClr val="white">
                  <a:lumMod val="50000"/>
                </a:prstClr>
              </a:buClr>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All-new Intel Sapphire Rapids architecture with hyper-fast memory and future-proofed PCIe Gen5 readiness</a:t>
            </a: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endPar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4" name="Table 3">
            <a:extLst>
              <a:ext uri="{FF2B5EF4-FFF2-40B4-BE49-F238E27FC236}">
                <a16:creationId xmlns:a16="http://schemas.microsoft.com/office/drawing/2014/main" id="{7B4DC552-8677-EFF1-062B-833D184904C4}"/>
              </a:ext>
            </a:extLst>
          </p:cNvPr>
          <p:cNvGraphicFramePr>
            <a:graphicFrameLocks noGrp="1"/>
          </p:cNvGraphicFramePr>
          <p:nvPr>
            <p:extLst>
              <p:ext uri="{D42A27DB-BD31-4B8C-83A1-F6EECF244321}">
                <p14:modId xmlns:p14="http://schemas.microsoft.com/office/powerpoint/2010/main" val="409947120"/>
              </p:ext>
            </p:extLst>
          </p:nvPr>
        </p:nvGraphicFramePr>
        <p:xfrm>
          <a:off x="8168253" y="3381154"/>
          <a:ext cx="3570781" cy="2913729"/>
        </p:xfrm>
        <a:graphic>
          <a:graphicData uri="http://schemas.openxmlformats.org/drawingml/2006/table">
            <a:tbl>
              <a:tblPr firstRow="1">
                <a:effectLst>
                  <a:innerShdw blurRad="114300">
                    <a:prstClr val="black"/>
                  </a:innerShdw>
                </a:effectLst>
                <a:tableStyleId>{2D5ABB26-0587-4C30-8999-92F81FD0307C}</a:tableStyleId>
              </a:tblPr>
              <a:tblGrid>
                <a:gridCol w="293149">
                  <a:extLst>
                    <a:ext uri="{9D8B030D-6E8A-4147-A177-3AD203B41FA5}">
                      <a16:colId xmlns:a16="http://schemas.microsoft.com/office/drawing/2014/main" val="203912584"/>
                    </a:ext>
                  </a:extLst>
                </a:gridCol>
                <a:gridCol w="1092544">
                  <a:extLst>
                    <a:ext uri="{9D8B030D-6E8A-4147-A177-3AD203B41FA5}">
                      <a16:colId xmlns:a16="http://schemas.microsoft.com/office/drawing/2014/main" val="1569712822"/>
                    </a:ext>
                  </a:extLst>
                </a:gridCol>
                <a:gridCol w="1092544">
                  <a:extLst>
                    <a:ext uri="{9D8B030D-6E8A-4147-A177-3AD203B41FA5}">
                      <a16:colId xmlns:a16="http://schemas.microsoft.com/office/drawing/2014/main" val="2714393531"/>
                    </a:ext>
                  </a:extLst>
                </a:gridCol>
                <a:gridCol w="1092544">
                  <a:extLst>
                    <a:ext uri="{9D8B030D-6E8A-4147-A177-3AD203B41FA5}">
                      <a16:colId xmlns:a16="http://schemas.microsoft.com/office/drawing/2014/main" val="2010515909"/>
                    </a:ext>
                  </a:extLst>
                </a:gridCol>
              </a:tblGrid>
              <a:tr h="284782">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P5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$4,759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$5,779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$11,389</a:t>
                      </a:r>
                    </a:p>
                  </a:txBody>
                  <a:tcPr marL="68598" marR="0" marT="0" marB="0" anchor="ctr">
                    <a:solidFill>
                      <a:schemeClr val="bg1">
                        <a:lumMod val="95000"/>
                      </a:schemeClr>
                    </a:solidFill>
                  </a:tcPr>
                </a:tc>
                <a:extLst>
                  <a:ext uri="{0D108BD9-81ED-4DB2-BD59-A6C34878D82A}">
                    <a16:rowId xmlns:a16="http://schemas.microsoft.com/office/drawing/2014/main" val="3421761187"/>
                  </a:ext>
                </a:extLst>
              </a:tr>
              <a:tr h="182179">
                <a:tc vMerge="1">
                  <a:txBody>
                    <a:bodyPr/>
                    <a:lstStyle/>
                    <a:p>
                      <a:endParaRPr lang="en-US"/>
                    </a:p>
                  </a:txBody>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solidFill>
                      <a:schemeClr val="bg1">
                        <a:lumMod val="95000"/>
                      </a:schemeClr>
                    </a:solidFill>
                  </a:tcPr>
                </a:tc>
                <a:extLst>
                  <a:ext uri="{0D108BD9-81ED-4DB2-BD59-A6C34878D82A}">
                    <a16:rowId xmlns:a16="http://schemas.microsoft.com/office/drawing/2014/main" val="267141498"/>
                  </a:ext>
                </a:extLst>
              </a:tr>
              <a:tr h="253869">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a:r>
                        <a:rPr lang="en-US" sz="1000" b="1" u="none" strike="noStrike" dirty="0">
                          <a:effectLst/>
                          <a:latin typeface="+mn-lt"/>
                          <a:cs typeface="Arial"/>
                        </a:rPr>
                        <a:t>30GA0014US </a:t>
                      </a:r>
                      <a:endParaRPr lang="hr-HR" sz="1000" b="1" i="0" u="none" strike="noStrike" baseline="0" dirty="0">
                        <a:latin typeface="Arial"/>
                        <a:cs typeface="Arial"/>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1000" b="1" u="none" strike="noStrike" dirty="0">
                          <a:effectLst/>
                          <a:latin typeface="+mn-lt"/>
                          <a:cs typeface="Arial"/>
                        </a:rPr>
                        <a:t>30GA000UUS</a:t>
                      </a:r>
                      <a:endParaRPr lang="hr-HR" sz="1000" b="1" i="0" u="none" strike="noStrike" baseline="0" dirty="0">
                        <a:latin typeface="Arial"/>
                        <a:cs typeface="Arial"/>
                      </a:endParaRPr>
                    </a:p>
                  </a:txBody>
                  <a:tcPr marL="68598" marR="0" marT="0" marB="0" anchor="ctr">
                    <a:solidFill>
                      <a:schemeClr val="bg1">
                        <a:lumMod val="95000"/>
                      </a:schemeClr>
                    </a:solidFill>
                  </a:tcPr>
                </a:tc>
                <a:tc>
                  <a:txBody>
                    <a:bodyPr/>
                    <a:lstStyle/>
                    <a:p>
                      <a:pPr algn="ctr"/>
                      <a:r>
                        <a:rPr lang="en-US" sz="1000" b="1" u="none" strike="noStrike" dirty="0">
                          <a:effectLst/>
                          <a:latin typeface="+mn-lt"/>
                          <a:cs typeface="Arial"/>
                        </a:rPr>
                        <a:t>30GA0013US</a:t>
                      </a:r>
                      <a:endParaRPr lang="hr-HR" sz="1000" b="1" i="0" u="none" strike="noStrike" baseline="0" dirty="0">
                        <a:latin typeface="Arial"/>
                        <a:cs typeface="Arial"/>
                      </a:endParaRPr>
                    </a:p>
                  </a:txBody>
                  <a:tcPr marL="68598" marR="0" marT="0" marB="0" anchor="ctr">
                    <a:solidFill>
                      <a:schemeClr val="bg1">
                        <a:lumMod val="95000"/>
                      </a:schemeClr>
                    </a:solidFill>
                  </a:tcPr>
                </a:tc>
                <a:extLst>
                  <a:ext uri="{0D108BD9-81ED-4DB2-BD59-A6C34878D82A}">
                    <a16:rowId xmlns:a16="http://schemas.microsoft.com/office/drawing/2014/main" val="3991590550"/>
                  </a:ext>
                </a:extLst>
              </a:tr>
              <a:tr h="41770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fontAlgn="t"/>
                      <a:r>
                        <a:rPr lang="en-US" sz="900" b="0" u="none" strike="noStrike">
                          <a:effectLst/>
                        </a:rPr>
                        <a:t>Intel Xeon W-2425 6 cores</a:t>
                      </a:r>
                      <a:endParaRPr lang="en-US" sz="900" b="0" i="0" u="none" strike="noStrike">
                        <a:solidFill>
                          <a:srgbClr val="000000"/>
                        </a:solidFill>
                        <a:effectLst/>
                        <a:latin typeface="Calibri" panose="020F0502020204030204" pitchFamily="34" charset="0"/>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fontAlgn="t"/>
                      <a:r>
                        <a:rPr lang="en-US" sz="900" b="0" u="none" strike="noStrike">
                          <a:effectLst/>
                        </a:rPr>
                        <a:t>Intel Xeon W-2435 8 cores</a:t>
                      </a:r>
                      <a:endParaRPr lang="en-US" sz="900" b="0" i="0" u="none" strike="noStrike">
                        <a:solidFill>
                          <a:srgbClr val="000000"/>
                        </a:solidFill>
                        <a:effectLst/>
                        <a:latin typeface="Calibri" panose="020F0502020204030204" pitchFamily="34" charset="0"/>
                      </a:endParaRPr>
                    </a:p>
                  </a:txBody>
                  <a:tcPr marL="68598" marR="0" marT="0" marB="0" anchor="ctr">
                    <a:solidFill>
                      <a:schemeClr val="bg1">
                        <a:lumMod val="95000"/>
                      </a:schemeClr>
                    </a:solidFill>
                  </a:tcPr>
                </a:tc>
                <a:tc>
                  <a:txBody>
                    <a:bodyPr/>
                    <a:lstStyle/>
                    <a:p>
                      <a:pPr algn="ctr" fontAlgn="t"/>
                      <a:r>
                        <a:rPr lang="en-US" sz="900" b="0" u="none" strike="noStrike" dirty="0">
                          <a:effectLst/>
                        </a:rPr>
                        <a:t>Intel Xeon W-2445 10 cores</a:t>
                      </a:r>
                      <a:endParaRPr lang="en-US" sz="900" b="0" i="0" u="none" strike="noStrike" dirty="0">
                        <a:solidFill>
                          <a:srgbClr val="000000"/>
                        </a:solidFill>
                        <a:effectLst/>
                        <a:latin typeface="Calibri" panose="020F0502020204030204" pitchFamily="34" charset="0"/>
                      </a:endParaRPr>
                    </a:p>
                  </a:txBody>
                  <a:tcPr marL="68598" marR="0" marT="0" marB="0" anchor="ctr">
                    <a:solidFill>
                      <a:schemeClr val="bg1">
                        <a:lumMod val="95000"/>
                      </a:schemeClr>
                    </a:solidFill>
                  </a:tcPr>
                </a:tc>
                <a:extLst>
                  <a:ext uri="{0D108BD9-81ED-4DB2-BD59-A6C34878D82A}">
                    <a16:rowId xmlns:a16="http://schemas.microsoft.com/office/drawing/2014/main" val="3019307630"/>
                  </a:ext>
                </a:extLst>
              </a:tr>
              <a:tr h="23321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1000W PSU</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1000W PSU</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1000W PSU</a:t>
                      </a:r>
                    </a:p>
                  </a:txBody>
                  <a:tcPr marL="68598" marR="0" marT="0" marB="0" anchor="ctr">
                    <a:solidFill>
                      <a:schemeClr val="bg1">
                        <a:lumMod val="95000"/>
                      </a:schemeClr>
                    </a:solidFill>
                  </a:tcPr>
                </a:tc>
                <a:extLst>
                  <a:ext uri="{0D108BD9-81ED-4DB2-BD59-A6C34878D82A}">
                    <a16:rowId xmlns:a16="http://schemas.microsoft.com/office/drawing/2014/main" val="3842125297"/>
                  </a:ext>
                </a:extLst>
              </a:tr>
              <a:tr h="27045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a:solidFill>
                            <a:srgbClr val="000000"/>
                          </a:solidFill>
                          <a:latin typeface="Arial"/>
                        </a:rPr>
                        <a:t>32GB DDR5 4800 ECC (2x16)</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32GB DDR5 4800 ECC (2x16)</a:t>
                      </a:r>
                    </a:p>
                  </a:txBody>
                  <a:tcPr marL="68598" marR="0" marT="0" marB="0" anchor="c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32GB DDR5 4800 ECC (2x16)</a:t>
                      </a:r>
                    </a:p>
                  </a:txBody>
                  <a:tcPr marL="68598" marR="0" marT="0" marB="0" anchor="ctr">
                    <a:solidFill>
                      <a:schemeClr val="bg1">
                        <a:lumMod val="95000"/>
                      </a:schemeClr>
                    </a:solidFill>
                  </a:tcPr>
                </a:tc>
                <a:extLst>
                  <a:ext uri="{0D108BD9-81ED-4DB2-BD59-A6C34878D82A}">
                    <a16:rowId xmlns:a16="http://schemas.microsoft.com/office/drawing/2014/main" val="2676244936"/>
                  </a:ext>
                </a:extLst>
              </a:tr>
              <a:tr h="36435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a:solidFill>
                            <a:srgbClr val="000000"/>
                          </a:solidFill>
                          <a:latin typeface="Arial"/>
                        </a:rPr>
                        <a:t>512GB </a:t>
                      </a:r>
                      <a:r>
                        <a:rPr lang="en-US" sz="900" b="0" i="0" u="none" strike="noStrike" baseline="0" err="1">
                          <a:solidFill>
                            <a:srgbClr val="000000"/>
                          </a:solidFill>
                          <a:latin typeface="Arial"/>
                        </a:rPr>
                        <a:t>PCle</a:t>
                      </a:r>
                      <a:r>
                        <a:rPr lang="en-US" sz="900" b="0" i="0" u="none" strike="noStrike" baseline="0">
                          <a:solidFill>
                            <a:srgbClr val="000000"/>
                          </a:solidFill>
                          <a:latin typeface="Arial"/>
                        </a:rPr>
                        <a:t> Gen4 SSD</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1TB </a:t>
                      </a:r>
                      <a:r>
                        <a:rPr lang="en-US" sz="900" b="0" i="0" u="none" strike="noStrike" baseline="0" err="1">
                          <a:solidFill>
                            <a:srgbClr val="000000"/>
                          </a:solidFill>
                          <a:latin typeface="Arial"/>
                        </a:rPr>
                        <a:t>PCle</a:t>
                      </a:r>
                      <a:r>
                        <a:rPr lang="en-US" sz="900" b="0" i="0" u="none" strike="noStrike" baseline="0">
                          <a:solidFill>
                            <a:srgbClr val="000000"/>
                          </a:solidFill>
                          <a:latin typeface="Arial"/>
                        </a:rPr>
                        <a:t> Gen4 SSD</a:t>
                      </a:r>
                    </a:p>
                  </a:txBody>
                  <a:tcPr marL="68598" marR="0" marT="0" marB="0" anchor="ctr">
                    <a:solidFill>
                      <a:schemeClr val="bg1">
                        <a:lumMod val="95000"/>
                      </a:schemeClr>
                    </a:solidFill>
                  </a:tcPr>
                </a:tc>
                <a:tc>
                  <a:txBody>
                    <a:bodyPr/>
                    <a:lstStyle/>
                    <a:p>
                      <a:pPr algn="ctr"/>
                      <a:r>
                        <a:rPr lang="en-US" sz="900" b="0" i="0" u="none" strike="noStrike" baseline="0">
                          <a:solidFill>
                            <a:srgbClr val="000000"/>
                          </a:solidFill>
                          <a:latin typeface="Arial"/>
                        </a:rPr>
                        <a:t>512GB </a:t>
                      </a:r>
                      <a:r>
                        <a:rPr lang="en-US" sz="900" b="0" i="0" u="none" strike="noStrike" baseline="0" err="1">
                          <a:solidFill>
                            <a:srgbClr val="000000"/>
                          </a:solidFill>
                          <a:latin typeface="Arial"/>
                        </a:rPr>
                        <a:t>PCle</a:t>
                      </a:r>
                      <a:r>
                        <a:rPr lang="en-US" sz="900" b="0" i="0" u="none" strike="noStrike" baseline="0">
                          <a:solidFill>
                            <a:srgbClr val="000000"/>
                          </a:solidFill>
                          <a:latin typeface="Arial"/>
                        </a:rPr>
                        <a:t> Gen4 SSD</a:t>
                      </a:r>
                    </a:p>
                  </a:txBody>
                  <a:tcPr marL="68598" marR="0" marT="0" marB="0" anchor="ctr">
                    <a:solidFill>
                      <a:schemeClr val="bg1">
                        <a:lumMod val="95000"/>
                      </a:schemeClr>
                    </a:solidFill>
                  </a:tcPr>
                </a:tc>
                <a:extLst>
                  <a:ext uri="{0D108BD9-81ED-4DB2-BD59-A6C34878D82A}">
                    <a16:rowId xmlns:a16="http://schemas.microsoft.com/office/drawing/2014/main" val="3789517283"/>
                  </a:ext>
                </a:extLst>
              </a:tr>
              <a:tr h="364356">
                <a:tc vMerge="1">
                  <a:txBody>
                    <a:bodyPr/>
                    <a:lstStyle/>
                    <a:p>
                      <a:endParaRPr lang="en-US"/>
                    </a:p>
                  </a:txBody>
                  <a:tcPr/>
                </a:tc>
                <a:tc>
                  <a:txBody>
                    <a:bodyPr/>
                    <a:lstStyle/>
                    <a:p>
                      <a:pPr algn="ctr"/>
                      <a:r>
                        <a:rPr lang="en-US" sz="900" b="0" i="0" u="none" strike="noStrike" baseline="0">
                          <a:solidFill>
                            <a:srgbClr val="000000"/>
                          </a:solidFill>
                          <a:latin typeface="Arial"/>
                        </a:rPr>
                        <a:t>NVIDIA T1000 8GB</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NVIDIA RTX A2000 12GB</a:t>
                      </a:r>
                    </a:p>
                  </a:txBody>
                  <a:tcPr marL="68598" marR="0" marT="0" marB="0" anchor="ctr">
                    <a:solidFill>
                      <a:schemeClr val="bg1">
                        <a:lumMod val="95000"/>
                      </a:schemeClr>
                    </a:solidFill>
                  </a:tcPr>
                </a:tc>
                <a:tc>
                  <a:txBody>
                    <a:bodyPr/>
                    <a:lstStyle/>
                    <a:p>
                      <a:pPr algn="ctr"/>
                      <a:r>
                        <a:rPr lang="en-US" sz="900" b="0" i="0" u="none" strike="noStrike" baseline="0">
                          <a:solidFill>
                            <a:srgbClr val="000000"/>
                          </a:solidFill>
                          <a:latin typeface="Arial"/>
                        </a:rPr>
                        <a:t>NVIDIA RTX A5500 24GB</a:t>
                      </a:r>
                    </a:p>
                  </a:txBody>
                  <a:tcPr marL="68598" marR="0" marT="0" marB="0" anchor="ctr">
                    <a:solidFill>
                      <a:schemeClr val="bg1">
                        <a:lumMod val="95000"/>
                      </a:schemeClr>
                    </a:solidFill>
                  </a:tcPr>
                </a:tc>
                <a:extLst>
                  <a:ext uri="{0D108BD9-81ED-4DB2-BD59-A6C34878D82A}">
                    <a16:rowId xmlns:a16="http://schemas.microsoft.com/office/drawing/2014/main" val="2066948707"/>
                  </a:ext>
                </a:extLst>
              </a:tr>
              <a:tr h="279648">
                <a:tc vMerge="1">
                  <a:txBody>
                    <a:bodyPr/>
                    <a:lstStyle/>
                    <a:p>
                      <a:endParaRPr lang="en-US"/>
                    </a:p>
                  </a:txBody>
                  <a:tcPr/>
                </a:tc>
                <a:tc>
                  <a:txBody>
                    <a:bodyPr/>
                    <a:lstStyle/>
                    <a:p>
                      <a:pPr algn="ctr" fontAlgn="b"/>
                      <a:r>
                        <a:rPr lang="en-US" sz="900" b="0" i="0" u="none" strike="noStrike">
                          <a:solidFill>
                            <a:srgbClr val="000000"/>
                          </a:solidFill>
                          <a:effectLst/>
                          <a:latin typeface="Arial"/>
                          <a:ea typeface="Arial" charset="0"/>
                          <a:cs typeface="Arial"/>
                        </a:rPr>
                        <a:t>Windows 11 Pro</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fontAlgn="b"/>
                      <a:r>
                        <a:rPr lang="en-US" sz="900" b="0" i="0" u="none" strike="noStrike">
                          <a:solidFill>
                            <a:srgbClr val="000000"/>
                          </a:solidFill>
                          <a:effectLst/>
                          <a:latin typeface="Arial"/>
                          <a:ea typeface="Arial" charset="0"/>
                          <a:cs typeface="Arial"/>
                        </a:rPr>
                        <a:t>Windows 11 Pro</a:t>
                      </a:r>
                    </a:p>
                  </a:txBody>
                  <a:tcPr marL="68598" marR="0" marT="0" marB="0" anchor="ctr">
                    <a:solidFill>
                      <a:schemeClr val="bg1">
                        <a:lumMod val="95000"/>
                      </a:schemeClr>
                    </a:solidFill>
                  </a:tcPr>
                </a:tc>
                <a:tc>
                  <a:txBody>
                    <a:bodyPr/>
                    <a:lstStyle/>
                    <a:p>
                      <a:pPr algn="ctr" fontAlgn="b"/>
                      <a:r>
                        <a:rPr lang="en-US" sz="900" b="0" i="0" u="none" strike="noStrike">
                          <a:solidFill>
                            <a:srgbClr val="000000"/>
                          </a:solidFill>
                          <a:effectLst/>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2057554727"/>
                  </a:ext>
                </a:extLst>
              </a:tr>
              <a:tr h="259294">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900" b="0" i="0" u="none" strike="noStrike" baseline="0">
                          <a:solidFill>
                            <a:srgbClr val="000000"/>
                          </a:solidFill>
                          <a:latin typeface="Arial"/>
                        </a:rPr>
                        <a:t>3 Year Premier </a:t>
                      </a:r>
                      <a:endParaRPr lang="en-US" sz="900" b="0" i="0" u="none" strike="noStrike" baseline="0">
                        <a:solidFill>
                          <a:srgbClr val="000000"/>
                        </a:solidFill>
                        <a:latin typeface="Arial" charset="0"/>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3 Year Premier </a:t>
                      </a:r>
                      <a:endParaRPr lang="en-US" sz="900" b="0" i="0" u="none" strike="noStrike" baseline="0">
                        <a:solidFill>
                          <a:srgbClr val="000000"/>
                        </a:solidFill>
                        <a:latin typeface="Arial" charset="0"/>
                      </a:endParaRPr>
                    </a:p>
                  </a:txBody>
                  <a:tcPr marL="68598" marR="0" marT="0" marB="0" anchor="ctr">
                    <a:solidFill>
                      <a:schemeClr val="bg1">
                        <a:lumMod val="95000"/>
                      </a:schemeClr>
                    </a:solidFill>
                  </a:tcPr>
                </a:tc>
                <a:tc>
                  <a:txBody>
                    <a:bodyPr/>
                    <a:lstStyle/>
                    <a:p>
                      <a:pPr algn="ctr"/>
                      <a:r>
                        <a:rPr lang="en-US" sz="900" b="0" i="0" u="none" strike="noStrike" baseline="0" dirty="0">
                          <a:solidFill>
                            <a:srgbClr val="000000"/>
                          </a:solidFill>
                          <a:latin typeface="Arial"/>
                        </a:rPr>
                        <a:t>3 Year Premier </a:t>
                      </a:r>
                      <a:endParaRPr lang="en-US" sz="900" b="0" i="0" u="none" strike="noStrike" baseline="0" dirty="0">
                        <a:solidFill>
                          <a:srgbClr val="000000"/>
                        </a:solidFill>
                        <a:latin typeface="Arial" charset="0"/>
                      </a:endParaRPr>
                    </a:p>
                  </a:txBody>
                  <a:tcPr marL="68598" marR="0" marT="0" marB="0" anchor="ctr">
                    <a:solidFill>
                      <a:schemeClr val="bg1">
                        <a:lumMod val="95000"/>
                      </a:schemeClr>
                    </a:solidFill>
                  </a:tcPr>
                </a:tc>
                <a:extLst>
                  <a:ext uri="{0D108BD9-81ED-4DB2-BD59-A6C34878D82A}">
                    <a16:rowId xmlns:a16="http://schemas.microsoft.com/office/drawing/2014/main" val="3896871471"/>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F44FAD5A-FD80-540C-73CD-9C8F35B893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97958" y="3721187"/>
            <a:ext cx="1204051" cy="2006715"/>
          </a:xfrm>
          <a:prstGeom prst="rect">
            <a:avLst/>
          </a:prstGeom>
        </p:spPr>
      </p:pic>
      <p:pic>
        <p:nvPicPr>
          <p:cNvPr id="9" name="Picture 8" descr="A picture containing text, electronics, computer&#10;&#10;Description automatically generated">
            <a:extLst>
              <a:ext uri="{FF2B5EF4-FFF2-40B4-BE49-F238E27FC236}">
                <a16:creationId xmlns:a16="http://schemas.microsoft.com/office/drawing/2014/main" id="{46787842-82B8-C38D-5F84-D7F38896F9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3865" y="4085565"/>
            <a:ext cx="2601497" cy="1560898"/>
          </a:xfrm>
          <a:prstGeom prst="rect">
            <a:avLst/>
          </a:prstGeom>
        </p:spPr>
      </p:pic>
      <p:pic>
        <p:nvPicPr>
          <p:cNvPr id="10" name="Picture 2" descr="Intel Xeon (2019 style) Blender Render by TheRPRTNetwork on DeviantArt">
            <a:extLst>
              <a:ext uri="{FF2B5EF4-FFF2-40B4-BE49-F238E27FC236}">
                <a16:creationId xmlns:a16="http://schemas.microsoft.com/office/drawing/2014/main" id="{C29244F5-9B6D-1E22-E43D-F9992302067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551702" y="1407913"/>
            <a:ext cx="530674" cy="53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202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13978" y="997079"/>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charset="0"/>
                <a:ea typeface="Arial" charset="0"/>
                <a:cs typeface="Arial" charset="0"/>
              </a:rPr>
              <a:t>Prices shown do not include rebate (if available).</a:t>
            </a:r>
            <a:endParaRPr kumimoji="0" lang="en-US" sz="900" b="0" i="0" u="none" strike="noStrike" kern="1200" cap="none" spc="0" normalizeH="0" baseline="0" noProof="0" dirty="0">
              <a:ln>
                <a:noFill/>
              </a:ln>
              <a:solidFill>
                <a:srgbClr val="FF6A00"/>
              </a:solidFill>
              <a:effectLst/>
              <a:uLnTx/>
              <a:uFillTx/>
              <a:latin typeface="Arial" charset="0"/>
              <a:ea typeface="Arial" charset="0"/>
              <a:cs typeface="Arial" charset="0"/>
            </a:endParaRPr>
          </a:p>
        </p:txBody>
      </p:sp>
      <p:graphicFrame>
        <p:nvGraphicFramePr>
          <p:cNvPr id="7" name="Table 6">
            <a:extLst>
              <a:ext uri="{FF2B5EF4-FFF2-40B4-BE49-F238E27FC236}">
                <a16:creationId xmlns:a16="http://schemas.microsoft.com/office/drawing/2014/main" id="{4E11C5C6-ED18-4A7A-8EF3-AA202A90DE82}"/>
              </a:ext>
            </a:extLst>
          </p:cNvPr>
          <p:cNvGraphicFramePr>
            <a:graphicFrameLocks noGrp="1"/>
          </p:cNvGraphicFramePr>
          <p:nvPr>
            <p:extLst>
              <p:ext uri="{D42A27DB-BD31-4B8C-83A1-F6EECF244321}">
                <p14:modId xmlns:p14="http://schemas.microsoft.com/office/powerpoint/2010/main" val="1989786680"/>
              </p:ext>
            </p:extLst>
          </p:nvPr>
        </p:nvGraphicFramePr>
        <p:xfrm>
          <a:off x="1071453" y="1512000"/>
          <a:ext cx="2508364" cy="2243272"/>
        </p:xfrm>
        <a:graphic>
          <a:graphicData uri="http://schemas.openxmlformats.org/drawingml/2006/table">
            <a:tbl>
              <a:tblPr firstRow="1">
                <a:tableStyleId>{2D5ABB26-0587-4C30-8999-92F81FD0307C}</a:tableStyleId>
              </a:tblPr>
              <a:tblGrid>
                <a:gridCol w="347604">
                  <a:extLst>
                    <a:ext uri="{9D8B030D-6E8A-4147-A177-3AD203B41FA5}">
                      <a16:colId xmlns:a16="http://schemas.microsoft.com/office/drawing/2014/main" val="20000"/>
                    </a:ext>
                  </a:extLst>
                </a:gridCol>
                <a:gridCol w="1080380">
                  <a:extLst>
                    <a:ext uri="{9D8B030D-6E8A-4147-A177-3AD203B41FA5}">
                      <a16:colId xmlns:a16="http://schemas.microsoft.com/office/drawing/2014/main" val="2893152974"/>
                    </a:ext>
                  </a:extLst>
                </a:gridCol>
                <a:gridCol w="1080380">
                  <a:extLst>
                    <a:ext uri="{9D8B030D-6E8A-4147-A177-3AD203B41FA5}">
                      <a16:colId xmlns:a16="http://schemas.microsoft.com/office/drawing/2014/main" val="458288713"/>
                    </a:ext>
                  </a:extLst>
                </a:gridCol>
              </a:tblGrid>
              <a:tr h="239011">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P520c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$1,939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$5,859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90323">
                <a:tc vMerge="1">
                  <a:txBody>
                    <a:bodyPr/>
                    <a:lstStyle/>
                    <a:p>
                      <a:endParaRPr lang="en-US"/>
                    </a:p>
                  </a:txBody>
                  <a:tcPr/>
                </a:tc>
                <a:tc>
                  <a:txBody>
                    <a:bodyPr/>
                    <a:lstStyle/>
                    <a:p>
                      <a:pPr marL="0" lvl="0" indent="0" algn="ctr">
                        <a:lnSpc>
                          <a:spcPct val="100000"/>
                        </a:lnSpc>
                        <a:spcBef>
                          <a:spcPts val="0"/>
                        </a:spcBef>
                        <a:spcAft>
                          <a:spcPts val="0"/>
                        </a:spcAft>
                        <a:buNone/>
                      </a:pPr>
                      <a:endParaRPr kumimoji="0" lang="hr-HR" sz="800" b="1" i="0" u="none" strike="noStrike" kern="1200" cap="none" spc="0" normalizeH="0" baseline="0" noProof="0" dirty="0">
                        <a:ln>
                          <a:noFill/>
                        </a:ln>
                        <a:solidFill>
                          <a:srgbClr val="0070C0"/>
                        </a:solidFill>
                        <a:effectLst/>
                        <a:uLnTx/>
                        <a:uFillTx/>
                        <a:latin typeface="+mn-lt"/>
                        <a:ea typeface="+mn-ea"/>
                        <a:cs typeface="+mn-cs"/>
                      </a:endParaRPr>
                    </a:p>
                  </a:txBody>
                  <a:tcPr marL="4762" marR="4762" marT="4762"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7" marR="0" marT="0" marB="0" anchor="ctr">
                    <a:solidFill>
                      <a:schemeClr val="bg1">
                        <a:lumMod val="95000"/>
                      </a:schemeClr>
                    </a:solidFill>
                  </a:tcPr>
                </a:tc>
                <a:extLst>
                  <a:ext uri="{0D108BD9-81ED-4DB2-BD59-A6C34878D82A}">
                    <a16:rowId xmlns:a16="http://schemas.microsoft.com/office/drawing/2014/main" val="2688385289"/>
                  </a:ext>
                </a:extLst>
              </a:tr>
              <a:tr h="190323">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800" b="1" i="0" u="none" strike="noStrike" kern="1200" cap="none" spc="0" normalizeH="0" baseline="0" noProof="0">
                          <a:ln>
                            <a:noFill/>
                          </a:ln>
                          <a:solidFill>
                            <a:srgbClr val="000000"/>
                          </a:solidFill>
                          <a:effectLst/>
                          <a:uLnTx/>
                          <a:uFillTx/>
                          <a:latin typeface="+mn-lt"/>
                          <a:ea typeface="+mn-ea"/>
                          <a:cs typeface="+mn-cs"/>
                        </a:rPr>
                        <a:t>30BX00FLUS</a:t>
                      </a: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800" b="1" i="0" u="none" strike="noStrike" kern="1200" cap="none" spc="0" normalizeH="0" baseline="0" noProof="0" dirty="0">
                          <a:ln>
                            <a:noFill/>
                          </a:ln>
                          <a:solidFill>
                            <a:srgbClr val="000000"/>
                          </a:solidFill>
                          <a:effectLst/>
                          <a:uLnTx/>
                          <a:uFillTx/>
                          <a:latin typeface="+mn-lt"/>
                          <a:ea typeface="+mn-ea"/>
                          <a:cs typeface="+mn-cs"/>
                        </a:rPr>
                        <a:t>30BX00FVUS</a:t>
                      </a:r>
                      <a:endParaRPr kumimoji="0" lang="hr-HR" sz="800" b="1"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2"/>
                  </a:ext>
                </a:extLst>
              </a:tr>
              <a:tr h="32403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Xeon W-2223 </a:t>
                      </a:r>
                      <a:endParaRPr lang="en-US" sz="800" b="0" i="0" u="none" strike="noStrike" baseline="0">
                        <a:solidFill>
                          <a:srgbClr val="000000"/>
                        </a:solidFill>
                        <a:latin typeface="Arial" charset="0"/>
                      </a:endParaRPr>
                    </a:p>
                    <a:p>
                      <a:pPr algn="ctr"/>
                      <a:r>
                        <a:rPr lang="en-US" sz="800" b="0" i="0" u="none" strike="noStrike" baseline="0">
                          <a:solidFill>
                            <a:srgbClr val="000000"/>
                          </a:solidFill>
                          <a:latin typeface="Arial"/>
                        </a:rPr>
                        <a:t>4 Cores</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Xeon W-2225 </a:t>
                      </a:r>
                      <a:endParaRPr lang="en-US" sz="800" b="0" i="0" u="none" strike="noStrike" baseline="0">
                        <a:solidFill>
                          <a:srgbClr val="000000"/>
                        </a:solidFill>
                        <a:latin typeface="Arial" charset="0"/>
                      </a:endParaRPr>
                    </a:p>
                    <a:p>
                      <a:pPr algn="ctr"/>
                      <a:r>
                        <a:rPr lang="en-US" sz="800" b="0" i="0" u="none" strike="noStrike" baseline="0">
                          <a:solidFill>
                            <a:srgbClr val="000000"/>
                          </a:solidFill>
                          <a:latin typeface="Arial"/>
                        </a:rPr>
                        <a:t>4 Cores</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74842">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625W PSU</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625W PSU</a:t>
                      </a:r>
                    </a:p>
                  </a:txBody>
                  <a:tcPr marL="68598" marR="0" marT="0" marB="0" anchor="ctr">
                    <a:solidFill>
                      <a:schemeClr val="bg1">
                        <a:lumMod val="95000"/>
                      </a:schemeClr>
                    </a:solidFill>
                  </a:tcPr>
                </a:tc>
                <a:extLst>
                  <a:ext uri="{0D108BD9-81ED-4DB2-BD59-A6C34878D82A}">
                    <a16:rowId xmlns:a16="http://schemas.microsoft.com/office/drawing/2014/main" val="1155550823"/>
                  </a:ext>
                </a:extLst>
              </a:tr>
              <a:tr h="12493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16GB ECC</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7315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512GB </a:t>
                      </a:r>
                      <a:r>
                        <a:rPr lang="en-US" sz="800" b="0" i="0" u="none" strike="noStrike" baseline="0" dirty="0" err="1">
                          <a:solidFill>
                            <a:srgbClr val="000000"/>
                          </a:solidFill>
                          <a:latin typeface="Arial"/>
                        </a:rPr>
                        <a:t>PCle</a:t>
                      </a:r>
                      <a:r>
                        <a:rPr lang="en-US" sz="800" b="0" i="0" u="none" strike="noStrike" baseline="0" dirty="0">
                          <a:solidFill>
                            <a:srgbClr val="000000"/>
                          </a:solidFill>
                          <a:latin typeface="Arial"/>
                        </a:rPr>
                        <a:t> SSD</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1TB </a:t>
                      </a:r>
                      <a:r>
                        <a:rPr lang="en-US" sz="800" b="0" i="0" u="none" strike="noStrike" baseline="0" err="1">
                          <a:solidFill>
                            <a:srgbClr val="000000"/>
                          </a:solidFill>
                          <a:latin typeface="Arial"/>
                        </a:rPr>
                        <a:t>PCle</a:t>
                      </a:r>
                      <a:r>
                        <a:rPr lang="en-US" sz="800" b="0" i="0" u="none" strike="noStrike" baseline="0">
                          <a:solidFill>
                            <a:srgbClr val="000000"/>
                          </a:solidFill>
                          <a:latin typeface="Arial"/>
                        </a:rPr>
                        <a:t>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273156">
                <a:tc vMerge="1">
                  <a:txBody>
                    <a:bodyPr/>
                    <a:lstStyle/>
                    <a:p>
                      <a:endParaRPr lang="en-US"/>
                    </a:p>
                  </a:txBody>
                  <a:tcPr/>
                </a:tc>
                <a:tc>
                  <a:txBody>
                    <a:bodyPr/>
                    <a:lstStyle/>
                    <a:p>
                      <a:pPr algn="ctr"/>
                      <a:r>
                        <a:rPr lang="en-US" sz="800" b="0" i="0" u="none" strike="noStrike" baseline="0">
                          <a:solidFill>
                            <a:srgbClr val="000000"/>
                          </a:solidFill>
                          <a:latin typeface="Arial"/>
                        </a:rPr>
                        <a:t>NVIDIA A2000 6GB</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NVIDIA RTX A4500</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09650">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30475">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8"/>
                  </a:ext>
                </a:extLst>
              </a:tr>
            </a:tbl>
          </a:graphicData>
        </a:graphic>
      </p:graphicFrame>
      <p:graphicFrame>
        <p:nvGraphicFramePr>
          <p:cNvPr id="8" name="Table 7">
            <a:extLst>
              <a:ext uri="{FF2B5EF4-FFF2-40B4-BE49-F238E27FC236}">
                <a16:creationId xmlns:a16="http://schemas.microsoft.com/office/drawing/2014/main" id="{8C7009AF-C3FE-49DF-A5D9-E369C0A3809E}"/>
              </a:ext>
            </a:extLst>
          </p:cNvPr>
          <p:cNvGraphicFramePr>
            <a:graphicFrameLocks noGrp="1"/>
          </p:cNvGraphicFramePr>
          <p:nvPr>
            <p:extLst>
              <p:ext uri="{D42A27DB-BD31-4B8C-83A1-F6EECF244321}">
                <p14:modId xmlns:p14="http://schemas.microsoft.com/office/powerpoint/2010/main" val="2018148743"/>
              </p:ext>
            </p:extLst>
          </p:nvPr>
        </p:nvGraphicFramePr>
        <p:xfrm>
          <a:off x="5174425" y="1533708"/>
          <a:ext cx="3690622" cy="2229906"/>
        </p:xfrm>
        <a:graphic>
          <a:graphicData uri="http://schemas.openxmlformats.org/drawingml/2006/table">
            <a:tbl>
              <a:tblPr firstRow="1">
                <a:tableStyleId>{2D5ABB26-0587-4C30-8999-92F81FD0307C}</a:tableStyleId>
              </a:tblPr>
              <a:tblGrid>
                <a:gridCol w="353441">
                  <a:extLst>
                    <a:ext uri="{9D8B030D-6E8A-4147-A177-3AD203B41FA5}">
                      <a16:colId xmlns:a16="http://schemas.microsoft.com/office/drawing/2014/main" val="20000"/>
                    </a:ext>
                  </a:extLst>
                </a:gridCol>
                <a:gridCol w="1097322">
                  <a:extLst>
                    <a:ext uri="{9D8B030D-6E8A-4147-A177-3AD203B41FA5}">
                      <a16:colId xmlns:a16="http://schemas.microsoft.com/office/drawing/2014/main" val="20001"/>
                    </a:ext>
                  </a:extLst>
                </a:gridCol>
                <a:gridCol w="1122541">
                  <a:extLst>
                    <a:ext uri="{9D8B030D-6E8A-4147-A177-3AD203B41FA5}">
                      <a16:colId xmlns:a16="http://schemas.microsoft.com/office/drawing/2014/main" val="20003"/>
                    </a:ext>
                  </a:extLst>
                </a:gridCol>
                <a:gridCol w="1117318">
                  <a:extLst>
                    <a:ext uri="{9D8B030D-6E8A-4147-A177-3AD203B41FA5}">
                      <a16:colId xmlns:a16="http://schemas.microsoft.com/office/drawing/2014/main" val="1802655839"/>
                    </a:ext>
                  </a:extLst>
                </a:gridCol>
              </a:tblGrid>
              <a:tr h="207279">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P520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mn-lt"/>
                          <a:ea typeface="+mn-ea"/>
                          <a:cs typeface="Arial"/>
                        </a:rPr>
                        <a:t>$2,429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mn-lt"/>
                          <a:ea typeface="+mn-ea"/>
                          <a:cs typeface="Arial"/>
                        </a:rPr>
                        <a:t>$3,259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mn-lt"/>
                          <a:ea typeface="+mn-ea"/>
                          <a:cs typeface="Arial"/>
                        </a:rPr>
                        <a:t>$3,089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96146">
                <a:tc vMerge="1">
                  <a:txBody>
                    <a:bodyPr/>
                    <a:lstStyle/>
                    <a:p>
                      <a:endParaRPr lang="en-US"/>
                    </a:p>
                  </a:txBody>
                  <a:tcPr/>
                </a:tc>
                <a:tc>
                  <a:txBody>
                    <a:bodyPr/>
                    <a:lstStyle/>
                    <a:p>
                      <a:pPr marL="0" lvl="0" indent="0" algn="ctr">
                        <a:lnSpc>
                          <a:spcPct val="100000"/>
                        </a:lnSpc>
                        <a:spcBef>
                          <a:spcPts val="0"/>
                        </a:spcBef>
                        <a:spcAft>
                          <a:spcPts val="0"/>
                        </a:spcAft>
                        <a:buNone/>
                      </a:pPr>
                      <a:endParaRPr lang="en-US" sz="800" b="1" i="0" u="none" strike="noStrike" kern="1200" cap="none" spc="0" normalizeH="0" baseline="0" noProof="0" dirty="0">
                        <a:ln>
                          <a:noFill/>
                        </a:ln>
                        <a:solidFill>
                          <a:srgbClr val="3E8DDD"/>
                        </a:solidFill>
                        <a:effectLst/>
                        <a:uLnTx/>
                        <a:uFillTx/>
                        <a:latin typeface="Arial"/>
                        <a:ea typeface="+mn-ea"/>
                        <a:cs typeface="Arial"/>
                      </a:endParaRPr>
                    </a:p>
                  </a:txBody>
                  <a:tcPr marL="68597" marR="0" marT="0" marB="0">
                    <a:solidFill>
                      <a:schemeClr val="bg1">
                        <a:lumMod val="95000"/>
                      </a:schemeClr>
                    </a:solidFill>
                  </a:tcPr>
                </a:tc>
                <a:tc>
                  <a:txBody>
                    <a:bodyPr/>
                    <a:lstStyle/>
                    <a:p>
                      <a:pPr marL="0" lvl="0" indent="0" algn="ctr">
                        <a:lnSpc>
                          <a:spcPct val="100000"/>
                        </a:lnSpc>
                        <a:spcBef>
                          <a:spcPts val="0"/>
                        </a:spcBef>
                        <a:spcAft>
                          <a:spcPts val="0"/>
                        </a:spcAft>
                        <a:buNone/>
                      </a:pPr>
                      <a:endParaRPr lang="en-US" sz="800" b="1" i="0" u="none" strike="noStrike" kern="1200" cap="none" spc="0" normalizeH="0" baseline="0" noProof="0" dirty="0">
                        <a:ln>
                          <a:noFill/>
                        </a:ln>
                        <a:solidFill>
                          <a:srgbClr val="3E8DDD"/>
                        </a:solidFill>
                        <a:effectLst/>
                        <a:uLnTx/>
                        <a:uFillTx/>
                        <a:latin typeface="Arial"/>
                        <a:ea typeface="+mn-ea"/>
                        <a:cs typeface="Arial"/>
                      </a:endParaRPr>
                    </a:p>
                  </a:txBody>
                  <a:tcPr marL="68597" marR="0" marT="0" marB="0">
                    <a:solidFill>
                      <a:schemeClr val="bg1">
                        <a:lumMod val="95000"/>
                      </a:schemeClr>
                    </a:solidFill>
                  </a:tcPr>
                </a:tc>
                <a:tc>
                  <a:txBody>
                    <a:bodyPr/>
                    <a:lstStyle/>
                    <a:p>
                      <a:pPr lvl="0" algn="ctr">
                        <a:buNone/>
                      </a:pPr>
                      <a:endParaRPr lang="en-US" sz="800" b="1" i="0" u="none" strike="noStrike" kern="1200" cap="none" spc="0" normalizeH="0" baseline="0">
                        <a:ln>
                          <a:noFill/>
                        </a:ln>
                        <a:solidFill>
                          <a:srgbClr val="3E8DDD"/>
                        </a:solidFill>
                        <a:effectLst/>
                        <a:uLnTx/>
                        <a:uFillTx/>
                        <a:latin typeface="Arial"/>
                        <a:ea typeface="+mn-ea"/>
                        <a:cs typeface="Arial"/>
                      </a:endParaRPr>
                    </a:p>
                  </a:txBody>
                  <a:tcPr marL="7620" marR="7620" marT="7620" marB="0">
                    <a:solidFill>
                      <a:schemeClr val="bg1">
                        <a:lumMod val="95000"/>
                      </a:schemeClr>
                    </a:solidFill>
                  </a:tcPr>
                </a:tc>
                <a:extLst>
                  <a:ext uri="{0D108BD9-81ED-4DB2-BD59-A6C34878D82A}">
                    <a16:rowId xmlns:a16="http://schemas.microsoft.com/office/drawing/2014/main" val="1490191574"/>
                  </a:ext>
                </a:extLst>
              </a:tr>
              <a:tr h="196146">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mn-lt"/>
                          <a:ea typeface="+mn-ea"/>
                          <a:cs typeface="+mn-cs"/>
                        </a:rPr>
                        <a:t>30BE00NMUS</a:t>
                      </a:r>
                      <a:endParaRPr kumimoji="0" lang="hr-HR" sz="800" b="1"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mn-lt"/>
                          <a:ea typeface="+mn-ea"/>
                          <a:cs typeface="+mn-cs"/>
                        </a:rPr>
                        <a:t>30BE00NLUS</a:t>
                      </a:r>
                      <a:endParaRPr kumimoji="0" lang="hr-HR" sz="800" b="1"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algn="ctr" fontAlgn="ctr"/>
                      <a:r>
                        <a:rPr lang="en-US" sz="800" b="1" i="0" u="none" strike="noStrike" kern="1200" cap="none" spc="0" normalizeH="0" baseline="0" dirty="0">
                          <a:ln>
                            <a:noFill/>
                          </a:ln>
                          <a:solidFill>
                            <a:srgbClr val="000000"/>
                          </a:solidFill>
                          <a:effectLst/>
                          <a:uLnTx/>
                          <a:uFillTx/>
                          <a:latin typeface="Arial"/>
                          <a:ea typeface="+mn-ea"/>
                          <a:cs typeface="+mn-cs"/>
                        </a:rPr>
                        <a:t> </a:t>
                      </a:r>
                      <a:r>
                        <a:rPr kumimoji="0" lang="en-US" sz="800" b="1" i="0" u="none" strike="noStrike" kern="1200" cap="none" spc="0" normalizeH="0" baseline="0" dirty="0">
                          <a:ln>
                            <a:noFill/>
                          </a:ln>
                          <a:solidFill>
                            <a:srgbClr val="000000"/>
                          </a:solidFill>
                          <a:effectLst/>
                          <a:uLnTx/>
                          <a:uFillTx/>
                          <a:latin typeface="Arial"/>
                          <a:ea typeface="+mn-ea"/>
                          <a:cs typeface="+mn-cs"/>
                        </a:rPr>
                        <a:t> </a:t>
                      </a:r>
                      <a:r>
                        <a:rPr kumimoji="0" lang="en-US" sz="800" b="1" i="0" u="none" strike="noStrike" kern="1200" cap="none" spc="0" normalizeH="0" baseline="0" dirty="0">
                          <a:ln>
                            <a:noFill/>
                          </a:ln>
                          <a:solidFill>
                            <a:srgbClr val="000000"/>
                          </a:solidFill>
                          <a:effectLst/>
                          <a:uLnTx/>
                          <a:uFillTx/>
                          <a:latin typeface="+mn-lt"/>
                          <a:ea typeface="+mn-ea"/>
                          <a:cs typeface="+mn-cs"/>
                        </a:rPr>
                        <a:t>30BE00NAUS</a:t>
                      </a:r>
                      <a:endParaRPr kumimoji="0" lang="en-US" sz="800" b="1" i="0" u="none" strike="noStrike" kern="1200" cap="none" spc="0" normalizeH="0" baseline="0" dirty="0">
                        <a:ln>
                          <a:noFill/>
                        </a:ln>
                        <a:solidFill>
                          <a:srgbClr val="000000"/>
                        </a:solidFill>
                        <a:effectLst/>
                        <a:uLnTx/>
                        <a:uFillTx/>
                        <a:latin typeface="Arial"/>
                        <a:ea typeface="+mn-ea"/>
                        <a:cs typeface="+mn-cs"/>
                      </a:endParaRPr>
                    </a:p>
                  </a:txBody>
                  <a:tcPr marL="7620" marR="7620" marT="7620" marB="0" anchor="ctr">
                    <a:solidFill>
                      <a:schemeClr val="bg1">
                        <a:lumMod val="95000"/>
                      </a:schemeClr>
                    </a:solidFill>
                  </a:tcPr>
                </a:tc>
                <a:extLst>
                  <a:ext uri="{0D108BD9-81ED-4DB2-BD59-A6C34878D82A}">
                    <a16:rowId xmlns:a16="http://schemas.microsoft.com/office/drawing/2014/main" val="10002"/>
                  </a:ext>
                </a:extLst>
              </a:tr>
              <a:tr h="33394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Xeon W-2225 </a:t>
                      </a:r>
                      <a:endParaRPr lang="en-US" sz="800" b="0" i="0" u="none" strike="noStrike" baseline="0">
                        <a:solidFill>
                          <a:srgbClr val="000000"/>
                        </a:solidFill>
                        <a:latin typeface="Arial" charset="0"/>
                      </a:endParaRPr>
                    </a:p>
                    <a:p>
                      <a:pPr algn="ctr"/>
                      <a:r>
                        <a:rPr lang="en-US" sz="800" b="0" i="0" u="none" strike="noStrike" baseline="0">
                          <a:solidFill>
                            <a:srgbClr val="000000"/>
                          </a:solidFill>
                          <a:latin typeface="Arial"/>
                        </a:rPr>
                        <a:t>4 Cores</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Xeon W-2245 </a:t>
                      </a:r>
                      <a:endParaRPr lang="en-US" sz="800" b="0" i="0" u="none" strike="noStrike" baseline="0">
                        <a:solidFill>
                          <a:srgbClr val="000000"/>
                        </a:solidFill>
                        <a:latin typeface="Arial" charset="0"/>
                      </a:endParaRPr>
                    </a:p>
                    <a:p>
                      <a:pPr algn="ctr"/>
                      <a:r>
                        <a:rPr lang="en-US" sz="800" b="0" i="0" u="none" strike="noStrike" baseline="0">
                          <a:solidFill>
                            <a:srgbClr val="000000"/>
                          </a:solidFill>
                          <a:latin typeface="Arial"/>
                        </a:rPr>
                        <a:t>8 Cores</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Xeon W-2235 </a:t>
                      </a:r>
                      <a:endParaRPr lang="en-US" sz="800" b="0" i="0" u="none" strike="noStrike" baseline="0" dirty="0">
                        <a:solidFill>
                          <a:srgbClr val="000000"/>
                        </a:solidFill>
                        <a:latin typeface="Arial" charset="0"/>
                      </a:endParaRPr>
                    </a:p>
                    <a:p>
                      <a:pPr algn="ctr"/>
                      <a:r>
                        <a:rPr lang="en-US" sz="800" b="0" i="0" u="none" strike="noStrike" baseline="0" dirty="0">
                          <a:solidFill>
                            <a:srgbClr val="000000"/>
                          </a:solidFill>
                          <a:latin typeface="Arial"/>
                        </a:rPr>
                        <a:t>6 Cores</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80191">
                <a:tc vMerge="1">
                  <a:txBody>
                    <a:bodyPr/>
                    <a:lstStyle/>
                    <a:p>
                      <a:endParaRPr lang="en-US"/>
                    </a:p>
                  </a:txBody>
                  <a:tcPr/>
                </a:tc>
                <a:tc>
                  <a:txBody>
                    <a:bodyPr/>
                    <a:lstStyle/>
                    <a:p>
                      <a:pPr algn="ctr"/>
                      <a:r>
                        <a:rPr lang="en-US" sz="800" b="0" i="0" u="none" strike="noStrike" baseline="0">
                          <a:solidFill>
                            <a:srgbClr val="000000"/>
                          </a:solidFill>
                          <a:latin typeface="Arial"/>
                        </a:rPr>
                        <a:t>1000W PSU</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1000W PSU</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1000W PSU</a:t>
                      </a:r>
                    </a:p>
                  </a:txBody>
                  <a:tcPr marL="68598" marR="0" marT="0" marB="0" anchor="ctr">
                    <a:solidFill>
                      <a:schemeClr val="bg1">
                        <a:lumMod val="95000"/>
                      </a:schemeClr>
                    </a:solidFill>
                  </a:tcPr>
                </a:tc>
                <a:extLst>
                  <a:ext uri="{0D108BD9-81ED-4DB2-BD59-A6C34878D82A}">
                    <a16:rowId xmlns:a16="http://schemas.microsoft.com/office/drawing/2014/main" val="2139917722"/>
                  </a:ext>
                </a:extLst>
              </a:tr>
              <a:tr h="18019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16GB ECC</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32GB ECC</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35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512GB </a:t>
                      </a:r>
                      <a:r>
                        <a:rPr lang="en-US" sz="800" b="0" i="0" u="none" strike="noStrike" baseline="0" err="1">
                          <a:solidFill>
                            <a:srgbClr val="000000"/>
                          </a:solidFill>
                          <a:latin typeface="Arial"/>
                        </a:rPr>
                        <a:t>PCle</a:t>
                      </a:r>
                      <a:r>
                        <a:rPr lang="en-US" sz="800" b="0" i="0" u="none" strike="noStrike" baseline="0">
                          <a:solidFill>
                            <a:srgbClr val="000000"/>
                          </a:solidFill>
                          <a:latin typeface="Arial"/>
                        </a:rPr>
                        <a:t> SSD</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1TB </a:t>
                      </a:r>
                      <a:r>
                        <a:rPr lang="en-US" sz="800" b="0" i="0" u="none" strike="noStrike" baseline="0" err="1">
                          <a:solidFill>
                            <a:srgbClr val="000000"/>
                          </a:solidFill>
                          <a:latin typeface="Arial"/>
                        </a:rPr>
                        <a:t>PCle</a:t>
                      </a:r>
                      <a:r>
                        <a:rPr lang="en-US" sz="800" b="0" i="0" u="none" strike="noStrike" baseline="0">
                          <a:solidFill>
                            <a:srgbClr val="000000"/>
                          </a:solidFill>
                          <a:latin typeface="Arial"/>
                        </a:rPr>
                        <a:t> SSD</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1TB </a:t>
                      </a:r>
                      <a:r>
                        <a:rPr lang="en-US" sz="800" b="0" i="0" u="none" strike="noStrike" baseline="0" err="1">
                          <a:solidFill>
                            <a:srgbClr val="000000"/>
                          </a:solidFill>
                          <a:latin typeface="Arial"/>
                        </a:rPr>
                        <a:t>PCle</a:t>
                      </a:r>
                      <a:r>
                        <a:rPr lang="en-US" sz="800" b="0" i="0" u="none" strike="noStrike" baseline="0">
                          <a:solidFill>
                            <a:srgbClr val="000000"/>
                          </a:solidFill>
                          <a:latin typeface="Arial"/>
                        </a:rPr>
                        <a:t>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235010">
                <a:tc vMerge="1">
                  <a:txBody>
                    <a:bodyPr/>
                    <a:lstStyle/>
                    <a:p>
                      <a:endParaRPr lang="en-US"/>
                    </a:p>
                  </a:txBody>
                  <a:tcPr/>
                </a:tc>
                <a:tc>
                  <a:txBody>
                    <a:bodyPr/>
                    <a:lstStyle/>
                    <a:p>
                      <a:pPr algn="ctr"/>
                      <a:r>
                        <a:rPr lang="en-US" sz="800" b="0" i="0" u="none" strike="noStrike" baseline="0">
                          <a:solidFill>
                            <a:srgbClr val="000000"/>
                          </a:solidFill>
                          <a:latin typeface="Arial"/>
                        </a:rPr>
                        <a:t>Choose Graphics</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Choose Graphics</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NVIDIA A2000 12GB</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16065">
                <a:tc vMerge="1">
                  <a:txBody>
                    <a:bodyPr/>
                    <a:lstStyle/>
                    <a:p>
                      <a:endParaRPr lang="en-US"/>
                    </a:p>
                  </a:txBody>
                  <a:tcPr/>
                </a:tc>
                <a:tc>
                  <a:txBody>
                    <a:bodyPr/>
                    <a:lstStyle/>
                    <a:p>
                      <a:pPr algn="ctr"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dows 11 Pro</a:t>
                      </a:r>
                      <a:endParaRPr lang="en-US" sz="800" b="0" i="0" u="none" strike="noStrike">
                        <a:solidFill>
                          <a:srgbClr val="000000"/>
                        </a:solidFill>
                        <a:effectLst/>
                        <a:latin typeface="Arial"/>
                        <a:ea typeface="Arial" charset="0"/>
                        <a:cs typeface="Arial"/>
                      </a:endParaRP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3174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8"/>
                  </a:ext>
                </a:extLst>
              </a:tr>
            </a:tbl>
          </a:graphicData>
        </a:graphic>
      </p:graphicFrame>
      <p:graphicFrame>
        <p:nvGraphicFramePr>
          <p:cNvPr id="13" name="Table 12">
            <a:extLst>
              <a:ext uri="{FF2B5EF4-FFF2-40B4-BE49-F238E27FC236}">
                <a16:creationId xmlns:a16="http://schemas.microsoft.com/office/drawing/2014/main" id="{E89CA08E-FCA1-4D20-849A-B334E3713D35}"/>
              </a:ext>
            </a:extLst>
          </p:cNvPr>
          <p:cNvGraphicFramePr>
            <a:graphicFrameLocks noGrp="1"/>
          </p:cNvGraphicFramePr>
          <p:nvPr>
            <p:extLst>
              <p:ext uri="{D42A27DB-BD31-4B8C-83A1-F6EECF244321}">
                <p14:modId xmlns:p14="http://schemas.microsoft.com/office/powerpoint/2010/main" val="1082314739"/>
              </p:ext>
            </p:extLst>
          </p:nvPr>
        </p:nvGraphicFramePr>
        <p:xfrm>
          <a:off x="1144472" y="3955188"/>
          <a:ext cx="1528595" cy="2253506"/>
        </p:xfrm>
        <a:graphic>
          <a:graphicData uri="http://schemas.openxmlformats.org/drawingml/2006/table">
            <a:tbl>
              <a:tblPr firstRow="1">
                <a:tableStyleId>{2D5ABB26-0587-4C30-8999-92F81FD0307C}</a:tableStyleId>
              </a:tblPr>
              <a:tblGrid>
                <a:gridCol w="355058">
                  <a:extLst>
                    <a:ext uri="{9D8B030D-6E8A-4147-A177-3AD203B41FA5}">
                      <a16:colId xmlns:a16="http://schemas.microsoft.com/office/drawing/2014/main" val="20000"/>
                    </a:ext>
                  </a:extLst>
                </a:gridCol>
                <a:gridCol w="1173537">
                  <a:extLst>
                    <a:ext uri="{9D8B030D-6E8A-4147-A177-3AD203B41FA5}">
                      <a16:colId xmlns:a16="http://schemas.microsoft.com/office/drawing/2014/main" val="387219617"/>
                    </a:ext>
                  </a:extLst>
                </a:gridCol>
              </a:tblGrid>
              <a:tr h="203126">
                <a:tc rowSpan="11">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P720   2P Workstation </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$4,149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90528">
                <a:tc vMerge="1">
                  <a:txBody>
                    <a:bodyPr/>
                    <a:lstStyle/>
                    <a:p>
                      <a:endParaRPr lang="en-US"/>
                    </a:p>
                  </a:txBody>
                  <a:tcPr/>
                </a:tc>
                <a:tc>
                  <a:txBody>
                    <a:bodyPr/>
                    <a:lstStyle/>
                    <a:p>
                      <a:pPr lvl="0" algn="ctr">
                        <a:buNone/>
                      </a:pPr>
                      <a:endParaRPr lang="hr-HR" sz="800" b="1" i="0" u="none" strike="noStrike" baseline="0" dirty="0">
                        <a:solidFill>
                          <a:srgbClr val="0070C0"/>
                        </a:solidFill>
                        <a:latin typeface="+mn-lt"/>
                      </a:endParaRPr>
                    </a:p>
                  </a:txBody>
                  <a:tcPr marL="68597" marR="0" marT="0" marB="0" anchor="ctr">
                    <a:solidFill>
                      <a:schemeClr val="bg1">
                        <a:lumMod val="95000"/>
                      </a:schemeClr>
                    </a:solidFill>
                  </a:tcPr>
                </a:tc>
                <a:extLst>
                  <a:ext uri="{0D108BD9-81ED-4DB2-BD59-A6C34878D82A}">
                    <a16:rowId xmlns:a16="http://schemas.microsoft.com/office/drawing/2014/main" val="587994978"/>
                  </a:ext>
                </a:extLst>
              </a:tr>
              <a:tr h="190528">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a:r>
                        <a:rPr lang="hr-HR" sz="800" b="1" i="0" u="none" strike="noStrike" baseline="0" dirty="0">
                          <a:latin typeface="+mn-lt"/>
                        </a:rPr>
                        <a:t>30BA00K4US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28724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2x Xeon Silver 4210R 10C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74662">
                <a:tc vMerge="1">
                  <a:txBody>
                    <a:bodyPr/>
                    <a:lstStyle/>
                    <a:p>
                      <a:endParaRPr lang="en-US"/>
                    </a:p>
                  </a:txBody>
                  <a:tcPr/>
                </a:tc>
                <a:tc>
                  <a:txBody>
                    <a:bodyPr/>
                    <a:lstStyle/>
                    <a:p>
                      <a:pPr algn="ctr"/>
                      <a:r>
                        <a:rPr lang="en-US" sz="800" b="0" i="0" u="none" strike="noStrike" baseline="0">
                          <a:solidFill>
                            <a:srgbClr val="000000"/>
                          </a:solidFill>
                          <a:latin typeface="Arial"/>
                        </a:rPr>
                        <a:t>1000W PSU</a:t>
                      </a:r>
                    </a:p>
                  </a:txBody>
                  <a:tcPr marL="68598" marR="0" marT="0" marB="0" anchor="ctr">
                    <a:solidFill>
                      <a:schemeClr val="bg1">
                        <a:lumMod val="95000"/>
                      </a:schemeClr>
                    </a:solidFill>
                  </a:tcPr>
                </a:tc>
                <a:extLst>
                  <a:ext uri="{0D108BD9-81ED-4DB2-BD59-A6C34878D82A}">
                    <a16:rowId xmlns:a16="http://schemas.microsoft.com/office/drawing/2014/main" val="1185985619"/>
                  </a:ext>
                </a:extLst>
              </a:tr>
              <a:tr h="17466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2225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1TB PCIe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174662">
                <a:tc vMerge="1">
                  <a:txBody>
                    <a:bodyPr/>
                    <a:lstStyle/>
                    <a:p>
                      <a:endParaRPr lang="en-US"/>
                    </a:p>
                  </a:txBody>
                  <a:tcPr/>
                </a:tc>
                <a:tc>
                  <a:txBody>
                    <a:bodyPr/>
                    <a:lstStyle/>
                    <a:p>
                      <a:pPr algn="ctr"/>
                      <a:r>
                        <a:rPr lang="en-US" sz="800" b="0" i="0" u="none" strike="noStrike" baseline="0">
                          <a:solidFill>
                            <a:srgbClr val="000000"/>
                          </a:solidFill>
                          <a:latin typeface="Arial"/>
                        </a:rPr>
                        <a:t>No ODD</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22252">
                <a:tc vMerge="1">
                  <a:txBody>
                    <a:bodyPr/>
                    <a:lstStyle/>
                    <a:p>
                      <a:endParaRPr lang="en-US"/>
                    </a:p>
                  </a:txBody>
                  <a:tcPr/>
                </a:tc>
                <a:tc>
                  <a:txBody>
                    <a:bodyPr/>
                    <a:lstStyle/>
                    <a:p>
                      <a:pPr algn="ctr"/>
                      <a:r>
                        <a:rPr lang="en-US" sz="800" b="0" i="0" u="none" strike="noStrike" baseline="0">
                          <a:solidFill>
                            <a:srgbClr val="000000"/>
                          </a:solidFill>
                          <a:latin typeface="Arial"/>
                        </a:rPr>
                        <a:t>Choose Graphics</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09169">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194188">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800" b="0" i="0" u="none" strike="noStrike" baseline="0" dirty="0">
                          <a:solidFill>
                            <a:srgbClr val="000000"/>
                          </a:solidFill>
                          <a:latin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graphicFrame>
        <p:nvGraphicFramePr>
          <p:cNvPr id="14" name="Table 13">
            <a:extLst>
              <a:ext uri="{FF2B5EF4-FFF2-40B4-BE49-F238E27FC236}">
                <a16:creationId xmlns:a16="http://schemas.microsoft.com/office/drawing/2014/main" id="{4FBCE620-5665-4337-985F-CA727E08B7E2}"/>
              </a:ext>
            </a:extLst>
          </p:cNvPr>
          <p:cNvGraphicFramePr>
            <a:graphicFrameLocks noGrp="1"/>
          </p:cNvGraphicFramePr>
          <p:nvPr/>
        </p:nvGraphicFramePr>
        <p:xfrm>
          <a:off x="5344286" y="3952238"/>
          <a:ext cx="1171555" cy="2263176"/>
        </p:xfrm>
        <a:graphic>
          <a:graphicData uri="http://schemas.openxmlformats.org/drawingml/2006/table">
            <a:tbl>
              <a:tblPr firstRow="1">
                <a:tableStyleId>{2D5ABB26-0587-4C30-8999-92F81FD0307C}</a:tableStyleId>
              </a:tblPr>
              <a:tblGrid>
                <a:gridCol w="270772">
                  <a:extLst>
                    <a:ext uri="{9D8B030D-6E8A-4147-A177-3AD203B41FA5}">
                      <a16:colId xmlns:a16="http://schemas.microsoft.com/office/drawing/2014/main" val="20000"/>
                    </a:ext>
                  </a:extLst>
                </a:gridCol>
                <a:gridCol w="900783">
                  <a:extLst>
                    <a:ext uri="{9D8B030D-6E8A-4147-A177-3AD203B41FA5}">
                      <a16:colId xmlns:a16="http://schemas.microsoft.com/office/drawing/2014/main" val="387219617"/>
                    </a:ext>
                  </a:extLst>
                </a:gridCol>
              </a:tblGrid>
              <a:tr h="197833">
                <a:tc rowSpan="11">
                  <a:txBody>
                    <a:bodyPr/>
                    <a:lstStyle/>
                    <a:p>
                      <a:pPr marL="0" marR="0" indent="0" algn="r" rtl="0" eaLnBrk="1" fontAlgn="b" latinLnBrk="0" hangingPunct="1">
                        <a:lnSpc>
                          <a:spcPct val="100000"/>
                        </a:lnSpc>
                        <a:spcBef>
                          <a:spcPts val="0"/>
                        </a:spcBef>
                        <a:spcAft>
                          <a:spcPts val="0"/>
                        </a:spcAft>
                        <a:buClrTx/>
                        <a:buSzTx/>
                        <a:buFontTx/>
                        <a:buNone/>
                      </a:pPr>
                      <a:r>
                        <a:rPr lang="en-US" sz="1400" b="1">
                          <a:solidFill>
                            <a:schemeClr val="bg1"/>
                          </a:solidFill>
                        </a:rPr>
                        <a:t>P920   2P Workstation </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$3,269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85712">
                <a:tc vMerge="1">
                  <a:txBody>
                    <a:bodyPr/>
                    <a:lstStyle/>
                    <a:p>
                      <a:endParaRPr lang="en-US"/>
                    </a:p>
                  </a:txBody>
                  <a:tcPr/>
                </a:tc>
                <a:tc>
                  <a:txBody>
                    <a:bodyPr/>
                    <a:lstStyle/>
                    <a:p>
                      <a:pPr lvl="0" algn="ctr">
                        <a:buNone/>
                      </a:pPr>
                      <a:endParaRPr lang="hr-HR" sz="800" b="1" i="0" u="none" strike="noStrike" baseline="0" dirty="0">
                        <a:solidFill>
                          <a:srgbClr val="0070C0"/>
                        </a:solidFill>
                        <a:latin typeface="+mn-lt"/>
                      </a:endParaRPr>
                    </a:p>
                  </a:txBody>
                  <a:tcPr marL="68597" marR="0" marT="0" marB="0" anchor="ctr">
                    <a:solidFill>
                      <a:schemeClr val="bg1">
                        <a:lumMod val="95000"/>
                      </a:schemeClr>
                    </a:solidFill>
                  </a:tcPr>
                </a:tc>
                <a:extLst>
                  <a:ext uri="{0D108BD9-81ED-4DB2-BD59-A6C34878D82A}">
                    <a16:rowId xmlns:a16="http://schemas.microsoft.com/office/drawing/2014/main" val="3222370514"/>
                  </a:ext>
                </a:extLst>
              </a:tr>
              <a:tr h="18571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a:r>
                        <a:rPr lang="hr-HR" sz="800" b="1" i="0" u="none" strike="noStrike" baseline="0" dirty="0">
                          <a:latin typeface="+mn-lt"/>
                        </a:rPr>
                        <a:t>30BC0078US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27998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2x Xeon Silver 4210R 10C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70245">
                <a:tc vMerge="1">
                  <a:txBody>
                    <a:bodyPr/>
                    <a:lstStyle/>
                    <a:p>
                      <a:endParaRPr lang="en-US"/>
                    </a:p>
                  </a:txBody>
                  <a:tcPr/>
                </a:tc>
                <a:tc>
                  <a:txBody>
                    <a:bodyPr/>
                    <a:lstStyle/>
                    <a:p>
                      <a:pPr algn="ctr"/>
                      <a:r>
                        <a:rPr lang="en-US" sz="800" b="0" i="0" u="none" strike="noStrike" baseline="0">
                          <a:solidFill>
                            <a:srgbClr val="000000"/>
                          </a:solidFill>
                          <a:latin typeface="Arial"/>
                        </a:rPr>
                        <a:t>1400W PSU</a:t>
                      </a:r>
                    </a:p>
                  </a:txBody>
                  <a:tcPr marL="68598" marR="0" marT="0" marB="0" anchor="ctr">
                    <a:solidFill>
                      <a:schemeClr val="bg1">
                        <a:lumMod val="95000"/>
                      </a:schemeClr>
                    </a:solidFill>
                  </a:tcPr>
                </a:tc>
                <a:extLst>
                  <a:ext uri="{0D108BD9-81ED-4DB2-BD59-A6C34878D82A}">
                    <a16:rowId xmlns:a16="http://schemas.microsoft.com/office/drawing/2014/main" val="1185985619"/>
                  </a:ext>
                </a:extLst>
              </a:tr>
              <a:tr h="17024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1386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512GB PCIe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170245">
                <a:tc vMerge="1">
                  <a:txBody>
                    <a:bodyPr/>
                    <a:lstStyle/>
                    <a:p>
                      <a:endParaRPr lang="en-US"/>
                    </a:p>
                  </a:txBody>
                  <a:tcPr/>
                </a:tc>
                <a:tc>
                  <a:txBody>
                    <a:bodyPr/>
                    <a:lstStyle/>
                    <a:p>
                      <a:pPr algn="ctr"/>
                      <a:r>
                        <a:rPr lang="en-US" sz="800" b="0" i="0" u="none" strike="noStrike" baseline="0">
                          <a:solidFill>
                            <a:srgbClr val="000000"/>
                          </a:solidFill>
                          <a:latin typeface="Arial"/>
                        </a:rPr>
                        <a:t>No ODD</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26095">
                <a:tc vMerge="1">
                  <a:txBody>
                    <a:bodyPr/>
                    <a:lstStyle/>
                    <a:p>
                      <a:endParaRPr lang="en-US"/>
                    </a:p>
                  </a:txBody>
                  <a:tcPr/>
                </a:tc>
                <a:tc>
                  <a:txBody>
                    <a:bodyPr/>
                    <a:lstStyle/>
                    <a:p>
                      <a:pPr algn="ctr"/>
                      <a:r>
                        <a:rPr lang="en-US" sz="800" b="0" i="0" u="none" strike="noStrike" baseline="0">
                          <a:solidFill>
                            <a:srgbClr val="000000"/>
                          </a:solidFill>
                          <a:latin typeface="Arial"/>
                        </a:rPr>
                        <a:t>Choose Graphics</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03882">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226095">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800" b="0" i="0" u="none" strike="noStrike" baseline="0" dirty="0">
                          <a:solidFill>
                            <a:srgbClr val="000000"/>
                          </a:solidFill>
                          <a:latin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4" name="Picture 3" descr="A picture containing text, electronics, black, light&#10;&#10;Description automatically generated">
            <a:extLst>
              <a:ext uri="{FF2B5EF4-FFF2-40B4-BE49-F238E27FC236}">
                <a16:creationId xmlns:a16="http://schemas.microsoft.com/office/drawing/2014/main" id="{B30A454E-FEE5-4099-9D05-C9C2BE4E59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139" y="2045710"/>
            <a:ext cx="823220" cy="1202854"/>
          </a:xfrm>
          <a:prstGeom prst="rect">
            <a:avLst/>
          </a:prstGeom>
        </p:spPr>
      </p:pic>
      <p:pic>
        <p:nvPicPr>
          <p:cNvPr id="15" name="Picture 14" descr="A picture containing electronics, dark&#10;&#10;Description automatically generated">
            <a:extLst>
              <a:ext uri="{FF2B5EF4-FFF2-40B4-BE49-F238E27FC236}">
                <a16:creationId xmlns:a16="http://schemas.microsoft.com/office/drawing/2014/main" id="{F2B5188E-06F8-470D-9DB4-FF48ECBBE5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3133" y="1401266"/>
            <a:ext cx="1387023" cy="2464740"/>
          </a:xfrm>
          <a:prstGeom prst="rect">
            <a:avLst/>
          </a:prstGeom>
        </p:spPr>
      </p:pic>
      <p:pic>
        <p:nvPicPr>
          <p:cNvPr id="17" name="Picture 16" descr="A picture containing text, electronics&#10;&#10;Description automatically generated">
            <a:extLst>
              <a:ext uri="{FF2B5EF4-FFF2-40B4-BE49-F238E27FC236}">
                <a16:creationId xmlns:a16="http://schemas.microsoft.com/office/drawing/2014/main" id="{F7028437-F285-4DC1-B3EC-4191D67986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560" y="4317029"/>
            <a:ext cx="972676" cy="1449739"/>
          </a:xfrm>
          <a:prstGeom prst="rect">
            <a:avLst/>
          </a:prstGeom>
        </p:spPr>
      </p:pic>
      <p:sp>
        <p:nvSpPr>
          <p:cNvPr id="5" name="Title 4">
            <a:extLst>
              <a:ext uri="{FF2B5EF4-FFF2-40B4-BE49-F238E27FC236}">
                <a16:creationId xmlns:a16="http://schemas.microsoft.com/office/drawing/2014/main" id="{2207E32E-B5BF-D622-241F-0768C09737BF}"/>
              </a:ext>
            </a:extLst>
          </p:cNvPr>
          <p:cNvSpPr>
            <a:spLocks noGrp="1"/>
          </p:cNvSpPr>
          <p:nvPr>
            <p:ph type="title" idx="4294967295"/>
          </p:nvPr>
        </p:nvSpPr>
        <p:spPr>
          <a:xfrm>
            <a:off x="0" y="178898"/>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Performance Towers While Supplies Last through 2023</a:t>
            </a:r>
            <a:endParaRPr lang="en-US" dirty="0">
              <a:solidFill>
                <a:srgbClr val="FF0000"/>
              </a:solidFill>
            </a:endParaRPr>
          </a:p>
        </p:txBody>
      </p:sp>
      <p:pic>
        <p:nvPicPr>
          <p:cNvPr id="6" name="Picture 5" descr="A picture containing text, electronics, computer, black&#10;&#10;Description automatically generated">
            <a:extLst>
              <a:ext uri="{FF2B5EF4-FFF2-40B4-BE49-F238E27FC236}">
                <a16:creationId xmlns:a16="http://schemas.microsoft.com/office/drawing/2014/main" id="{D9D1E7E4-3E8B-6791-A667-5FABC3A8786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9558" y="4195958"/>
            <a:ext cx="1194174" cy="1694350"/>
          </a:xfrm>
          <a:prstGeom prst="rect">
            <a:avLst/>
          </a:prstGeom>
        </p:spPr>
      </p:pic>
      <p:sp>
        <p:nvSpPr>
          <p:cNvPr id="9" name="TextBox 8">
            <a:extLst>
              <a:ext uri="{FF2B5EF4-FFF2-40B4-BE49-F238E27FC236}">
                <a16:creationId xmlns:a16="http://schemas.microsoft.com/office/drawing/2014/main" id="{EB95908D-0BD4-4F4C-D232-2A47C1BEE4C3}"/>
              </a:ext>
            </a:extLst>
          </p:cNvPr>
          <p:cNvSpPr txBox="1"/>
          <p:nvPr/>
        </p:nvSpPr>
        <p:spPr>
          <a:xfrm>
            <a:off x="9015653" y="3693034"/>
            <a:ext cx="279339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While supplies last!</a:t>
            </a:r>
            <a:endParaRPr kumimoji="0" lang="en-US" sz="2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4763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6" y="1786"/>
            <a:ext cx="12182478" cy="6854429"/>
          </a:xfrm>
          <a:prstGeom prst="rect">
            <a:avLst/>
          </a:prstGeom>
        </p:spPr>
      </p:pic>
      <p:sp>
        <p:nvSpPr>
          <p:cNvPr id="4" name="Moon 3"/>
          <p:cNvSpPr/>
          <p:nvPr/>
        </p:nvSpPr>
        <p:spPr>
          <a:xfrm rot="10800000">
            <a:off x="-1644297" y="-2339140"/>
            <a:ext cx="16574390" cy="9347676"/>
          </a:xfrm>
          <a:prstGeom prst="moon">
            <a:avLst>
              <a:gd name="adj" fmla="val 5638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dirty="0">
              <a:solidFill>
                <a:prstClr val="white"/>
              </a:solidFill>
              <a:latin typeface="Arial"/>
            </a:endParaRPr>
          </a:p>
        </p:txBody>
      </p:sp>
      <p:sp>
        <p:nvSpPr>
          <p:cNvPr id="9" name="Moon 8"/>
          <p:cNvSpPr/>
          <p:nvPr/>
        </p:nvSpPr>
        <p:spPr>
          <a:xfrm rot="10800000">
            <a:off x="-7648017" y="634392"/>
            <a:ext cx="14137259" cy="2747006"/>
          </a:xfrm>
          <a:prstGeom prst="moon">
            <a:avLst>
              <a:gd name="adj" fmla="val 52626"/>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11" name="Arc 10"/>
          <p:cNvSpPr/>
          <p:nvPr/>
        </p:nvSpPr>
        <p:spPr>
          <a:xfrm rot="7342487">
            <a:off x="4930214" y="5874011"/>
            <a:ext cx="6415944" cy="178540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8621">
              <a:defRPr/>
            </a:pPr>
            <a:endParaRPr lang="en-US" sz="2398">
              <a:solidFill>
                <a:srgbClr val="000000"/>
              </a:solidFill>
              <a:latin typeface="Arial"/>
            </a:endParaRPr>
          </a:p>
        </p:txBody>
      </p:sp>
      <p:grpSp>
        <p:nvGrpSpPr>
          <p:cNvPr id="17" name="Group 16">
            <a:extLst>
              <a:ext uri="{FF2B5EF4-FFF2-40B4-BE49-F238E27FC236}">
                <a16:creationId xmlns:a16="http://schemas.microsoft.com/office/drawing/2014/main" id="{C456F36C-242C-4C68-B8DB-8A18222B30B5}"/>
              </a:ext>
            </a:extLst>
          </p:cNvPr>
          <p:cNvGrpSpPr/>
          <p:nvPr/>
        </p:nvGrpSpPr>
        <p:grpSpPr>
          <a:xfrm>
            <a:off x="4419429" y="2906108"/>
            <a:ext cx="2916053" cy="1584191"/>
            <a:chOff x="5110941" y="3821624"/>
            <a:chExt cx="2916813" cy="1584604"/>
          </a:xfrm>
        </p:grpSpPr>
        <p:sp>
          <p:nvSpPr>
            <p:cNvPr id="59" name="Moon 58">
              <a:extLst>
                <a:ext uri="{FF2B5EF4-FFF2-40B4-BE49-F238E27FC236}">
                  <a16:creationId xmlns:a16="http://schemas.microsoft.com/office/drawing/2014/main" id="{DACD0068-3846-4D88-A647-1A2239B4DA8C}"/>
                </a:ext>
              </a:extLst>
            </p:cNvPr>
            <p:cNvSpPr/>
            <p:nvPr/>
          </p:nvSpPr>
          <p:spPr>
            <a:xfrm>
              <a:off x="5110941" y="4438435"/>
              <a:ext cx="2916813" cy="967793"/>
            </a:xfrm>
            <a:prstGeom prst="moon">
              <a:avLst>
                <a:gd name="adj" fmla="val 64379"/>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dirty="0">
                <a:solidFill>
                  <a:prstClr val="white"/>
                </a:solidFill>
                <a:latin typeface="Arial"/>
              </a:endParaRPr>
            </a:p>
          </p:txBody>
        </p:sp>
        <p:sp>
          <p:nvSpPr>
            <p:cNvPr id="61" name="TextBox 60">
              <a:extLst>
                <a:ext uri="{FF2B5EF4-FFF2-40B4-BE49-F238E27FC236}">
                  <a16:creationId xmlns:a16="http://schemas.microsoft.com/office/drawing/2014/main" id="{A0F65414-6E30-4930-9CA7-3B2BF54D1451}"/>
                </a:ext>
              </a:extLst>
            </p:cNvPr>
            <p:cNvSpPr txBox="1"/>
            <p:nvPr/>
          </p:nvSpPr>
          <p:spPr>
            <a:xfrm>
              <a:off x="5467815" y="4629497"/>
              <a:ext cx="1399377" cy="46141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M Series</a:t>
              </a:r>
            </a:p>
          </p:txBody>
        </p:sp>
        <p:sp>
          <p:nvSpPr>
            <p:cNvPr id="69" name="TextBox 68">
              <a:extLst>
                <a:ext uri="{FF2B5EF4-FFF2-40B4-BE49-F238E27FC236}">
                  <a16:creationId xmlns:a16="http://schemas.microsoft.com/office/drawing/2014/main" id="{51BB41D4-C044-4C0A-87C8-3EB8343985A8}"/>
                </a:ext>
              </a:extLst>
            </p:cNvPr>
            <p:cNvSpPr txBox="1"/>
            <p:nvPr/>
          </p:nvSpPr>
          <p:spPr>
            <a:xfrm>
              <a:off x="5305894" y="4993603"/>
              <a:ext cx="1904193" cy="338466"/>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Mobile Productivity</a:t>
              </a:r>
            </a:p>
          </p:txBody>
        </p:sp>
        <p:pic>
          <p:nvPicPr>
            <p:cNvPr id="18" name="Picture 17" descr="A close up of a computer&#10;&#10;Description automatically generated">
              <a:extLst>
                <a:ext uri="{FF2B5EF4-FFF2-40B4-BE49-F238E27FC236}">
                  <a16:creationId xmlns:a16="http://schemas.microsoft.com/office/drawing/2014/main" id="{8B9148D4-96A6-4DF6-BB70-D7AE54DE50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4572" y="3821624"/>
              <a:ext cx="1332523" cy="999393"/>
            </a:xfrm>
            <a:prstGeom prst="rect">
              <a:avLst/>
            </a:prstGeom>
          </p:spPr>
        </p:pic>
      </p:grpSp>
      <p:grpSp>
        <p:nvGrpSpPr>
          <p:cNvPr id="20" name="Group 19">
            <a:extLst>
              <a:ext uri="{FF2B5EF4-FFF2-40B4-BE49-F238E27FC236}">
                <a16:creationId xmlns:a16="http://schemas.microsoft.com/office/drawing/2014/main" id="{E5D9206A-2670-4471-AFCE-A7F093AA2D64}"/>
              </a:ext>
            </a:extLst>
          </p:cNvPr>
          <p:cNvGrpSpPr/>
          <p:nvPr/>
        </p:nvGrpSpPr>
        <p:grpSpPr>
          <a:xfrm>
            <a:off x="7278905" y="3407456"/>
            <a:ext cx="3481160" cy="1665331"/>
            <a:chOff x="8124839" y="3798265"/>
            <a:chExt cx="3482067" cy="1665765"/>
          </a:xfrm>
        </p:grpSpPr>
        <p:grpSp>
          <p:nvGrpSpPr>
            <p:cNvPr id="15" name="Group 14"/>
            <p:cNvGrpSpPr/>
            <p:nvPr/>
          </p:nvGrpSpPr>
          <p:grpSpPr>
            <a:xfrm>
              <a:off x="8124839" y="4446836"/>
              <a:ext cx="3354491" cy="1017194"/>
              <a:chOff x="2132442" y="4818599"/>
              <a:chExt cx="3355365" cy="1017459"/>
            </a:xfrm>
          </p:grpSpPr>
          <p:sp>
            <p:nvSpPr>
              <p:cNvPr id="60" name="Moon 59"/>
              <p:cNvSpPr/>
              <p:nvPr/>
            </p:nvSpPr>
            <p:spPr>
              <a:xfrm rot="10800000">
                <a:off x="2132442" y="4818599"/>
                <a:ext cx="3355365" cy="1017459"/>
              </a:xfrm>
              <a:prstGeom prst="moon">
                <a:avLst>
                  <a:gd name="adj" fmla="val 64379"/>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58" name="TextBox 57"/>
              <p:cNvSpPr txBox="1"/>
              <p:nvPr/>
            </p:nvSpPr>
            <p:spPr>
              <a:xfrm>
                <a:off x="3334559" y="4868625"/>
                <a:ext cx="1348446" cy="46153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E Series</a:t>
                </a:r>
              </a:p>
            </p:txBody>
          </p:sp>
          <p:sp>
            <p:nvSpPr>
              <p:cNvPr id="68" name="TextBox 67"/>
              <p:cNvSpPr txBox="1"/>
              <p:nvPr/>
            </p:nvSpPr>
            <p:spPr>
              <a:xfrm>
                <a:off x="3337548" y="5261061"/>
                <a:ext cx="1781257" cy="338554"/>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Entry Productivity</a:t>
                </a:r>
              </a:p>
            </p:txBody>
          </p:sp>
        </p:grpSp>
        <p:pic>
          <p:nvPicPr>
            <p:cNvPr id="14" name="Picture 13" descr="A picture containing dark, sitting, lamp, lit&#10;&#10;Description automatically generated">
              <a:extLst>
                <a:ext uri="{FF2B5EF4-FFF2-40B4-BE49-F238E27FC236}">
                  <a16:creationId xmlns:a16="http://schemas.microsoft.com/office/drawing/2014/main" id="{915CDF52-92E8-4CC1-951E-74F496CD77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41548" y="3798265"/>
              <a:ext cx="1265358" cy="1157167"/>
            </a:xfrm>
            <a:prstGeom prst="rect">
              <a:avLst/>
            </a:prstGeom>
          </p:spPr>
        </p:pic>
      </p:grpSp>
      <p:grpSp>
        <p:nvGrpSpPr>
          <p:cNvPr id="12" name="Group 11">
            <a:extLst>
              <a:ext uri="{FF2B5EF4-FFF2-40B4-BE49-F238E27FC236}">
                <a16:creationId xmlns:a16="http://schemas.microsoft.com/office/drawing/2014/main" id="{73C1EDD6-9F07-4E46-8B6A-EE3545833C13}"/>
              </a:ext>
            </a:extLst>
          </p:cNvPr>
          <p:cNvGrpSpPr/>
          <p:nvPr/>
        </p:nvGrpSpPr>
        <p:grpSpPr>
          <a:xfrm>
            <a:off x="9063938" y="1692272"/>
            <a:ext cx="3094330" cy="1855386"/>
            <a:chOff x="9072634" y="1918984"/>
            <a:chExt cx="3095136" cy="1855869"/>
          </a:xfrm>
        </p:grpSpPr>
        <p:sp>
          <p:nvSpPr>
            <p:cNvPr id="62" name="Moon 61"/>
            <p:cNvSpPr/>
            <p:nvPr/>
          </p:nvSpPr>
          <p:spPr>
            <a:xfrm>
              <a:off x="9072634" y="2586388"/>
              <a:ext cx="2916813" cy="676263"/>
            </a:xfrm>
            <a:prstGeom prst="moon">
              <a:avLst>
                <a:gd name="adj" fmla="val 64379"/>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56" name="TextBox 55"/>
            <p:cNvSpPr txBox="1"/>
            <p:nvPr/>
          </p:nvSpPr>
          <p:spPr>
            <a:xfrm>
              <a:off x="9309585" y="2693747"/>
              <a:ext cx="1654189" cy="46141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TIO Series</a:t>
              </a:r>
            </a:p>
          </p:txBody>
        </p:sp>
        <p:sp>
          <p:nvSpPr>
            <p:cNvPr id="66" name="TextBox 65"/>
            <p:cNvSpPr txBox="1"/>
            <p:nvPr/>
          </p:nvSpPr>
          <p:spPr>
            <a:xfrm>
              <a:off x="9449315" y="3046708"/>
              <a:ext cx="1325531" cy="338466"/>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Modular AIO</a:t>
              </a:r>
            </a:p>
          </p:txBody>
        </p:sp>
        <p:pic>
          <p:nvPicPr>
            <p:cNvPr id="7" name="Picture 6" descr="A computer screen with a keyboard and mouse&#10;&#10;Description automatically generated with low confidence">
              <a:extLst>
                <a:ext uri="{FF2B5EF4-FFF2-40B4-BE49-F238E27FC236}">
                  <a16:creationId xmlns:a16="http://schemas.microsoft.com/office/drawing/2014/main" id="{7AB8C443-B250-480B-AA26-5CB4A54D26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99016" y="1918984"/>
              <a:ext cx="1868754" cy="1855869"/>
            </a:xfrm>
            <a:prstGeom prst="rect">
              <a:avLst/>
            </a:prstGeom>
          </p:spPr>
        </p:pic>
      </p:grpSp>
      <p:grpSp>
        <p:nvGrpSpPr>
          <p:cNvPr id="3" name="Group 2"/>
          <p:cNvGrpSpPr/>
          <p:nvPr/>
        </p:nvGrpSpPr>
        <p:grpSpPr>
          <a:xfrm>
            <a:off x="4484565" y="5187237"/>
            <a:ext cx="2916053" cy="937970"/>
            <a:chOff x="6812304" y="4271320"/>
            <a:chExt cx="2917573" cy="938458"/>
          </a:xfrm>
        </p:grpSpPr>
        <p:sp>
          <p:nvSpPr>
            <p:cNvPr id="47" name="Moon 46"/>
            <p:cNvSpPr/>
            <p:nvPr/>
          </p:nvSpPr>
          <p:spPr>
            <a:xfrm rot="10800000">
              <a:off x="6812304" y="4271320"/>
              <a:ext cx="2917573" cy="676439"/>
            </a:xfrm>
            <a:prstGeom prst="moon">
              <a:avLst>
                <a:gd name="adj" fmla="val 64379"/>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48" name="TextBox 47"/>
            <p:cNvSpPr txBox="1"/>
            <p:nvPr/>
          </p:nvSpPr>
          <p:spPr>
            <a:xfrm>
              <a:off x="7910090" y="4407697"/>
              <a:ext cx="1348446" cy="46153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S Series</a:t>
              </a:r>
            </a:p>
          </p:txBody>
        </p:sp>
        <p:sp>
          <p:nvSpPr>
            <p:cNvPr id="49" name="TextBox 48"/>
            <p:cNvSpPr txBox="1"/>
            <p:nvPr/>
          </p:nvSpPr>
          <p:spPr>
            <a:xfrm>
              <a:off x="7976751" y="4871224"/>
              <a:ext cx="628698" cy="338554"/>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SMB</a:t>
              </a:r>
            </a:p>
          </p:txBody>
        </p:sp>
      </p:grpSp>
      <p:grpSp>
        <p:nvGrpSpPr>
          <p:cNvPr id="71" name="Group 70"/>
          <p:cNvGrpSpPr/>
          <p:nvPr/>
        </p:nvGrpSpPr>
        <p:grpSpPr>
          <a:xfrm>
            <a:off x="557225" y="6419924"/>
            <a:ext cx="733974" cy="244880"/>
            <a:chOff x="547688" y="952500"/>
            <a:chExt cx="12190413" cy="4067175"/>
          </a:xfrm>
        </p:grpSpPr>
        <p:sp>
          <p:nvSpPr>
            <p:cNvPr id="72" name="Rectangle 71"/>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3" name="Freeform 7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4" name="Freeform 73"/>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5" name="Freeform 74"/>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6" name="Freeform 75"/>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7"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8"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grpSp>
      <p:grpSp>
        <p:nvGrpSpPr>
          <p:cNvPr id="6" name="Group 5">
            <a:extLst>
              <a:ext uri="{FF2B5EF4-FFF2-40B4-BE49-F238E27FC236}">
                <a16:creationId xmlns:a16="http://schemas.microsoft.com/office/drawing/2014/main" id="{92D9BA4B-E21D-44D3-9CAD-0972982134E4}"/>
              </a:ext>
            </a:extLst>
          </p:cNvPr>
          <p:cNvGrpSpPr/>
          <p:nvPr/>
        </p:nvGrpSpPr>
        <p:grpSpPr>
          <a:xfrm>
            <a:off x="4634731" y="2168292"/>
            <a:ext cx="3096053" cy="849251"/>
            <a:chOff x="4401346" y="2860508"/>
            <a:chExt cx="3096859" cy="849472"/>
          </a:xfrm>
        </p:grpSpPr>
        <p:sp>
          <p:nvSpPr>
            <p:cNvPr id="70" name="Moon 69"/>
            <p:cNvSpPr/>
            <p:nvPr/>
          </p:nvSpPr>
          <p:spPr>
            <a:xfrm rot="10800000">
              <a:off x="4401346" y="2860508"/>
              <a:ext cx="2916813" cy="593941"/>
            </a:xfrm>
            <a:prstGeom prst="moon">
              <a:avLst>
                <a:gd name="adj" fmla="val 64379"/>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54" name="TextBox 53"/>
            <p:cNvSpPr txBox="1"/>
            <p:nvPr/>
          </p:nvSpPr>
          <p:spPr>
            <a:xfrm>
              <a:off x="5452449" y="2912132"/>
              <a:ext cx="1324890" cy="46141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T Series</a:t>
              </a:r>
            </a:p>
          </p:txBody>
        </p:sp>
        <p:sp>
          <p:nvSpPr>
            <p:cNvPr id="67" name="TextBox 66"/>
            <p:cNvSpPr txBox="1"/>
            <p:nvPr/>
          </p:nvSpPr>
          <p:spPr>
            <a:xfrm>
              <a:off x="5124455" y="3371514"/>
              <a:ext cx="2373750" cy="338466"/>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Mainstream Productivity</a:t>
              </a:r>
            </a:p>
          </p:txBody>
        </p:sp>
      </p:grpSp>
      <p:sp>
        <p:nvSpPr>
          <p:cNvPr id="16" name="Slide Number Placeholder 15"/>
          <p:cNvSpPr>
            <a:spLocks noGrp="1"/>
          </p:cNvSpPr>
          <p:nvPr>
            <p:ph type="sldNum" sz="quarter" idx="4"/>
          </p:nvPr>
        </p:nvSpPr>
        <p:spPr/>
        <p:txBody>
          <a:bodyPr/>
          <a:lstStyle/>
          <a:p>
            <a:pPr defTabSz="1218621">
              <a:defRPr/>
            </a:pPr>
            <a:fld id="{6D22F896-40B5-4ADD-8801-0D06FADFA095}" type="slidenum">
              <a:rPr lang="en-US">
                <a:solidFill>
                  <a:prstClr val="white"/>
                </a:solidFill>
              </a:rPr>
              <a:pPr defTabSz="1218621">
                <a:defRPr/>
              </a:pPr>
              <a:t>48</a:t>
            </a:fld>
            <a:endParaRPr lang="en-US" dirty="0">
              <a:solidFill>
                <a:prstClr val="white"/>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2593" y="1023197"/>
            <a:ext cx="4807620" cy="1523206"/>
          </a:xfrm>
          <a:prstGeom prst="rect">
            <a:avLst/>
          </a:prstGeom>
        </p:spPr>
      </p:pic>
      <p:sp>
        <p:nvSpPr>
          <p:cNvPr id="10" name="TextBox 9"/>
          <p:cNvSpPr txBox="1"/>
          <p:nvPr/>
        </p:nvSpPr>
        <p:spPr>
          <a:xfrm>
            <a:off x="485686" y="2346057"/>
            <a:ext cx="1876459" cy="645995"/>
          </a:xfrm>
          <a:prstGeom prst="rect">
            <a:avLst/>
          </a:prstGeom>
          <a:noFill/>
        </p:spPr>
        <p:txBody>
          <a:bodyPr wrap="none" rtlCol="0">
            <a:spAutoFit/>
          </a:bodyPr>
          <a:lstStyle/>
          <a:p>
            <a:pPr defTabSz="1218621">
              <a:defRPr/>
            </a:pPr>
            <a:r>
              <a:rPr lang="en-US" sz="3598" dirty="0">
                <a:solidFill>
                  <a:prstClr val="white"/>
                </a:solidFill>
                <a:latin typeface="Arial" pitchFamily="34" charset="0"/>
                <a:cs typeface="Arial" pitchFamily="34" charset="0"/>
              </a:rPr>
              <a:t>Portfolio</a:t>
            </a:r>
          </a:p>
        </p:txBody>
      </p:sp>
      <p:grpSp>
        <p:nvGrpSpPr>
          <p:cNvPr id="5" name="Group 4">
            <a:extLst>
              <a:ext uri="{FF2B5EF4-FFF2-40B4-BE49-F238E27FC236}">
                <a16:creationId xmlns:a16="http://schemas.microsoft.com/office/drawing/2014/main" id="{084B516A-5E59-4A9E-8051-9D07D2ACB68A}"/>
              </a:ext>
            </a:extLst>
          </p:cNvPr>
          <p:cNvGrpSpPr/>
          <p:nvPr/>
        </p:nvGrpSpPr>
        <p:grpSpPr>
          <a:xfrm>
            <a:off x="8142746" y="1154772"/>
            <a:ext cx="2916053" cy="986833"/>
            <a:chOff x="7858033" y="1214183"/>
            <a:chExt cx="2916813" cy="987090"/>
          </a:xfrm>
        </p:grpSpPr>
        <p:sp>
          <p:nvSpPr>
            <p:cNvPr id="63" name="Moon 62"/>
            <p:cNvSpPr/>
            <p:nvPr/>
          </p:nvSpPr>
          <p:spPr>
            <a:xfrm>
              <a:off x="7858033" y="1214183"/>
              <a:ext cx="2916813" cy="676263"/>
            </a:xfrm>
            <a:prstGeom prst="moon">
              <a:avLst>
                <a:gd name="adj" fmla="val 64379"/>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52" name="TextBox 51"/>
            <p:cNvSpPr txBox="1"/>
            <p:nvPr/>
          </p:nvSpPr>
          <p:spPr>
            <a:xfrm>
              <a:off x="8181932" y="1321542"/>
              <a:ext cx="1342518" cy="46141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P Series</a:t>
              </a:r>
            </a:p>
          </p:txBody>
        </p:sp>
        <p:sp>
          <p:nvSpPr>
            <p:cNvPr id="65" name="TextBox 64"/>
            <p:cNvSpPr txBox="1"/>
            <p:nvPr/>
          </p:nvSpPr>
          <p:spPr>
            <a:xfrm>
              <a:off x="8217746" y="1862807"/>
              <a:ext cx="2237530" cy="338466"/>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Premium Performance</a:t>
              </a:r>
            </a:p>
          </p:txBody>
        </p:sp>
      </p:grpSp>
      <p:pic>
        <p:nvPicPr>
          <p:cNvPr id="80" name="Picture 79" descr="A picture containing text, display, picture frame&#10;&#10;Description automatically generated">
            <a:extLst>
              <a:ext uri="{FF2B5EF4-FFF2-40B4-BE49-F238E27FC236}">
                <a16:creationId xmlns:a16="http://schemas.microsoft.com/office/drawing/2014/main" id="{77AD606B-8104-4B73-AD41-5A6983558A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7703" y="4363422"/>
            <a:ext cx="2646113" cy="1481880"/>
          </a:xfrm>
          <a:prstGeom prst="rect">
            <a:avLst/>
          </a:prstGeom>
        </p:spPr>
      </p:pic>
      <p:pic>
        <p:nvPicPr>
          <p:cNvPr id="82" name="Picture 2" descr="C:\Users\wangqi23\Desktop\4klogo.png">
            <a:extLst>
              <a:ext uri="{FF2B5EF4-FFF2-40B4-BE49-F238E27FC236}">
                <a16:creationId xmlns:a16="http://schemas.microsoft.com/office/drawing/2014/main" id="{3AAD668E-A73B-4FD7-9A58-7E1A85EA1B3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35225" y="4285914"/>
            <a:ext cx="665133" cy="651044"/>
          </a:xfrm>
          <a:prstGeom prst="rect">
            <a:avLst/>
          </a:prstGeom>
          <a:extLst>
            <a:ext uri="{909E8E84-426E-40DD-AFC4-6F175D3DCCD1}">
              <a14:hiddenFill xmlns:a14="http://schemas.microsoft.com/office/drawing/2010/main">
                <a:solidFill>
                  <a:srgbClr val="FFFFFF"/>
                </a:solidFill>
              </a14:hiddenFill>
            </a:ext>
          </a:extLst>
        </p:spPr>
      </p:pic>
      <p:pic>
        <p:nvPicPr>
          <p:cNvPr id="13" name="Picture 12" descr="A picture containing text, electronics, dark, computer&#10;&#10;Description automatically generated">
            <a:extLst>
              <a:ext uri="{FF2B5EF4-FFF2-40B4-BE49-F238E27FC236}">
                <a16:creationId xmlns:a16="http://schemas.microsoft.com/office/drawing/2014/main" id="{DE4CEE79-6502-4497-C935-BB86C90C41C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78159" y="119029"/>
            <a:ext cx="3280096" cy="1836925"/>
          </a:xfrm>
          <a:prstGeom prst="rect">
            <a:avLst/>
          </a:prstGeom>
        </p:spPr>
      </p:pic>
      <p:pic>
        <p:nvPicPr>
          <p:cNvPr id="21" name="Picture 20" descr="A picture containing text, indoor, electronics&#10;&#10;Description automatically generated">
            <a:extLst>
              <a:ext uri="{FF2B5EF4-FFF2-40B4-BE49-F238E27FC236}">
                <a16:creationId xmlns:a16="http://schemas.microsoft.com/office/drawing/2014/main" id="{F0652B26-3BCA-1736-00EE-5F3E37A7E34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70667" y="709507"/>
            <a:ext cx="2990796" cy="1675047"/>
          </a:xfrm>
          <a:prstGeom prst="rect">
            <a:avLst/>
          </a:prstGeom>
        </p:spPr>
      </p:pic>
    </p:spTree>
    <p:extLst>
      <p:ext uri="{BB962C8B-B14F-4D97-AF65-F5344CB8AC3E}">
        <p14:creationId xmlns:p14="http://schemas.microsoft.com/office/powerpoint/2010/main" val="3321957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text, indoor, floor, ceiling&#10;&#10;Description automatically generated">
            <a:extLst>
              <a:ext uri="{FF2B5EF4-FFF2-40B4-BE49-F238E27FC236}">
                <a16:creationId xmlns:a16="http://schemas.microsoft.com/office/drawing/2014/main" id="{42318DE4-F2F5-4094-B8EB-338EFBFC5F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52" y="893"/>
            <a:ext cx="12182088" cy="6856214"/>
          </a:xfrm>
          <a:prstGeom prst="rect">
            <a:avLst/>
          </a:prstGeom>
        </p:spPr>
      </p:pic>
      <p:sp>
        <p:nvSpPr>
          <p:cNvPr id="8" name="Rectangle 7">
            <a:extLst>
              <a:ext uri="{FF2B5EF4-FFF2-40B4-BE49-F238E27FC236}">
                <a16:creationId xmlns:a16="http://schemas.microsoft.com/office/drawing/2014/main" id="{7207AC2B-A112-48B6-82CF-87000C64EEC3}"/>
              </a:ext>
            </a:extLst>
          </p:cNvPr>
          <p:cNvSpPr/>
          <p:nvPr/>
        </p:nvSpPr>
        <p:spPr>
          <a:xfrm>
            <a:off x="2627790" y="2731718"/>
            <a:ext cx="6773662" cy="2400669"/>
          </a:xfrm>
          <a:prstGeom prst="rect">
            <a:avLst/>
          </a:prstGeom>
          <a:solidFill>
            <a:schemeClr val="accent6">
              <a:lumMod val="25000"/>
              <a:lumOff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11" name="TextBox 10">
            <a:extLst>
              <a:ext uri="{FF2B5EF4-FFF2-40B4-BE49-F238E27FC236}">
                <a16:creationId xmlns:a16="http://schemas.microsoft.com/office/drawing/2014/main" id="{95922689-C77D-4AD3-BDFB-E5B755ED640C}"/>
              </a:ext>
            </a:extLst>
          </p:cNvPr>
          <p:cNvSpPr txBox="1"/>
          <p:nvPr/>
        </p:nvSpPr>
        <p:spPr>
          <a:xfrm rot="16200000">
            <a:off x="2418373" y="4267176"/>
            <a:ext cx="937833" cy="461545"/>
          </a:xfrm>
          <a:prstGeom prst="rect">
            <a:avLst/>
          </a:prstGeom>
          <a:noFill/>
        </p:spPr>
        <p:txBody>
          <a:bodyPr wrap="none" rtlCol="0">
            <a:spAutoFit/>
          </a:bodyPr>
          <a:lstStyle/>
          <a:p>
            <a:pPr defTabSz="1218621">
              <a:defRPr/>
            </a:pPr>
            <a:r>
              <a:rPr lang="en-US" sz="2399" b="1" dirty="0">
                <a:solidFill>
                  <a:prstClr val="white"/>
                </a:solidFill>
                <a:latin typeface="Arial" pitchFamily="34" charset="0"/>
                <a:cs typeface="Arial" pitchFamily="34" charset="0"/>
              </a:rPr>
              <a:t>23.8”</a:t>
            </a:r>
          </a:p>
        </p:txBody>
      </p:sp>
      <p:sp>
        <p:nvSpPr>
          <p:cNvPr id="14" name="Title 13">
            <a:extLst>
              <a:ext uri="{FF2B5EF4-FFF2-40B4-BE49-F238E27FC236}">
                <a16:creationId xmlns:a16="http://schemas.microsoft.com/office/drawing/2014/main" id="{BBBAF9C1-79B7-4E93-9FA9-0F927278725F}"/>
              </a:ext>
            </a:extLst>
          </p:cNvPr>
          <p:cNvSpPr>
            <a:spLocks noGrp="1"/>
          </p:cNvSpPr>
          <p:nvPr>
            <p:ph type="title"/>
          </p:nvPr>
        </p:nvSpPr>
        <p:spPr/>
        <p:txBody>
          <a:bodyPr/>
          <a:lstStyle/>
          <a:p>
            <a:r>
              <a:rPr lang="en-US" dirty="0" err="1">
                <a:solidFill>
                  <a:schemeClr val="accent5">
                    <a:lumMod val="50000"/>
                  </a:schemeClr>
                </a:solidFill>
              </a:rPr>
              <a:t>ThinkVision</a:t>
            </a:r>
            <a:r>
              <a:rPr lang="en-US" dirty="0">
                <a:solidFill>
                  <a:schemeClr val="accent5">
                    <a:lumMod val="50000"/>
                  </a:schemeClr>
                </a:solidFill>
              </a:rPr>
              <a:t> P Series</a:t>
            </a:r>
          </a:p>
        </p:txBody>
      </p:sp>
      <p:sp>
        <p:nvSpPr>
          <p:cNvPr id="3" name="Slide Number Placeholder 2">
            <a:extLst>
              <a:ext uri="{FF2B5EF4-FFF2-40B4-BE49-F238E27FC236}">
                <a16:creationId xmlns:a16="http://schemas.microsoft.com/office/drawing/2014/main" id="{A54DB1AD-461A-4D72-AFBF-87793F418097}"/>
              </a:ext>
            </a:extLst>
          </p:cNvPr>
          <p:cNvSpPr>
            <a:spLocks noGrp="1"/>
          </p:cNvSpPr>
          <p:nvPr>
            <p:ph type="sldNum" sz="quarter" idx="10"/>
          </p:nvPr>
        </p:nvSpPr>
        <p:spPr/>
        <p:txBody>
          <a:bodyPr/>
          <a:lstStyle/>
          <a:p>
            <a:pPr defTabSz="1218621">
              <a:defRPr/>
            </a:pPr>
            <a:fld id="{6D22F896-40B5-4ADD-8801-0D06FADFA095}" type="slidenum">
              <a:rPr lang="en-US">
                <a:solidFill>
                  <a:prstClr val="white"/>
                </a:solidFill>
              </a:rPr>
              <a:pPr defTabSz="1218621">
                <a:defRPr/>
              </a:pPr>
              <a:t>49</a:t>
            </a:fld>
            <a:endParaRPr lang="en-US" dirty="0">
              <a:solidFill>
                <a:prstClr val="white"/>
              </a:solidFill>
            </a:endParaRPr>
          </a:p>
        </p:txBody>
      </p:sp>
      <p:pic>
        <p:nvPicPr>
          <p:cNvPr id="18" name="Picture 17" descr="A picture containing text, electronics, dark, computer&#10;&#10;Description automatically generated">
            <a:extLst>
              <a:ext uri="{FF2B5EF4-FFF2-40B4-BE49-F238E27FC236}">
                <a16:creationId xmlns:a16="http://schemas.microsoft.com/office/drawing/2014/main" id="{DD46DBC9-BC3E-44A8-8863-D50E44B79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2235" y="2192107"/>
            <a:ext cx="3280096" cy="1836925"/>
          </a:xfrm>
          <a:prstGeom prst="rect">
            <a:avLst/>
          </a:prstGeom>
        </p:spPr>
      </p:pic>
      <p:sp>
        <p:nvSpPr>
          <p:cNvPr id="45" name="TextBox 44">
            <a:extLst>
              <a:ext uri="{FF2B5EF4-FFF2-40B4-BE49-F238E27FC236}">
                <a16:creationId xmlns:a16="http://schemas.microsoft.com/office/drawing/2014/main" id="{034F6F5F-18D6-4FB1-9730-C4E30604950F}"/>
              </a:ext>
            </a:extLst>
          </p:cNvPr>
          <p:cNvSpPr txBox="1"/>
          <p:nvPr/>
        </p:nvSpPr>
        <p:spPr>
          <a:xfrm>
            <a:off x="1603459" y="6400806"/>
            <a:ext cx="4113728" cy="153848"/>
          </a:xfrm>
          <a:prstGeom prst="rect">
            <a:avLst/>
          </a:prstGeom>
          <a:noFill/>
        </p:spPr>
        <p:txBody>
          <a:bodyPr wrap="square" lIns="0" tIns="0" rIns="0" bIns="0" rtlCol="0">
            <a:spAutoFit/>
          </a:bodyPr>
          <a:lstStyle/>
          <a:p>
            <a:pPr defTabSz="1218621">
              <a:defRPr/>
            </a:pPr>
            <a:r>
              <a:rPr lang="en-US" sz="1000" dirty="0">
                <a:solidFill>
                  <a:prstClr val="white"/>
                </a:solidFill>
                <a:latin typeface="Arial" pitchFamily="34" charset="0"/>
                <a:cs typeface="Arial" pitchFamily="34" charset="0"/>
              </a:rPr>
              <a:t>2023 Lenovo Internal. All rights reserved.</a:t>
            </a:r>
          </a:p>
        </p:txBody>
      </p:sp>
      <p:grpSp>
        <p:nvGrpSpPr>
          <p:cNvPr id="46" name="Group 45">
            <a:extLst>
              <a:ext uri="{FF2B5EF4-FFF2-40B4-BE49-F238E27FC236}">
                <a16:creationId xmlns:a16="http://schemas.microsoft.com/office/drawing/2014/main" id="{5042CE1E-24E3-4A63-B2D8-7A9D5604BF12}"/>
              </a:ext>
            </a:extLst>
          </p:cNvPr>
          <p:cNvGrpSpPr>
            <a:grpSpLocks noChangeAspect="1"/>
          </p:cNvGrpSpPr>
          <p:nvPr/>
        </p:nvGrpSpPr>
        <p:grpSpPr>
          <a:xfrm>
            <a:off x="761802" y="6347523"/>
            <a:ext cx="777038" cy="259248"/>
            <a:chOff x="547688" y="952500"/>
            <a:chExt cx="12190413" cy="4067175"/>
          </a:xfrm>
        </p:grpSpPr>
        <p:sp>
          <p:nvSpPr>
            <p:cNvPr id="47" name="Rectangle 46">
              <a:extLst>
                <a:ext uri="{FF2B5EF4-FFF2-40B4-BE49-F238E27FC236}">
                  <a16:creationId xmlns:a16="http://schemas.microsoft.com/office/drawing/2014/main" id="{7ECE0027-9A6C-4B22-9DAE-E92439199ED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48" name="Freeform 7">
              <a:extLst>
                <a:ext uri="{FF2B5EF4-FFF2-40B4-BE49-F238E27FC236}">
                  <a16:creationId xmlns:a16="http://schemas.microsoft.com/office/drawing/2014/main" id="{593B4AC5-CD59-4D59-96F7-55EDD839BDD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49" name="Freeform 8">
              <a:extLst>
                <a:ext uri="{FF2B5EF4-FFF2-40B4-BE49-F238E27FC236}">
                  <a16:creationId xmlns:a16="http://schemas.microsoft.com/office/drawing/2014/main" id="{A1A4D032-ED38-4B63-9A45-ABD718F84744}"/>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0" name="Freeform 9">
              <a:extLst>
                <a:ext uri="{FF2B5EF4-FFF2-40B4-BE49-F238E27FC236}">
                  <a16:creationId xmlns:a16="http://schemas.microsoft.com/office/drawing/2014/main" id="{CB979282-438E-423D-A07F-B9283D6EE7D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1" name="Freeform 10">
              <a:extLst>
                <a:ext uri="{FF2B5EF4-FFF2-40B4-BE49-F238E27FC236}">
                  <a16:creationId xmlns:a16="http://schemas.microsoft.com/office/drawing/2014/main" id="{E59ACB5D-866A-4641-AE93-EDC9FE4B17C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2" name="Freeform 10">
              <a:extLst>
                <a:ext uri="{FF2B5EF4-FFF2-40B4-BE49-F238E27FC236}">
                  <a16:creationId xmlns:a16="http://schemas.microsoft.com/office/drawing/2014/main" id="{C4CDB5EC-593C-4B74-B5E7-F4CA1CF2449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3" name="Freeform 11">
              <a:extLst>
                <a:ext uri="{FF2B5EF4-FFF2-40B4-BE49-F238E27FC236}">
                  <a16:creationId xmlns:a16="http://schemas.microsoft.com/office/drawing/2014/main" id="{D3B143F0-4914-4C98-897C-239B07E3A0E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grpSp>
      <p:graphicFrame>
        <p:nvGraphicFramePr>
          <p:cNvPr id="2" name="Table 7">
            <a:extLst>
              <a:ext uri="{FF2B5EF4-FFF2-40B4-BE49-F238E27FC236}">
                <a16:creationId xmlns:a16="http://schemas.microsoft.com/office/drawing/2014/main" id="{4E3231E9-9D92-5857-1B46-ADB46D289DEB}"/>
              </a:ext>
            </a:extLst>
          </p:cNvPr>
          <p:cNvGraphicFramePr>
            <a:graphicFrameLocks noGrp="1"/>
          </p:cNvGraphicFramePr>
          <p:nvPr>
            <p:extLst>
              <p:ext uri="{D42A27DB-BD31-4B8C-83A1-F6EECF244321}">
                <p14:modId xmlns:p14="http://schemas.microsoft.com/office/powerpoint/2010/main" val="495956998"/>
              </p:ext>
            </p:extLst>
          </p:nvPr>
        </p:nvGraphicFramePr>
        <p:xfrm>
          <a:off x="3436948" y="3413023"/>
          <a:ext cx="2882148" cy="1709131"/>
        </p:xfrm>
        <a:graphic>
          <a:graphicData uri="http://schemas.openxmlformats.org/drawingml/2006/table">
            <a:tbl>
              <a:tblPr firstRow="1" bandRow="1">
                <a:tableStyleId>{93296810-A885-4BE3-A3E7-6D5BEEA58F35}</a:tableStyleId>
              </a:tblPr>
              <a:tblGrid>
                <a:gridCol w="2882148">
                  <a:extLst>
                    <a:ext uri="{9D8B030D-6E8A-4147-A177-3AD203B41FA5}">
                      <a16:colId xmlns:a16="http://schemas.microsoft.com/office/drawing/2014/main" val="2725753758"/>
                    </a:ext>
                  </a:extLst>
                </a:gridCol>
              </a:tblGrid>
              <a:tr h="337555">
                <a:tc>
                  <a:txBody>
                    <a:bodyPr/>
                    <a:lstStyle/>
                    <a:p>
                      <a:r>
                        <a:rPr lang="en-US" sz="1600" dirty="0"/>
                        <a:t>P24h-30</a:t>
                      </a:r>
                    </a:p>
                  </a:txBody>
                  <a:tcPr marL="91416" marR="91416" marT="45708" marB="45708"/>
                </a:tc>
                <a:extLst>
                  <a:ext uri="{0D108BD9-81ED-4DB2-BD59-A6C34878D82A}">
                    <a16:rowId xmlns:a16="http://schemas.microsoft.com/office/drawing/2014/main" val="3198656435"/>
                  </a:ext>
                </a:extLst>
              </a:tr>
              <a:tr h="1371243">
                <a:tc>
                  <a:txBody>
                    <a:bodyPr/>
                    <a:lstStyle/>
                    <a:p>
                      <a:r>
                        <a:rPr lang="en-US" sz="1200" dirty="0"/>
                        <a:t>23.8” 16:9 </a:t>
                      </a:r>
                      <a:r>
                        <a:rPr lang="en-US" sz="1200" dirty="0" err="1"/>
                        <a:t>nLBL</a:t>
                      </a:r>
                      <a:r>
                        <a:rPr lang="en-US" sz="1200" dirty="0"/>
                        <a:t> Display</a:t>
                      </a:r>
                    </a:p>
                    <a:p>
                      <a:r>
                        <a:rPr lang="en-US" sz="1200" dirty="0"/>
                        <a:t>QHD 2560x1440</a:t>
                      </a:r>
                    </a:p>
                    <a:p>
                      <a:r>
                        <a:rPr lang="en-US" sz="1200" dirty="0"/>
                        <a:t>USB-C (100W) / DP 1.4 / HDMI</a:t>
                      </a:r>
                    </a:p>
                    <a:p>
                      <a:r>
                        <a:rPr lang="en-US" sz="1200" dirty="0"/>
                        <a:t>Daisy Chain</a:t>
                      </a:r>
                    </a:p>
                    <a:p>
                      <a:r>
                        <a:rPr lang="en-US" sz="1200" dirty="0"/>
                        <a:t>Docking Monitor w/RJ45 Ethernet</a:t>
                      </a:r>
                    </a:p>
                    <a:p>
                      <a:r>
                        <a:rPr lang="en-US" sz="1200" dirty="0"/>
                        <a:t>$571</a:t>
                      </a:r>
                    </a:p>
                    <a:p>
                      <a:r>
                        <a:rPr lang="en-US" sz="1200" dirty="0"/>
                        <a:t>MTM: </a:t>
                      </a:r>
                      <a:r>
                        <a:rPr lang="en-US" sz="1200" b="1" dirty="0"/>
                        <a:t>63B3GAR6US</a:t>
                      </a:r>
                    </a:p>
                  </a:txBody>
                  <a:tcPr marL="91416" marR="91416" marT="45708" marB="45708"/>
                </a:tc>
                <a:extLst>
                  <a:ext uri="{0D108BD9-81ED-4DB2-BD59-A6C34878D82A}">
                    <a16:rowId xmlns:a16="http://schemas.microsoft.com/office/drawing/2014/main" val="1603433535"/>
                  </a:ext>
                </a:extLst>
              </a:tr>
            </a:tbl>
          </a:graphicData>
        </a:graphic>
      </p:graphicFrame>
    </p:spTree>
    <p:extLst>
      <p:ext uri="{BB962C8B-B14F-4D97-AF65-F5344CB8AC3E}">
        <p14:creationId xmlns:p14="http://schemas.microsoft.com/office/powerpoint/2010/main" val="103593224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9F78B2E-0B17-484A-85C1-3C862AD55557}"/>
              </a:ext>
            </a:extLst>
          </p:cNvPr>
          <p:cNvSpPr txBox="1"/>
          <p:nvPr/>
        </p:nvSpPr>
        <p:spPr>
          <a:xfrm>
            <a:off x="1051482" y="228600"/>
            <a:ext cx="9564857" cy="769441"/>
          </a:xfrm>
          <a:prstGeom prst="rect">
            <a:avLst/>
          </a:prstGeom>
          <a:noFill/>
        </p:spPr>
        <p:txBody>
          <a:bodyPr wrap="square" rtlCol="0">
            <a:spAutoFit/>
          </a:bodyPr>
          <a:lstStyle/>
          <a:p>
            <a:r>
              <a:rPr lang="en-US" dirty="0">
                <a:solidFill>
                  <a:srgbClr val="FFFFFF"/>
                </a:solidFill>
                <a:ea typeface="Arial" charset="0"/>
                <a:cs typeface="Arial" charset="0"/>
              </a:rPr>
              <a:t>THINKPAD PREMIUM TOPSELLER NOTEBOOKS</a:t>
            </a:r>
          </a:p>
          <a:p>
            <a:r>
              <a:rPr lang="en-US" sz="2000" i="1" dirty="0">
                <a:solidFill>
                  <a:srgbClr val="FFFFFF"/>
                </a:solidFill>
                <a:ea typeface="Arial" charset="0"/>
                <a:cs typeface="Arial" charset="0"/>
              </a:rPr>
              <a:t>X &amp; Z Series </a:t>
            </a:r>
          </a:p>
        </p:txBody>
      </p:sp>
      <p:pic>
        <p:nvPicPr>
          <p:cNvPr id="15" name="Picture 14">
            <a:extLst>
              <a:ext uri="{FF2B5EF4-FFF2-40B4-BE49-F238E27FC236}">
                <a16:creationId xmlns:a16="http://schemas.microsoft.com/office/drawing/2014/main" id="{71C3FEDB-4CBC-4B9D-B69F-29DFD11CB9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18" name="Rectangle 17">
            <a:extLst>
              <a:ext uri="{FF2B5EF4-FFF2-40B4-BE49-F238E27FC236}">
                <a16:creationId xmlns:a16="http://schemas.microsoft.com/office/drawing/2014/main" id="{8919F1DD-C3BE-8331-3263-AAC01AA1577D}"/>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2 OF 4  ]</a:t>
            </a:r>
            <a:endParaRPr lang="en-US" sz="1000" b="1" dirty="0">
              <a:latin typeface="Arial" charset="0"/>
              <a:ea typeface="Arial" charset="0"/>
              <a:cs typeface="Arial" charset="0"/>
            </a:endParaRPr>
          </a:p>
        </p:txBody>
      </p:sp>
      <p:graphicFrame>
        <p:nvGraphicFramePr>
          <p:cNvPr id="2" name="Table 1">
            <a:extLst>
              <a:ext uri="{FF2B5EF4-FFF2-40B4-BE49-F238E27FC236}">
                <a16:creationId xmlns:a16="http://schemas.microsoft.com/office/drawing/2014/main" id="{816FEED2-62FB-737F-D707-2D1A99645E0B}"/>
              </a:ext>
            </a:extLst>
          </p:cNvPr>
          <p:cNvGraphicFramePr>
            <a:graphicFrameLocks noGrp="1"/>
          </p:cNvGraphicFramePr>
          <p:nvPr>
            <p:extLst>
              <p:ext uri="{D42A27DB-BD31-4B8C-83A1-F6EECF244321}">
                <p14:modId xmlns:p14="http://schemas.microsoft.com/office/powerpoint/2010/main" val="4097041164"/>
              </p:ext>
            </p:extLst>
          </p:nvPr>
        </p:nvGraphicFramePr>
        <p:xfrm>
          <a:off x="15613" y="1313428"/>
          <a:ext cx="4076993" cy="2305518"/>
        </p:xfrm>
        <a:graphic>
          <a:graphicData uri="http://schemas.openxmlformats.org/drawingml/2006/table">
            <a:tbl>
              <a:tblPr firstRow="1"/>
              <a:tblGrid>
                <a:gridCol w="281817">
                  <a:extLst>
                    <a:ext uri="{9D8B030D-6E8A-4147-A177-3AD203B41FA5}">
                      <a16:colId xmlns:a16="http://schemas.microsoft.com/office/drawing/2014/main" val="20005"/>
                    </a:ext>
                  </a:extLst>
                </a:gridCol>
                <a:gridCol w="888780">
                  <a:extLst>
                    <a:ext uri="{9D8B030D-6E8A-4147-A177-3AD203B41FA5}">
                      <a16:colId xmlns:a16="http://schemas.microsoft.com/office/drawing/2014/main" val="20008"/>
                    </a:ext>
                  </a:extLst>
                </a:gridCol>
                <a:gridCol w="948895">
                  <a:extLst>
                    <a:ext uri="{9D8B030D-6E8A-4147-A177-3AD203B41FA5}">
                      <a16:colId xmlns:a16="http://schemas.microsoft.com/office/drawing/2014/main" val="20009"/>
                    </a:ext>
                  </a:extLst>
                </a:gridCol>
                <a:gridCol w="981337">
                  <a:extLst>
                    <a:ext uri="{9D8B030D-6E8A-4147-A177-3AD203B41FA5}">
                      <a16:colId xmlns:a16="http://schemas.microsoft.com/office/drawing/2014/main" val="20011"/>
                    </a:ext>
                  </a:extLst>
                </a:gridCol>
                <a:gridCol w="976164">
                  <a:extLst>
                    <a:ext uri="{9D8B030D-6E8A-4147-A177-3AD203B41FA5}">
                      <a16:colId xmlns:a16="http://schemas.microsoft.com/office/drawing/2014/main" val="1848802128"/>
                    </a:ext>
                  </a:extLst>
                </a:gridCol>
              </a:tblGrid>
              <a:tr h="168836">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T14 G4 (Intel)</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$2239</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$2369</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$2429</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$2579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06650">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Arial"/>
                          <a:ea typeface="Arial" charset="0"/>
                          <a:cs typeface="Arial"/>
                        </a:rPr>
                        <a:t>$75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178362">
                <a:tc vMerge="1">
                  <a:txBody>
                    <a:bodyPr/>
                    <a:lstStyle/>
                    <a:p>
                      <a:endParaRPr lang="en-US"/>
                    </a:p>
                  </a:txBody>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21HD0028US – Grey</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21HD0087US</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21HD002BUS - Grey</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21HD0088US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178362">
                <a:tc vMerge="1">
                  <a:txBody>
                    <a:bodyPr/>
                    <a:lstStyle/>
                    <a:p>
                      <a:endParaRPr lang="en-US"/>
                    </a:p>
                  </a:txBody>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21HD0028CA - Grey</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21HD0087CA</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21HD002BCA - Grey</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21HD0088CA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670943443"/>
                  </a:ext>
                </a:extLst>
              </a:tr>
              <a:tr h="1863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i5-1345U Vpro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5498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15498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1863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38746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1863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22055">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18637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3" name="Table 2">
            <a:extLst>
              <a:ext uri="{FF2B5EF4-FFF2-40B4-BE49-F238E27FC236}">
                <a16:creationId xmlns:a16="http://schemas.microsoft.com/office/drawing/2014/main" id="{2794CF42-FC4E-3101-664B-1AF58216B0D5}"/>
              </a:ext>
            </a:extLst>
          </p:cNvPr>
          <p:cNvGraphicFramePr>
            <a:graphicFrameLocks noGrp="1"/>
          </p:cNvGraphicFramePr>
          <p:nvPr>
            <p:extLst>
              <p:ext uri="{D42A27DB-BD31-4B8C-83A1-F6EECF244321}">
                <p14:modId xmlns:p14="http://schemas.microsoft.com/office/powerpoint/2010/main" val="3863197602"/>
              </p:ext>
            </p:extLst>
          </p:nvPr>
        </p:nvGraphicFramePr>
        <p:xfrm>
          <a:off x="8858593" y="1316498"/>
          <a:ext cx="2441302" cy="2408540"/>
        </p:xfrm>
        <a:graphic>
          <a:graphicData uri="http://schemas.openxmlformats.org/drawingml/2006/table">
            <a:tbl>
              <a:tblPr firstRow="1"/>
              <a:tblGrid>
                <a:gridCol w="315582">
                  <a:extLst>
                    <a:ext uri="{9D8B030D-6E8A-4147-A177-3AD203B41FA5}">
                      <a16:colId xmlns:a16="http://schemas.microsoft.com/office/drawing/2014/main" val="20002"/>
                    </a:ext>
                  </a:extLst>
                </a:gridCol>
                <a:gridCol w="1024388">
                  <a:extLst>
                    <a:ext uri="{9D8B030D-6E8A-4147-A177-3AD203B41FA5}">
                      <a16:colId xmlns:a16="http://schemas.microsoft.com/office/drawing/2014/main" val="20004"/>
                    </a:ext>
                  </a:extLst>
                </a:gridCol>
                <a:gridCol w="1101332">
                  <a:extLst>
                    <a:ext uri="{9D8B030D-6E8A-4147-A177-3AD203B41FA5}">
                      <a16:colId xmlns:a16="http://schemas.microsoft.com/office/drawing/2014/main" val="400086118"/>
                    </a:ext>
                  </a:extLst>
                </a:gridCol>
              </a:tblGrid>
              <a:tr h="199744">
                <a:tc rowSpan="12">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Arial" charset="0"/>
                          <a:cs typeface="Arial" charset="0"/>
                        </a:rPr>
                        <a:t>T14s G4 (Intel)</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$2529</a:t>
                      </a: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$2769</a:t>
                      </a: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1823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$70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30388">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21F6001BUS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21F6001HUS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0388">
                <a:tc vMerge="1">
                  <a:txBody>
                    <a:bodyPr/>
                    <a:lstStyle/>
                    <a:p>
                      <a:endParaRPr lang="en-US"/>
                    </a:p>
                  </a:txBody>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21F6001BCA-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21F6001HCA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33265246"/>
                  </a:ext>
                </a:extLst>
              </a:tr>
              <a:tr h="15770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51866">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61623984"/>
                  </a:ext>
                </a:extLst>
              </a:tr>
              <a:tr h="174778">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5823785"/>
                  </a:ext>
                </a:extLst>
              </a:tr>
              <a:tr h="34955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a:t>
                      </a:r>
                      <a:endParaRPr lang="en-US" sz="600" b="0" i="0" u="none" strike="noStrike" kern="1200" baseline="0" dirty="0">
                        <a:solidFill>
                          <a:srgbClr val="000000"/>
                        </a:solidFill>
                        <a:effectLst/>
                        <a:latin typeface="Arial" charset="0"/>
                        <a:ea typeface="Arial" charset="0"/>
                        <a:cs typeface="Arial" charset="0"/>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a:t>
                      </a:r>
                      <a:r>
                        <a:rPr kumimoji="0" lang="en-US" sz="600" b="1" i="0" u="none" strike="noStrike" kern="1200" cap="none" spc="0" normalizeH="0" baseline="0" noProof="0" dirty="0">
                          <a:ln>
                            <a:noFill/>
                          </a:ln>
                          <a:solidFill>
                            <a:schemeClr val="accent1"/>
                          </a:solidFill>
                          <a:effectLst/>
                          <a:uLnTx/>
                          <a:uFillTx/>
                          <a:latin typeface="Arial" charset="0"/>
                          <a:ea typeface="Arial" charset="0"/>
                          <a:cs typeface="Arial" charset="0"/>
                        </a:rPr>
                        <a:t>Touch</a:t>
                      </a:r>
                      <a:endParaRPr lang="en-US" sz="600" b="1" i="0" u="none" strike="noStrike" dirty="0">
                        <a:solidFill>
                          <a:schemeClr val="accent1"/>
                        </a:solidFill>
                        <a:effectLst/>
                        <a:latin typeface="+mn-lt"/>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07058777"/>
                  </a:ext>
                </a:extLst>
              </a:tr>
              <a:tr h="439215">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5902132"/>
                  </a:ext>
                </a:extLst>
              </a:tr>
              <a:tr h="17477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16517">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6537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4" name="Table 3">
            <a:extLst>
              <a:ext uri="{FF2B5EF4-FFF2-40B4-BE49-F238E27FC236}">
                <a16:creationId xmlns:a16="http://schemas.microsoft.com/office/drawing/2014/main" id="{E623A942-5FC8-B903-9B26-F849582DC0D5}"/>
              </a:ext>
            </a:extLst>
          </p:cNvPr>
          <p:cNvGraphicFramePr>
            <a:graphicFrameLocks noGrp="1"/>
          </p:cNvGraphicFramePr>
          <p:nvPr>
            <p:extLst>
              <p:ext uri="{D42A27DB-BD31-4B8C-83A1-F6EECF244321}">
                <p14:modId xmlns:p14="http://schemas.microsoft.com/office/powerpoint/2010/main" val="1290109124"/>
              </p:ext>
            </p:extLst>
          </p:nvPr>
        </p:nvGraphicFramePr>
        <p:xfrm>
          <a:off x="4413308" y="3597607"/>
          <a:ext cx="3607325" cy="2739936"/>
        </p:xfrm>
        <a:graphic>
          <a:graphicData uri="http://schemas.openxmlformats.org/drawingml/2006/table">
            <a:tbl>
              <a:tblPr firstRow="1"/>
              <a:tblGrid>
                <a:gridCol w="239941">
                  <a:extLst>
                    <a:ext uri="{9D8B030D-6E8A-4147-A177-3AD203B41FA5}">
                      <a16:colId xmlns:a16="http://schemas.microsoft.com/office/drawing/2014/main" val="20002"/>
                    </a:ext>
                  </a:extLst>
                </a:gridCol>
                <a:gridCol w="775776">
                  <a:extLst>
                    <a:ext uri="{9D8B030D-6E8A-4147-A177-3AD203B41FA5}">
                      <a16:colId xmlns:a16="http://schemas.microsoft.com/office/drawing/2014/main" val="20003"/>
                    </a:ext>
                  </a:extLst>
                </a:gridCol>
                <a:gridCol w="824590">
                  <a:extLst>
                    <a:ext uri="{9D8B030D-6E8A-4147-A177-3AD203B41FA5}">
                      <a16:colId xmlns:a16="http://schemas.microsoft.com/office/drawing/2014/main" val="20004"/>
                    </a:ext>
                  </a:extLst>
                </a:gridCol>
                <a:gridCol w="843846">
                  <a:extLst>
                    <a:ext uri="{9D8B030D-6E8A-4147-A177-3AD203B41FA5}">
                      <a16:colId xmlns:a16="http://schemas.microsoft.com/office/drawing/2014/main" val="400086118"/>
                    </a:ext>
                  </a:extLst>
                </a:gridCol>
                <a:gridCol w="923172">
                  <a:extLst>
                    <a:ext uri="{9D8B030D-6E8A-4147-A177-3AD203B41FA5}">
                      <a16:colId xmlns:a16="http://schemas.microsoft.com/office/drawing/2014/main" val="3564580595"/>
                    </a:ext>
                  </a:extLst>
                </a:gridCol>
              </a:tblGrid>
              <a:tr h="203339">
                <a:tc rowSpan="12">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Arial" charset="0"/>
                          <a:cs typeface="Arial" charset="0"/>
                        </a:rPr>
                        <a:t>T16 G2 (Intel)</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$2039</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$2269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$2449</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$2599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22159">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132733">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21HH001FUS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21HH001JUS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21HH001MUS - Grey</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21HH0053US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132733">
                <a:tc vMerge="1">
                  <a:txBody>
                    <a:bodyPr/>
                    <a:lstStyle/>
                    <a:p>
                      <a:endParaRPr lang="en-US"/>
                    </a:p>
                  </a:txBody>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21HH001FCA</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21HH001JCA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21HH001MCA - Grey</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21HH0053CA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225507505"/>
                  </a:ext>
                </a:extLst>
              </a:tr>
              <a:tr h="17193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71934">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661623984"/>
                  </a:ext>
                </a:extLst>
              </a:tr>
              <a:tr h="177922">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565823785"/>
                  </a:ext>
                </a:extLst>
              </a:tr>
              <a:tr h="35584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a:cs typeface="Arial"/>
                        </a:rPr>
                        <a:t>16” FHD</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a:cs typeface="Arial"/>
                        </a:rPr>
                        <a:t>16" FHD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a:cs typeface="Arial"/>
                        </a:rPr>
                        <a:t>16’ FHD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16"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707058777"/>
                  </a:ext>
                </a:extLst>
              </a:tr>
              <a:tr h="601697">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p>
                      <a:pPr algn="ctr"/>
                      <a:endParaRPr lang="en-US" sz="600" b="0" dirty="0"/>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235902132"/>
                  </a:ext>
                </a:extLst>
              </a:tr>
              <a:tr h="19312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18614">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25790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sp>
        <p:nvSpPr>
          <p:cNvPr id="10" name="TextBox 9">
            <a:extLst>
              <a:ext uri="{FF2B5EF4-FFF2-40B4-BE49-F238E27FC236}">
                <a16:creationId xmlns:a16="http://schemas.microsoft.com/office/drawing/2014/main" id="{D5002BCD-10BC-DD9D-A026-058E26A2D344}"/>
              </a:ext>
            </a:extLst>
          </p:cNvPr>
          <p:cNvSpPr txBox="1"/>
          <p:nvPr/>
        </p:nvSpPr>
        <p:spPr>
          <a:xfrm>
            <a:off x="6427684" y="3124586"/>
            <a:ext cx="1592949" cy="271613"/>
          </a:xfrm>
          <a:prstGeom prst="rect">
            <a:avLst/>
          </a:prstGeom>
          <a:noFill/>
        </p:spPr>
        <p:txBody>
          <a:bodyPr wrap="square" rtlCol="0">
            <a:spAutoFit/>
          </a:bodyPr>
          <a:lstStyle/>
          <a:p>
            <a:pPr defTabSz="1218621"/>
            <a:r>
              <a:rPr lang="en-US" sz="1165" i="1" dirty="0">
                <a:solidFill>
                  <a:srgbClr val="000000"/>
                </a:solidFill>
                <a:latin typeface="Arial"/>
              </a:rPr>
              <a:t>T16 G2 (Intel) </a:t>
            </a:r>
          </a:p>
        </p:txBody>
      </p:sp>
      <p:pic>
        <p:nvPicPr>
          <p:cNvPr id="11" name="Picture 10" descr="A picture containing electronics, computer, computer, netbook&#10;&#10;Description automatically generated">
            <a:extLst>
              <a:ext uri="{FF2B5EF4-FFF2-40B4-BE49-F238E27FC236}">
                <a16:creationId xmlns:a16="http://schemas.microsoft.com/office/drawing/2014/main" id="{A820C1D1-ABE8-EAA1-FB1F-1C96F9EE7BD9}"/>
              </a:ext>
            </a:extLst>
          </p:cNvPr>
          <p:cNvPicPr>
            <a:picLocks noChangeAspect="1"/>
          </p:cNvPicPr>
          <p:nvPr/>
        </p:nvPicPr>
        <p:blipFill rotWithShape="1">
          <a:blip r:embed="rId3"/>
          <a:srcRect l="6090" t="16230" b="17407"/>
          <a:stretch/>
        </p:blipFill>
        <p:spPr>
          <a:xfrm>
            <a:off x="4605998" y="1598289"/>
            <a:ext cx="2498253" cy="1771951"/>
          </a:xfrm>
          <a:prstGeom prst="rect">
            <a:avLst/>
          </a:prstGeom>
        </p:spPr>
      </p:pic>
      <p:sp>
        <p:nvSpPr>
          <p:cNvPr id="12" name="TextBox 11">
            <a:extLst>
              <a:ext uri="{FF2B5EF4-FFF2-40B4-BE49-F238E27FC236}">
                <a16:creationId xmlns:a16="http://schemas.microsoft.com/office/drawing/2014/main" id="{08510D8D-CE5C-983C-C0E3-4EE403BDA15D}"/>
              </a:ext>
            </a:extLst>
          </p:cNvPr>
          <p:cNvSpPr txBox="1"/>
          <p:nvPr/>
        </p:nvSpPr>
        <p:spPr>
          <a:xfrm>
            <a:off x="2056328" y="5626529"/>
            <a:ext cx="1644296" cy="271542"/>
          </a:xfrm>
          <a:prstGeom prst="rect">
            <a:avLst/>
          </a:prstGeom>
          <a:noFill/>
        </p:spPr>
        <p:txBody>
          <a:bodyPr wrap="square" rtlCol="0">
            <a:spAutoFit/>
          </a:bodyPr>
          <a:lstStyle/>
          <a:p>
            <a:pPr defTabSz="1218621"/>
            <a:r>
              <a:rPr lang="en-US" sz="1165" i="1" dirty="0">
                <a:solidFill>
                  <a:srgbClr val="000000"/>
                </a:solidFill>
                <a:latin typeface="Arial"/>
              </a:rPr>
              <a:t>T14 G4 (Intel)</a:t>
            </a:r>
          </a:p>
        </p:txBody>
      </p:sp>
      <p:pic>
        <p:nvPicPr>
          <p:cNvPr id="13" name="Picture 12" descr="A picture containing electronics, notebook, computer, computer&#10;&#10;Description automatically generated">
            <a:extLst>
              <a:ext uri="{FF2B5EF4-FFF2-40B4-BE49-F238E27FC236}">
                <a16:creationId xmlns:a16="http://schemas.microsoft.com/office/drawing/2014/main" id="{CD5CB7BC-E446-18E9-A8D2-DE897B6C4A97}"/>
              </a:ext>
            </a:extLst>
          </p:cNvPr>
          <p:cNvPicPr>
            <a:picLocks noChangeAspect="1"/>
          </p:cNvPicPr>
          <p:nvPr/>
        </p:nvPicPr>
        <p:blipFill rotWithShape="1">
          <a:blip r:embed="rId4"/>
          <a:srcRect l="6090" t="16290" r="6941" b="16505"/>
          <a:stretch/>
        </p:blipFill>
        <p:spPr>
          <a:xfrm>
            <a:off x="370914" y="3725038"/>
            <a:ext cx="2499127" cy="1931170"/>
          </a:xfrm>
          <a:prstGeom prst="rect">
            <a:avLst/>
          </a:prstGeom>
        </p:spPr>
      </p:pic>
      <p:sp>
        <p:nvSpPr>
          <p:cNvPr id="16" name="TextBox 15">
            <a:extLst>
              <a:ext uri="{FF2B5EF4-FFF2-40B4-BE49-F238E27FC236}">
                <a16:creationId xmlns:a16="http://schemas.microsoft.com/office/drawing/2014/main" id="{8C8C3D8B-BAC4-609E-5B3E-B75C597907D4}"/>
              </a:ext>
            </a:extLst>
          </p:cNvPr>
          <p:cNvSpPr txBox="1"/>
          <p:nvPr/>
        </p:nvSpPr>
        <p:spPr>
          <a:xfrm>
            <a:off x="10261592" y="5762300"/>
            <a:ext cx="1644296" cy="271542"/>
          </a:xfrm>
          <a:prstGeom prst="rect">
            <a:avLst/>
          </a:prstGeom>
          <a:noFill/>
        </p:spPr>
        <p:txBody>
          <a:bodyPr wrap="square" rtlCol="0">
            <a:spAutoFit/>
          </a:bodyPr>
          <a:lstStyle/>
          <a:p>
            <a:pPr defTabSz="1218621"/>
            <a:r>
              <a:rPr lang="en-US" sz="1165" i="1" dirty="0">
                <a:solidFill>
                  <a:srgbClr val="000000"/>
                </a:solidFill>
                <a:latin typeface="Arial"/>
              </a:rPr>
              <a:t>T14s G4 (Intel)</a:t>
            </a:r>
          </a:p>
        </p:txBody>
      </p:sp>
      <p:pic>
        <p:nvPicPr>
          <p:cNvPr id="17" name="Picture 16" descr="A picture containing electronics, notebook, computer, computer&#10;&#10;Description automatically generated">
            <a:extLst>
              <a:ext uri="{FF2B5EF4-FFF2-40B4-BE49-F238E27FC236}">
                <a16:creationId xmlns:a16="http://schemas.microsoft.com/office/drawing/2014/main" id="{1408B1A1-E862-E5BF-62AC-D7A80BDB5E55}"/>
              </a:ext>
            </a:extLst>
          </p:cNvPr>
          <p:cNvPicPr>
            <a:picLocks noChangeAspect="1"/>
          </p:cNvPicPr>
          <p:nvPr/>
        </p:nvPicPr>
        <p:blipFill rotWithShape="1">
          <a:blip r:embed="rId5"/>
          <a:srcRect l="6089" t="17528" r="4321" b="16676"/>
          <a:stretch/>
        </p:blipFill>
        <p:spPr>
          <a:xfrm>
            <a:off x="8566104" y="4002123"/>
            <a:ext cx="2252265" cy="1654085"/>
          </a:xfrm>
          <a:prstGeom prst="rect">
            <a:avLst/>
          </a:prstGeom>
        </p:spPr>
      </p:pic>
    </p:spTree>
    <p:extLst>
      <p:ext uri="{BB962C8B-B14F-4D97-AF65-F5344CB8AC3E}">
        <p14:creationId xmlns:p14="http://schemas.microsoft.com/office/powerpoint/2010/main" val="2113021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7A8939-93D2-4894-B64A-CE11B7ABFBB5}"/>
              </a:ext>
            </a:extLst>
          </p:cNvPr>
          <p:cNvSpPr>
            <a:spLocks noGrp="1"/>
          </p:cNvSpPr>
          <p:nvPr>
            <p:ph type="title"/>
          </p:nvPr>
        </p:nvSpPr>
        <p:spPr/>
        <p:txBody>
          <a:bodyPr/>
          <a:lstStyle/>
          <a:p>
            <a:r>
              <a:rPr lang="fr-FR" dirty="0" err="1"/>
              <a:t>ThinkVision</a:t>
            </a:r>
            <a:r>
              <a:rPr lang="fr-FR" dirty="0"/>
              <a:t> T86, T75, T65 </a:t>
            </a:r>
            <a:br>
              <a:rPr lang="fr-FR" dirty="0"/>
            </a:br>
            <a:r>
              <a:rPr lang="fr-FR" dirty="0"/>
              <a:t>Interactive Large Format Displays (</a:t>
            </a:r>
            <a:r>
              <a:rPr lang="fr-FR" dirty="0" err="1"/>
              <a:t>iLFDs</a:t>
            </a:r>
            <a:r>
              <a:rPr lang="fr-FR" dirty="0"/>
              <a:t>)</a:t>
            </a:r>
            <a:endParaRPr lang="en-US" dirty="0"/>
          </a:p>
        </p:txBody>
      </p:sp>
      <p:sp>
        <p:nvSpPr>
          <p:cNvPr id="7" name="Content Placeholder 6">
            <a:extLst>
              <a:ext uri="{FF2B5EF4-FFF2-40B4-BE49-F238E27FC236}">
                <a16:creationId xmlns:a16="http://schemas.microsoft.com/office/drawing/2014/main" id="{0AF7EF17-61B8-4C6D-A8DA-F518C8532B5D}"/>
              </a:ext>
            </a:extLst>
          </p:cNvPr>
          <p:cNvSpPr>
            <a:spLocks noGrp="1"/>
          </p:cNvSpPr>
          <p:nvPr>
            <p:ph sz="half" idx="1"/>
          </p:nvPr>
        </p:nvSpPr>
        <p:spPr>
          <a:xfrm>
            <a:off x="552974" y="1717081"/>
            <a:ext cx="4115967" cy="4526467"/>
          </a:xfrm>
        </p:spPr>
        <p:txBody>
          <a:bodyPr/>
          <a:lstStyle/>
          <a:p>
            <a:pPr marL="0" indent="0" algn="ctr">
              <a:buNone/>
            </a:pPr>
            <a:r>
              <a:rPr lang="en-US" b="1" dirty="0"/>
              <a:t>Specs</a:t>
            </a:r>
            <a:endParaRPr lang="en-US" sz="1200" b="1" dirty="0"/>
          </a:p>
          <a:p>
            <a:r>
              <a:rPr lang="en-US" sz="1200" b="1" dirty="0"/>
              <a:t>All Models</a:t>
            </a:r>
          </a:p>
          <a:p>
            <a:pPr lvl="1"/>
            <a:r>
              <a:rPr lang="en-US" sz="1000" dirty="0"/>
              <a:t>Wireless Projection (via W30 wireless dongle)</a:t>
            </a:r>
          </a:p>
          <a:p>
            <a:pPr lvl="1"/>
            <a:r>
              <a:rPr lang="en-US" sz="1000" dirty="0"/>
              <a:t>Whiteboard / 20 </a:t>
            </a:r>
            <a:r>
              <a:rPr lang="en-US" sz="1000" dirty="0" err="1"/>
              <a:t>pt</a:t>
            </a:r>
            <a:r>
              <a:rPr lang="en-US" sz="1000" dirty="0"/>
              <a:t> IR Touch Functionality</a:t>
            </a:r>
          </a:p>
          <a:p>
            <a:pPr lvl="1"/>
            <a:r>
              <a:rPr lang="en-US" sz="1000" dirty="0"/>
              <a:t>Remote Collaboration</a:t>
            </a:r>
          </a:p>
          <a:p>
            <a:pPr lvl="1"/>
            <a:r>
              <a:rPr lang="en-US" sz="1000" dirty="0"/>
              <a:t>3840x2160 4K Resolution</a:t>
            </a:r>
          </a:p>
          <a:p>
            <a:pPr lvl="1"/>
            <a:r>
              <a:rPr lang="en-US" sz="1000" dirty="0"/>
              <a:t>Android 9 OS</a:t>
            </a:r>
          </a:p>
          <a:p>
            <a:pPr lvl="1"/>
            <a:r>
              <a:rPr lang="en-US" sz="1000" dirty="0"/>
              <a:t>4K AI Enhanced Smart Camera*</a:t>
            </a:r>
          </a:p>
          <a:p>
            <a:pPr lvl="1"/>
            <a:r>
              <a:rPr lang="en-US" sz="1000" dirty="0"/>
              <a:t>Front Ports: HDMI2.0(1), USB 3.0(1), USB-C(1), USB touch(1)</a:t>
            </a:r>
          </a:p>
          <a:p>
            <a:pPr lvl="1"/>
            <a:r>
              <a:rPr lang="en-US" sz="1000" dirty="0"/>
              <a:t>Other Ports: USB-C(1), HDMI2.0(3), DP1.2(1), VGA(1), USB3.0(2), USB touch(1), RJ45(2), RS232(1), HDMI out(1), Audio out/in(1)</a:t>
            </a:r>
          </a:p>
          <a:p>
            <a:pPr lvl="1"/>
            <a:r>
              <a:rPr lang="en-US" sz="1000" dirty="0"/>
              <a:t>Ambient light &amp; Human presence sensors</a:t>
            </a:r>
          </a:p>
          <a:p>
            <a:pPr lvl="1"/>
            <a:r>
              <a:rPr lang="en-US" sz="1000" dirty="0"/>
              <a:t>2x 15W speakers &amp; 8-array microphone</a:t>
            </a:r>
          </a:p>
          <a:p>
            <a:pPr lvl="1"/>
            <a:endParaRPr lang="en-US" sz="1000" dirty="0"/>
          </a:p>
          <a:p>
            <a:pPr marL="380591" lvl="1" indent="0">
              <a:buNone/>
            </a:pPr>
            <a:endParaRPr lang="en-US" sz="1000" dirty="0"/>
          </a:p>
        </p:txBody>
      </p:sp>
      <p:cxnSp>
        <p:nvCxnSpPr>
          <p:cNvPr id="12" name="Straight Connector 11">
            <a:extLst>
              <a:ext uri="{FF2B5EF4-FFF2-40B4-BE49-F238E27FC236}">
                <a16:creationId xmlns:a16="http://schemas.microsoft.com/office/drawing/2014/main" id="{36E4AC3A-48D5-44C1-891F-DEB3F2B6B973}"/>
              </a:ext>
            </a:extLst>
          </p:cNvPr>
          <p:cNvCxnSpPr/>
          <p:nvPr/>
        </p:nvCxnSpPr>
        <p:spPr>
          <a:xfrm>
            <a:off x="4689387" y="1666784"/>
            <a:ext cx="0" cy="486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ell phone&#10;&#10;Description automatically generated with low confidence">
            <a:extLst>
              <a:ext uri="{FF2B5EF4-FFF2-40B4-BE49-F238E27FC236}">
                <a16:creationId xmlns:a16="http://schemas.microsoft.com/office/drawing/2014/main" id="{E4A64555-3582-4EDF-8E58-7E4E813036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60865" y="1666782"/>
            <a:ext cx="3731507" cy="4483218"/>
          </a:xfrm>
          <a:prstGeom prst="rect">
            <a:avLst/>
          </a:prstGeom>
        </p:spPr>
      </p:pic>
      <p:pic>
        <p:nvPicPr>
          <p:cNvPr id="16" name="Picture 5" descr="A picture containing text, indoor, wall, display&#10;&#10;Description automatically generated">
            <a:extLst>
              <a:ext uri="{FF2B5EF4-FFF2-40B4-BE49-F238E27FC236}">
                <a16:creationId xmlns:a16="http://schemas.microsoft.com/office/drawing/2014/main" id="{D1CE53D4-9C1E-417D-A5BF-57D3EB8AA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2221" y="1666785"/>
            <a:ext cx="3493100" cy="2329340"/>
          </a:xfrm>
          <a:prstGeom prst="rect">
            <a:avLst/>
          </a:prstGeom>
        </p:spPr>
      </p:pic>
      <p:pic>
        <p:nvPicPr>
          <p:cNvPr id="17" name="Picture 16" descr="A picture containing text, electronics, computer, computer&#10;&#10;Description automatically generated">
            <a:extLst>
              <a:ext uri="{FF2B5EF4-FFF2-40B4-BE49-F238E27FC236}">
                <a16:creationId xmlns:a16="http://schemas.microsoft.com/office/drawing/2014/main" id="{C6DBFE8B-33BA-4145-B05D-8D6A35F5D9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2222" y="5552516"/>
            <a:ext cx="1789975" cy="1194969"/>
          </a:xfrm>
          <a:prstGeom prst="rect">
            <a:avLst/>
          </a:prstGeom>
        </p:spPr>
      </p:pic>
      <p:pic>
        <p:nvPicPr>
          <p:cNvPr id="18" name="Picture 17" descr="A picture containing indoor, table, floor, electronics&#10;&#10;Description automatically generated">
            <a:extLst>
              <a:ext uri="{FF2B5EF4-FFF2-40B4-BE49-F238E27FC236}">
                <a16:creationId xmlns:a16="http://schemas.microsoft.com/office/drawing/2014/main" id="{44800E0E-EE51-4A13-8B04-43C8192AE3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73186" y="5264003"/>
            <a:ext cx="1636358" cy="885997"/>
          </a:xfrm>
          <a:prstGeom prst="rect">
            <a:avLst/>
          </a:prstGeom>
        </p:spPr>
      </p:pic>
      <p:pic>
        <p:nvPicPr>
          <p:cNvPr id="19" name="Picture 18" descr="A picture containing text, electronics&#10;&#10;Description automatically generated">
            <a:extLst>
              <a:ext uri="{FF2B5EF4-FFF2-40B4-BE49-F238E27FC236}">
                <a16:creationId xmlns:a16="http://schemas.microsoft.com/office/drawing/2014/main" id="{FC5C4ECC-8AEB-45C6-8365-94DBA84867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05420" y="4043605"/>
            <a:ext cx="2347129" cy="1555072"/>
          </a:xfrm>
          <a:prstGeom prst="rect">
            <a:avLst/>
          </a:prstGeom>
        </p:spPr>
      </p:pic>
      <p:graphicFrame>
        <p:nvGraphicFramePr>
          <p:cNvPr id="5" name="Table 7">
            <a:extLst>
              <a:ext uri="{FF2B5EF4-FFF2-40B4-BE49-F238E27FC236}">
                <a16:creationId xmlns:a16="http://schemas.microsoft.com/office/drawing/2014/main" id="{CC208BB7-D91E-F64B-AC42-67632CE213E5}"/>
              </a:ext>
            </a:extLst>
          </p:cNvPr>
          <p:cNvGraphicFramePr>
            <a:graphicFrameLocks noGrp="1"/>
          </p:cNvGraphicFramePr>
          <p:nvPr/>
        </p:nvGraphicFramePr>
        <p:xfrm>
          <a:off x="128299" y="4575625"/>
          <a:ext cx="4396131" cy="1737590"/>
        </p:xfrm>
        <a:graphic>
          <a:graphicData uri="http://schemas.openxmlformats.org/drawingml/2006/table">
            <a:tbl>
              <a:tblPr firstRow="1" bandRow="1">
                <a:tableStyleId>{00A15C55-8517-42AA-B614-E9B94910E393}</a:tableStyleId>
              </a:tblPr>
              <a:tblGrid>
                <a:gridCol w="1465377">
                  <a:extLst>
                    <a:ext uri="{9D8B030D-6E8A-4147-A177-3AD203B41FA5}">
                      <a16:colId xmlns:a16="http://schemas.microsoft.com/office/drawing/2014/main" val="4105679371"/>
                    </a:ext>
                  </a:extLst>
                </a:gridCol>
                <a:gridCol w="1465377">
                  <a:extLst>
                    <a:ext uri="{9D8B030D-6E8A-4147-A177-3AD203B41FA5}">
                      <a16:colId xmlns:a16="http://schemas.microsoft.com/office/drawing/2014/main" val="3058549834"/>
                    </a:ext>
                  </a:extLst>
                </a:gridCol>
                <a:gridCol w="1465377">
                  <a:extLst>
                    <a:ext uri="{9D8B030D-6E8A-4147-A177-3AD203B41FA5}">
                      <a16:colId xmlns:a16="http://schemas.microsoft.com/office/drawing/2014/main" val="1845370233"/>
                    </a:ext>
                  </a:extLst>
                </a:gridCol>
              </a:tblGrid>
              <a:tr h="731774">
                <a:tc>
                  <a:txBody>
                    <a:bodyPr/>
                    <a:lstStyle/>
                    <a:p>
                      <a:r>
                        <a:rPr lang="en-US" sz="1600" dirty="0"/>
                        <a:t>T65 no Camera</a:t>
                      </a:r>
                    </a:p>
                  </a:txBody>
                  <a:tcPr marL="91416" marR="91416" marT="45708" marB="45708"/>
                </a:tc>
                <a:tc>
                  <a:txBody>
                    <a:bodyPr/>
                    <a:lstStyle/>
                    <a:p>
                      <a:r>
                        <a:rPr lang="en-US" sz="1600" dirty="0"/>
                        <a:t>T75 w/ 4K Camera</a:t>
                      </a:r>
                    </a:p>
                  </a:txBody>
                  <a:tcPr marL="91416" marR="91416" marT="45708" marB="45708"/>
                </a:tc>
                <a:tc>
                  <a:txBody>
                    <a:bodyPr/>
                    <a:lstStyle/>
                    <a:p>
                      <a:r>
                        <a:rPr lang="en-US" sz="1600" dirty="0"/>
                        <a:t>T86 w/ 4K Camera</a:t>
                      </a:r>
                    </a:p>
                  </a:txBody>
                  <a:tcPr marL="91416" marR="91416" marT="45708" marB="45708"/>
                </a:tc>
                <a:extLst>
                  <a:ext uri="{0D108BD9-81ED-4DB2-BD59-A6C34878D82A}">
                    <a16:rowId xmlns:a16="http://schemas.microsoft.com/office/drawing/2014/main" val="3198656435"/>
                  </a:ext>
                </a:extLst>
              </a:tr>
              <a:tr h="1005578">
                <a:tc>
                  <a:txBody>
                    <a:bodyPr/>
                    <a:lstStyle/>
                    <a:p>
                      <a:r>
                        <a:rPr lang="en-US" sz="1200" dirty="0"/>
                        <a:t>65” Touchscreen Display</a:t>
                      </a:r>
                    </a:p>
                    <a:p>
                      <a:r>
                        <a:rPr lang="en-US" sz="1200" dirty="0"/>
                        <a:t>$6,399</a:t>
                      </a:r>
                    </a:p>
                    <a:p>
                      <a:r>
                        <a:rPr lang="en-US" sz="1200" dirty="0"/>
                        <a:t>MTM: </a:t>
                      </a:r>
                      <a:r>
                        <a:rPr lang="en-US" sz="1200" b="1" dirty="0"/>
                        <a:t>62F3KATCWW</a:t>
                      </a:r>
                    </a:p>
                  </a:txBody>
                  <a:tcPr marL="91416" marR="91416" marT="45708" marB="45708"/>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75” Touchscreen Display</a:t>
                      </a:r>
                    </a:p>
                    <a:p>
                      <a:r>
                        <a:rPr lang="en-US" sz="1200" dirty="0"/>
                        <a:t>$7,679</a:t>
                      </a:r>
                    </a:p>
                    <a:p>
                      <a:r>
                        <a:rPr lang="en-US" sz="1200" dirty="0"/>
                        <a:t>MTM: </a:t>
                      </a:r>
                      <a:r>
                        <a:rPr lang="en-US" sz="1200" b="1" dirty="0"/>
                        <a:t>62F4KATCWW</a:t>
                      </a:r>
                    </a:p>
                  </a:txBody>
                  <a:tcPr marL="91416" marR="91416" marT="45708" marB="45708"/>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85” Touchscreen Display</a:t>
                      </a:r>
                    </a:p>
                    <a:p>
                      <a:r>
                        <a:rPr lang="en-US" sz="1200" dirty="0"/>
                        <a:t>$10,239</a:t>
                      </a:r>
                    </a:p>
                    <a:p>
                      <a:r>
                        <a:rPr lang="en-US" sz="1200" dirty="0"/>
                        <a:t>MTM: </a:t>
                      </a:r>
                      <a:r>
                        <a:rPr lang="en-US" sz="1200" b="1" dirty="0"/>
                        <a:t>62F0KATAWW</a:t>
                      </a:r>
                    </a:p>
                  </a:txBody>
                  <a:tcPr marL="91416" marR="91416" marT="45708" marB="45708"/>
                </a:tc>
                <a:extLst>
                  <a:ext uri="{0D108BD9-81ED-4DB2-BD59-A6C34878D82A}">
                    <a16:rowId xmlns:a16="http://schemas.microsoft.com/office/drawing/2014/main" val="1603433535"/>
                  </a:ext>
                </a:extLst>
              </a:tr>
            </a:tbl>
          </a:graphicData>
        </a:graphic>
      </p:graphicFrame>
      <p:sp>
        <p:nvSpPr>
          <p:cNvPr id="8" name="TextBox 7">
            <a:extLst>
              <a:ext uri="{FF2B5EF4-FFF2-40B4-BE49-F238E27FC236}">
                <a16:creationId xmlns:a16="http://schemas.microsoft.com/office/drawing/2014/main" id="{3E591B3C-E6C9-B036-6371-17204097D5A2}"/>
              </a:ext>
            </a:extLst>
          </p:cNvPr>
          <p:cNvSpPr txBox="1"/>
          <p:nvPr/>
        </p:nvSpPr>
        <p:spPr>
          <a:xfrm>
            <a:off x="8489326" y="6510492"/>
            <a:ext cx="2675035" cy="261542"/>
          </a:xfrm>
          <a:prstGeom prst="rect">
            <a:avLst/>
          </a:prstGeom>
          <a:noFill/>
        </p:spPr>
        <p:txBody>
          <a:bodyPr wrap="none" rtlCol="0">
            <a:spAutoFit/>
          </a:bodyPr>
          <a:lstStyle/>
          <a:p>
            <a:pPr defTabSz="1218621">
              <a:defRPr/>
            </a:pPr>
            <a:r>
              <a:rPr lang="en-US" sz="1100" dirty="0">
                <a:solidFill>
                  <a:srgbClr val="000000"/>
                </a:solidFill>
                <a:latin typeface="Arial" pitchFamily="34" charset="0"/>
                <a:cs typeface="Arial" pitchFamily="34" charset="0"/>
              </a:rPr>
              <a:t>* 4K Camera only on T75 &amp; T86 models</a:t>
            </a:r>
          </a:p>
        </p:txBody>
      </p:sp>
      <p:sp>
        <p:nvSpPr>
          <p:cNvPr id="11" name="Slide Number Placeholder 2">
            <a:extLst>
              <a:ext uri="{FF2B5EF4-FFF2-40B4-BE49-F238E27FC236}">
                <a16:creationId xmlns:a16="http://schemas.microsoft.com/office/drawing/2014/main" id="{BDC54504-F548-8F61-D673-29724DA0666B}"/>
              </a:ext>
            </a:extLst>
          </p:cNvPr>
          <p:cNvSpPr>
            <a:spLocks noGrp="1"/>
          </p:cNvSpPr>
          <p:nvPr>
            <p:ph type="sldNum" sz="quarter" idx="10"/>
          </p:nvPr>
        </p:nvSpPr>
        <p:spPr>
          <a:xfrm>
            <a:off x="11668077" y="6400026"/>
            <a:ext cx="438798" cy="155408"/>
          </a:xfrm>
        </p:spPr>
        <p:txBody>
          <a:bodyPr/>
          <a:lstStyle/>
          <a:p>
            <a:pPr defTabSz="1218621">
              <a:defRPr/>
            </a:pPr>
            <a:fld id="{6D22F896-40B5-4ADD-8801-0D06FADFA095}" type="slidenum">
              <a:rPr lang="en-US">
                <a:solidFill>
                  <a:srgbClr val="000000"/>
                </a:solidFill>
              </a:rPr>
              <a:pPr defTabSz="1218621">
                <a:defRPr/>
              </a:pPr>
              <a:t>50</a:t>
            </a:fld>
            <a:endParaRPr lang="en-US" dirty="0">
              <a:solidFill>
                <a:srgbClr val="000000"/>
              </a:solidFill>
            </a:endParaRPr>
          </a:p>
        </p:txBody>
      </p:sp>
    </p:spTree>
    <p:extLst>
      <p:ext uri="{BB962C8B-B14F-4D97-AF65-F5344CB8AC3E}">
        <p14:creationId xmlns:p14="http://schemas.microsoft.com/office/powerpoint/2010/main" val="311711388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light&#10;&#10;Description automatically generated">
            <a:extLst>
              <a:ext uri="{FF2B5EF4-FFF2-40B4-BE49-F238E27FC236}">
                <a16:creationId xmlns:a16="http://schemas.microsoft.com/office/drawing/2014/main" id="{C1AC71EE-C2C9-4F07-9452-53092D0FEB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8" y="894"/>
            <a:ext cx="12197673" cy="6856214"/>
          </a:xfrm>
          <a:prstGeom prst="rect">
            <a:avLst/>
          </a:prstGeom>
        </p:spPr>
      </p:pic>
      <p:sp>
        <p:nvSpPr>
          <p:cNvPr id="40" name="Rectangle 39">
            <a:extLst>
              <a:ext uri="{FF2B5EF4-FFF2-40B4-BE49-F238E27FC236}">
                <a16:creationId xmlns:a16="http://schemas.microsoft.com/office/drawing/2014/main" id="{66624D6D-F045-49CE-938C-9A4E60D057A8}"/>
              </a:ext>
            </a:extLst>
          </p:cNvPr>
          <p:cNvSpPr/>
          <p:nvPr/>
        </p:nvSpPr>
        <p:spPr>
          <a:xfrm>
            <a:off x="-9045" y="344219"/>
            <a:ext cx="4639484" cy="58794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3" name="Title 2">
            <a:extLst>
              <a:ext uri="{FF2B5EF4-FFF2-40B4-BE49-F238E27FC236}">
                <a16:creationId xmlns:a16="http://schemas.microsoft.com/office/drawing/2014/main" id="{D111E63F-B402-464C-97F9-77D1F9D55404}"/>
              </a:ext>
            </a:extLst>
          </p:cNvPr>
          <p:cNvSpPr>
            <a:spLocks noGrp="1"/>
          </p:cNvSpPr>
          <p:nvPr>
            <p:ph type="title"/>
          </p:nvPr>
        </p:nvSpPr>
        <p:spPr/>
        <p:txBody>
          <a:bodyPr/>
          <a:lstStyle/>
          <a:p>
            <a:r>
              <a:rPr lang="en-US" dirty="0" err="1">
                <a:solidFill>
                  <a:schemeClr val="bg1"/>
                </a:solidFill>
              </a:rPr>
              <a:t>ThinkVision</a:t>
            </a:r>
            <a:r>
              <a:rPr lang="en-US" dirty="0">
                <a:solidFill>
                  <a:schemeClr val="bg1"/>
                </a:solidFill>
              </a:rPr>
              <a:t> T Series</a:t>
            </a:r>
          </a:p>
        </p:txBody>
      </p:sp>
      <p:sp>
        <p:nvSpPr>
          <p:cNvPr id="2" name="Slide Number Placeholder 1">
            <a:extLst>
              <a:ext uri="{FF2B5EF4-FFF2-40B4-BE49-F238E27FC236}">
                <a16:creationId xmlns:a16="http://schemas.microsoft.com/office/drawing/2014/main" id="{AC0F8405-4531-4C4A-A758-2786668BB367}"/>
              </a:ext>
            </a:extLst>
          </p:cNvPr>
          <p:cNvSpPr>
            <a:spLocks noGrp="1"/>
          </p:cNvSpPr>
          <p:nvPr>
            <p:ph type="sldNum" sz="quarter" idx="10"/>
          </p:nvPr>
        </p:nvSpPr>
        <p:spPr/>
        <p:txBody>
          <a:bodyPr/>
          <a:lstStyle/>
          <a:p>
            <a:pPr defTabSz="1218621">
              <a:defRPr/>
            </a:pPr>
            <a:fld id="{6D22F896-40B5-4ADD-8801-0D06FADFA095}" type="slidenum">
              <a:rPr lang="en-US">
                <a:solidFill>
                  <a:prstClr val="white"/>
                </a:solidFill>
              </a:rPr>
              <a:pPr defTabSz="1218621">
                <a:defRPr/>
              </a:pPr>
              <a:t>51</a:t>
            </a:fld>
            <a:endParaRPr lang="en-US" dirty="0">
              <a:solidFill>
                <a:prstClr val="white"/>
              </a:solidFill>
            </a:endParaRPr>
          </a:p>
        </p:txBody>
      </p:sp>
      <p:sp>
        <p:nvSpPr>
          <p:cNvPr id="8" name="Rectangle 7">
            <a:extLst>
              <a:ext uri="{FF2B5EF4-FFF2-40B4-BE49-F238E27FC236}">
                <a16:creationId xmlns:a16="http://schemas.microsoft.com/office/drawing/2014/main" id="{858C7D17-8145-4D1B-9B22-8F3293885EA9}"/>
              </a:ext>
            </a:extLst>
          </p:cNvPr>
          <p:cNvSpPr/>
          <p:nvPr/>
        </p:nvSpPr>
        <p:spPr>
          <a:xfrm>
            <a:off x="400947" y="3477332"/>
            <a:ext cx="5218618" cy="2614014"/>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9" name="Rectangle 8">
            <a:extLst>
              <a:ext uri="{FF2B5EF4-FFF2-40B4-BE49-F238E27FC236}">
                <a16:creationId xmlns:a16="http://schemas.microsoft.com/office/drawing/2014/main" id="{E9B0BB00-8FDE-49FA-B192-ED83F36DB0D9}"/>
              </a:ext>
            </a:extLst>
          </p:cNvPr>
          <p:cNvSpPr/>
          <p:nvPr/>
        </p:nvSpPr>
        <p:spPr>
          <a:xfrm>
            <a:off x="6138517" y="148070"/>
            <a:ext cx="3813352" cy="3027647"/>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11" name="TextBox 10">
            <a:extLst>
              <a:ext uri="{FF2B5EF4-FFF2-40B4-BE49-F238E27FC236}">
                <a16:creationId xmlns:a16="http://schemas.microsoft.com/office/drawing/2014/main" id="{3509EF36-991D-4C25-98A9-C00155BB701F}"/>
              </a:ext>
            </a:extLst>
          </p:cNvPr>
          <p:cNvSpPr txBox="1"/>
          <p:nvPr/>
        </p:nvSpPr>
        <p:spPr>
          <a:xfrm rot="16200000">
            <a:off x="-380472" y="4848381"/>
            <a:ext cx="2024386" cy="461545"/>
          </a:xfrm>
          <a:prstGeom prst="rect">
            <a:avLst/>
          </a:prstGeom>
          <a:noFill/>
        </p:spPr>
        <p:txBody>
          <a:bodyPr wrap="none" rtlCol="0">
            <a:spAutoFit/>
          </a:bodyPr>
          <a:lstStyle/>
          <a:p>
            <a:pPr defTabSz="1218621">
              <a:defRPr/>
            </a:pPr>
            <a:r>
              <a:rPr lang="en-US" sz="2399" b="1" dirty="0">
                <a:solidFill>
                  <a:srgbClr val="D9C1D8"/>
                </a:solidFill>
                <a:latin typeface="Arial" pitchFamily="34" charset="0"/>
                <a:cs typeface="Arial" pitchFamily="34" charset="0"/>
              </a:rPr>
              <a:t>21.5” – 23.8”</a:t>
            </a:r>
          </a:p>
        </p:txBody>
      </p:sp>
      <p:sp>
        <p:nvSpPr>
          <p:cNvPr id="15" name="TextBox 14">
            <a:extLst>
              <a:ext uri="{FF2B5EF4-FFF2-40B4-BE49-F238E27FC236}">
                <a16:creationId xmlns:a16="http://schemas.microsoft.com/office/drawing/2014/main" id="{D347EEC7-37A3-46D1-8993-4B9693E9A078}"/>
              </a:ext>
            </a:extLst>
          </p:cNvPr>
          <p:cNvSpPr txBox="1"/>
          <p:nvPr/>
        </p:nvSpPr>
        <p:spPr>
          <a:xfrm rot="16200000">
            <a:off x="6001930" y="2603306"/>
            <a:ext cx="681420" cy="461545"/>
          </a:xfrm>
          <a:prstGeom prst="rect">
            <a:avLst/>
          </a:prstGeom>
          <a:noFill/>
        </p:spPr>
        <p:txBody>
          <a:bodyPr wrap="none" rtlCol="0">
            <a:spAutoFit/>
          </a:bodyPr>
          <a:lstStyle/>
          <a:p>
            <a:pPr defTabSz="1218621">
              <a:defRPr/>
            </a:pPr>
            <a:r>
              <a:rPr lang="en-US" sz="2399" b="1" dirty="0">
                <a:solidFill>
                  <a:srgbClr val="D9C1D8"/>
                </a:solidFill>
                <a:latin typeface="Arial" pitchFamily="34" charset="0"/>
                <a:cs typeface="Arial" pitchFamily="34" charset="0"/>
              </a:rPr>
              <a:t>27”</a:t>
            </a:r>
          </a:p>
        </p:txBody>
      </p:sp>
      <p:pic>
        <p:nvPicPr>
          <p:cNvPr id="41" name="Picture 40" descr="A picture containing text, indoor, electronics&#10;&#10;Description automatically generated">
            <a:extLst>
              <a:ext uri="{FF2B5EF4-FFF2-40B4-BE49-F238E27FC236}">
                <a16:creationId xmlns:a16="http://schemas.microsoft.com/office/drawing/2014/main" id="{69DDAFA7-B574-43DA-9440-B5AEAD75C9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6915" y="2354482"/>
            <a:ext cx="3563189" cy="1995625"/>
          </a:xfrm>
          <a:prstGeom prst="rect">
            <a:avLst/>
          </a:prstGeom>
        </p:spPr>
      </p:pic>
      <p:pic>
        <p:nvPicPr>
          <p:cNvPr id="43" name="Picture 42" descr="A picture containing text, electronics, display, computer&#10;&#10;Description automatically generated">
            <a:extLst>
              <a:ext uri="{FF2B5EF4-FFF2-40B4-BE49-F238E27FC236}">
                <a16:creationId xmlns:a16="http://schemas.microsoft.com/office/drawing/2014/main" id="{D97833D2-2D01-4846-B73F-4A33944D91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4208" y="139954"/>
            <a:ext cx="2800928" cy="1568708"/>
          </a:xfrm>
          <a:prstGeom prst="rect">
            <a:avLst/>
          </a:prstGeom>
        </p:spPr>
      </p:pic>
      <p:sp>
        <p:nvSpPr>
          <p:cNvPr id="42" name="TextBox 41">
            <a:extLst>
              <a:ext uri="{FF2B5EF4-FFF2-40B4-BE49-F238E27FC236}">
                <a16:creationId xmlns:a16="http://schemas.microsoft.com/office/drawing/2014/main" id="{E3E4B01F-0D8A-4286-A09E-70F5F3CC034F}"/>
              </a:ext>
            </a:extLst>
          </p:cNvPr>
          <p:cNvSpPr txBox="1"/>
          <p:nvPr/>
        </p:nvSpPr>
        <p:spPr>
          <a:xfrm>
            <a:off x="1603459" y="6400806"/>
            <a:ext cx="4113728" cy="153848"/>
          </a:xfrm>
          <a:prstGeom prst="rect">
            <a:avLst/>
          </a:prstGeom>
          <a:noFill/>
        </p:spPr>
        <p:txBody>
          <a:bodyPr wrap="square" lIns="0" tIns="0" rIns="0" bIns="0" rtlCol="0">
            <a:spAutoFit/>
          </a:bodyPr>
          <a:lstStyle/>
          <a:p>
            <a:pPr defTabSz="1218621">
              <a:defRPr/>
            </a:pPr>
            <a:r>
              <a:rPr lang="en-US" sz="1000" dirty="0">
                <a:solidFill>
                  <a:srgbClr val="000000"/>
                </a:solidFill>
                <a:latin typeface="Arial" pitchFamily="34" charset="0"/>
                <a:cs typeface="Arial" pitchFamily="34" charset="0"/>
              </a:rPr>
              <a:t>2023 Lenovo Internal. All rights reserved.</a:t>
            </a:r>
          </a:p>
        </p:txBody>
      </p:sp>
      <p:grpSp>
        <p:nvGrpSpPr>
          <p:cNvPr id="44" name="Group 43">
            <a:extLst>
              <a:ext uri="{FF2B5EF4-FFF2-40B4-BE49-F238E27FC236}">
                <a16:creationId xmlns:a16="http://schemas.microsoft.com/office/drawing/2014/main" id="{FA27030B-E1B6-4B5F-B316-8BE8D805F7E1}"/>
              </a:ext>
            </a:extLst>
          </p:cNvPr>
          <p:cNvGrpSpPr>
            <a:grpSpLocks noChangeAspect="1"/>
          </p:cNvGrpSpPr>
          <p:nvPr/>
        </p:nvGrpSpPr>
        <p:grpSpPr>
          <a:xfrm>
            <a:off x="761802" y="6347523"/>
            <a:ext cx="777038" cy="259248"/>
            <a:chOff x="547688" y="952500"/>
            <a:chExt cx="12190413" cy="4067175"/>
          </a:xfrm>
        </p:grpSpPr>
        <p:sp>
          <p:nvSpPr>
            <p:cNvPr id="46" name="Rectangle 45">
              <a:extLst>
                <a:ext uri="{FF2B5EF4-FFF2-40B4-BE49-F238E27FC236}">
                  <a16:creationId xmlns:a16="http://schemas.microsoft.com/office/drawing/2014/main" id="{5BFCF570-C1F4-411B-A80F-6E50826E4A8A}"/>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47" name="Freeform 7">
              <a:extLst>
                <a:ext uri="{FF2B5EF4-FFF2-40B4-BE49-F238E27FC236}">
                  <a16:creationId xmlns:a16="http://schemas.microsoft.com/office/drawing/2014/main" id="{3B2EAABD-5DD4-4FD0-A01E-5059E6357327}"/>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48" name="Freeform 8">
              <a:extLst>
                <a:ext uri="{FF2B5EF4-FFF2-40B4-BE49-F238E27FC236}">
                  <a16:creationId xmlns:a16="http://schemas.microsoft.com/office/drawing/2014/main" id="{2F12B248-2C4D-48C8-9005-3029456B8733}"/>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49" name="Freeform 9">
              <a:extLst>
                <a:ext uri="{FF2B5EF4-FFF2-40B4-BE49-F238E27FC236}">
                  <a16:creationId xmlns:a16="http://schemas.microsoft.com/office/drawing/2014/main" id="{ADD6ED7E-A9F7-4A00-9554-C1484BCDE12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0" name="Freeform 10">
              <a:extLst>
                <a:ext uri="{FF2B5EF4-FFF2-40B4-BE49-F238E27FC236}">
                  <a16:creationId xmlns:a16="http://schemas.microsoft.com/office/drawing/2014/main" id="{E03FE1EE-B3D6-4374-8A51-48260A21032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1" name="Freeform 10">
              <a:extLst>
                <a:ext uri="{FF2B5EF4-FFF2-40B4-BE49-F238E27FC236}">
                  <a16:creationId xmlns:a16="http://schemas.microsoft.com/office/drawing/2014/main" id="{CAB1239C-40D2-4B0B-BE86-1DD05D3FFA1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2" name="Freeform 11">
              <a:extLst>
                <a:ext uri="{FF2B5EF4-FFF2-40B4-BE49-F238E27FC236}">
                  <a16:creationId xmlns:a16="http://schemas.microsoft.com/office/drawing/2014/main" id="{3860C0F0-0840-4FA6-B372-8498C84C9C0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grpSp>
      <p:graphicFrame>
        <p:nvGraphicFramePr>
          <p:cNvPr id="14" name="Table 7">
            <a:extLst>
              <a:ext uri="{FF2B5EF4-FFF2-40B4-BE49-F238E27FC236}">
                <a16:creationId xmlns:a16="http://schemas.microsoft.com/office/drawing/2014/main" id="{738080AA-B0A6-3BF0-33CE-BF408518C3B0}"/>
              </a:ext>
            </a:extLst>
          </p:cNvPr>
          <p:cNvGraphicFramePr>
            <a:graphicFrameLocks noGrp="1"/>
          </p:cNvGraphicFramePr>
          <p:nvPr>
            <p:extLst>
              <p:ext uri="{D42A27DB-BD31-4B8C-83A1-F6EECF244321}">
                <p14:modId xmlns:p14="http://schemas.microsoft.com/office/powerpoint/2010/main" val="3425349044"/>
              </p:ext>
            </p:extLst>
          </p:nvPr>
        </p:nvGraphicFramePr>
        <p:xfrm>
          <a:off x="7369587" y="1765985"/>
          <a:ext cx="1677453" cy="1343371"/>
        </p:xfrm>
        <a:graphic>
          <a:graphicData uri="http://schemas.openxmlformats.org/drawingml/2006/table">
            <a:tbl>
              <a:tblPr firstRow="1" bandRow="1">
                <a:tableStyleId>{00A15C55-8517-42AA-B614-E9B94910E393}</a:tableStyleId>
              </a:tblPr>
              <a:tblGrid>
                <a:gridCol w="1677453">
                  <a:extLst>
                    <a:ext uri="{9D8B030D-6E8A-4147-A177-3AD203B41FA5}">
                      <a16:colId xmlns:a16="http://schemas.microsoft.com/office/drawing/2014/main" val="4105679371"/>
                    </a:ext>
                  </a:extLst>
                </a:gridCol>
              </a:tblGrid>
              <a:tr h="337555">
                <a:tc>
                  <a:txBody>
                    <a:bodyPr/>
                    <a:lstStyle/>
                    <a:p>
                      <a:r>
                        <a:rPr lang="en-US" sz="1600" dirty="0"/>
                        <a:t>T27i-30</a:t>
                      </a:r>
                    </a:p>
                  </a:txBody>
                  <a:tcPr marL="91416" marR="91416" marT="45708" marB="45708"/>
                </a:tc>
                <a:extLst>
                  <a:ext uri="{0D108BD9-81ED-4DB2-BD59-A6C34878D82A}">
                    <a16:rowId xmlns:a16="http://schemas.microsoft.com/office/drawing/2014/main" val="3198656435"/>
                  </a:ext>
                </a:extLst>
              </a:tr>
              <a:tr h="1005578">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27” 16:9 Display</a:t>
                      </a:r>
                    </a:p>
                    <a:p>
                      <a:r>
                        <a:rPr lang="en-US" sz="1200" dirty="0"/>
                        <a:t>FHD 1920x1080</a:t>
                      </a:r>
                    </a:p>
                    <a:p>
                      <a:r>
                        <a:rPr lang="en-US" sz="1200" dirty="0"/>
                        <a:t>DP/HDMI/VGA</a:t>
                      </a:r>
                    </a:p>
                    <a:p>
                      <a:r>
                        <a:rPr lang="en-US" sz="1200" dirty="0"/>
                        <a:t>$423</a:t>
                      </a:r>
                    </a:p>
                    <a:p>
                      <a:r>
                        <a:rPr lang="en-US" sz="1200" dirty="0"/>
                        <a:t>MTM: </a:t>
                      </a:r>
                      <a:r>
                        <a:rPr lang="en-US" sz="1200" b="1" dirty="0"/>
                        <a:t>63A4MAR1US</a:t>
                      </a:r>
                    </a:p>
                  </a:txBody>
                  <a:tcPr marL="91416" marR="91416" marT="45708" marB="45708"/>
                </a:tc>
                <a:extLst>
                  <a:ext uri="{0D108BD9-81ED-4DB2-BD59-A6C34878D82A}">
                    <a16:rowId xmlns:a16="http://schemas.microsoft.com/office/drawing/2014/main" val="1603433535"/>
                  </a:ext>
                </a:extLst>
              </a:tr>
            </a:tbl>
          </a:graphicData>
        </a:graphic>
      </p:graphicFrame>
      <p:graphicFrame>
        <p:nvGraphicFramePr>
          <p:cNvPr id="20" name="Table 7">
            <a:extLst>
              <a:ext uri="{FF2B5EF4-FFF2-40B4-BE49-F238E27FC236}">
                <a16:creationId xmlns:a16="http://schemas.microsoft.com/office/drawing/2014/main" id="{4DCBAC80-7DA6-55B4-3E76-CFB85D315C09}"/>
              </a:ext>
            </a:extLst>
          </p:cNvPr>
          <p:cNvGraphicFramePr>
            <a:graphicFrameLocks noGrp="1"/>
          </p:cNvGraphicFramePr>
          <p:nvPr>
            <p:extLst>
              <p:ext uri="{D42A27DB-BD31-4B8C-83A1-F6EECF244321}">
                <p14:modId xmlns:p14="http://schemas.microsoft.com/office/powerpoint/2010/main" val="1091162337"/>
              </p:ext>
            </p:extLst>
          </p:nvPr>
        </p:nvGraphicFramePr>
        <p:xfrm>
          <a:off x="943862" y="4448087"/>
          <a:ext cx="4417869" cy="1706832"/>
        </p:xfrm>
        <a:graphic>
          <a:graphicData uri="http://schemas.openxmlformats.org/drawingml/2006/table">
            <a:tbl>
              <a:tblPr firstRow="1" bandRow="1">
                <a:tableStyleId>{00A15C55-8517-42AA-B614-E9B94910E393}</a:tableStyleId>
              </a:tblPr>
              <a:tblGrid>
                <a:gridCol w="1423195">
                  <a:extLst>
                    <a:ext uri="{9D8B030D-6E8A-4147-A177-3AD203B41FA5}">
                      <a16:colId xmlns:a16="http://schemas.microsoft.com/office/drawing/2014/main" val="4105679371"/>
                    </a:ext>
                  </a:extLst>
                </a:gridCol>
                <a:gridCol w="1497337">
                  <a:extLst>
                    <a:ext uri="{9D8B030D-6E8A-4147-A177-3AD203B41FA5}">
                      <a16:colId xmlns:a16="http://schemas.microsoft.com/office/drawing/2014/main" val="2725753758"/>
                    </a:ext>
                  </a:extLst>
                </a:gridCol>
                <a:gridCol w="1497337">
                  <a:extLst>
                    <a:ext uri="{9D8B030D-6E8A-4147-A177-3AD203B41FA5}">
                      <a16:colId xmlns:a16="http://schemas.microsoft.com/office/drawing/2014/main" val="185284951"/>
                    </a:ext>
                  </a:extLst>
                </a:gridCol>
              </a:tblGrid>
              <a:tr h="518025">
                <a:tc>
                  <a:txBody>
                    <a:bodyPr/>
                    <a:lstStyle/>
                    <a:p>
                      <a:r>
                        <a:rPr lang="en-US" sz="1600" dirty="0"/>
                        <a:t>T22i-30</a:t>
                      </a:r>
                    </a:p>
                    <a:p>
                      <a:r>
                        <a:rPr lang="en-US" sz="1200" dirty="0"/>
                        <a:t>(Channel Only)</a:t>
                      </a:r>
                    </a:p>
                  </a:txBody>
                  <a:tcPr marL="91416" marR="91416" marT="45708" marB="45708"/>
                </a:tc>
                <a:tc>
                  <a:txBody>
                    <a:bodyPr/>
                    <a:lstStyle/>
                    <a:p>
                      <a:r>
                        <a:rPr lang="en-US" sz="1600" dirty="0"/>
                        <a:t>T23i-30</a:t>
                      </a:r>
                    </a:p>
                    <a:p>
                      <a:r>
                        <a:rPr lang="en-US" sz="1200" dirty="0"/>
                        <a:t>(Channel Only)</a:t>
                      </a:r>
                    </a:p>
                  </a:txBody>
                  <a:tcPr marL="91416" marR="91416" marT="45708" marB="45708"/>
                </a:tc>
                <a:tc>
                  <a:txBody>
                    <a:bodyPr/>
                    <a:lstStyle/>
                    <a:p>
                      <a:r>
                        <a:rPr lang="en-US" sz="1600" dirty="0"/>
                        <a:t>T24i-30</a:t>
                      </a:r>
                    </a:p>
                    <a:p>
                      <a:r>
                        <a:rPr lang="en-US" sz="1200" dirty="0"/>
                        <a:t>(Channel Only)</a:t>
                      </a:r>
                    </a:p>
                  </a:txBody>
                  <a:tcPr marL="91416" marR="91416" marT="45708" marB="45708"/>
                </a:tc>
                <a:extLst>
                  <a:ext uri="{0D108BD9-81ED-4DB2-BD59-A6C34878D82A}">
                    <a16:rowId xmlns:a16="http://schemas.microsoft.com/office/drawing/2014/main" val="3198656435"/>
                  </a:ext>
                </a:extLst>
              </a:tr>
              <a:tr h="1188410">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21.5” 16:9 Display</a:t>
                      </a:r>
                    </a:p>
                    <a:p>
                      <a:r>
                        <a:rPr lang="en-US" sz="1200" dirty="0"/>
                        <a:t>FHD 1920x1080</a:t>
                      </a:r>
                    </a:p>
                    <a:p>
                      <a:r>
                        <a:rPr lang="en-US" sz="1200" dirty="0"/>
                        <a:t>DP/HDMI/VGA</a:t>
                      </a:r>
                    </a:p>
                    <a:p>
                      <a:r>
                        <a:rPr lang="en-US" sz="1200" dirty="0"/>
                        <a:t>$219</a:t>
                      </a:r>
                    </a:p>
                    <a:p>
                      <a:r>
                        <a:rPr lang="en-US" sz="1200" dirty="0"/>
                        <a:t>MTM: </a:t>
                      </a:r>
                      <a:r>
                        <a:rPr lang="en-US" sz="1200" b="1" dirty="0"/>
                        <a:t>63B0MA</a:t>
                      </a:r>
                      <a:r>
                        <a:rPr lang="en-US" sz="1200" b="1" dirty="0">
                          <a:highlight>
                            <a:srgbClr val="FFFF00"/>
                          </a:highlight>
                        </a:rPr>
                        <a:t>T</a:t>
                      </a:r>
                      <a:r>
                        <a:rPr lang="en-US" sz="1200" b="1" dirty="0"/>
                        <a:t>6US</a:t>
                      </a:r>
                    </a:p>
                  </a:txBody>
                  <a:tcPr marL="91416" marR="91416" marT="45708" marB="45708"/>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23” 16:9 Display</a:t>
                      </a:r>
                    </a:p>
                    <a:p>
                      <a:r>
                        <a:rPr lang="en-US" sz="1200" dirty="0"/>
                        <a:t>FHD 1920x1080</a:t>
                      </a:r>
                    </a:p>
                    <a:p>
                      <a:r>
                        <a:rPr lang="en-US" sz="1200" dirty="0"/>
                        <a:t>DP/HDMI/VGA</a:t>
                      </a:r>
                    </a:p>
                    <a:p>
                      <a:r>
                        <a:rPr lang="en-US" sz="1200" dirty="0"/>
                        <a:t>$249</a:t>
                      </a:r>
                    </a:p>
                    <a:p>
                      <a:r>
                        <a:rPr lang="en-US" sz="1200" dirty="0"/>
                        <a:t>MTM: </a:t>
                      </a:r>
                      <a:r>
                        <a:rPr lang="en-US" sz="1200" b="1" dirty="0"/>
                        <a:t>63B2MA</a:t>
                      </a:r>
                      <a:r>
                        <a:rPr lang="en-US" sz="1200" b="1" dirty="0">
                          <a:highlight>
                            <a:srgbClr val="FFFF00"/>
                          </a:highlight>
                        </a:rPr>
                        <a:t>T</a:t>
                      </a:r>
                      <a:r>
                        <a:rPr lang="en-US" sz="1200" b="1" dirty="0"/>
                        <a:t>6US</a:t>
                      </a:r>
                    </a:p>
                  </a:txBody>
                  <a:tcPr marL="91416" marR="91416" marT="45708" marB="45708"/>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23.8” 16:9 Display</a:t>
                      </a:r>
                    </a:p>
                    <a:p>
                      <a:r>
                        <a:rPr lang="en-US" sz="1200" dirty="0"/>
                        <a:t>FHD 1920x1080</a:t>
                      </a:r>
                    </a:p>
                    <a:p>
                      <a:r>
                        <a:rPr lang="en-US" sz="1200" dirty="0"/>
                        <a:t>DP/HDMI/VGA</a:t>
                      </a:r>
                    </a:p>
                    <a:p>
                      <a:r>
                        <a:rPr lang="en-US" sz="1200" dirty="0"/>
                        <a:t>$239</a:t>
                      </a:r>
                    </a:p>
                    <a:p>
                      <a:r>
                        <a:rPr lang="en-US" sz="1200" dirty="0"/>
                        <a:t>MTM: </a:t>
                      </a:r>
                      <a:r>
                        <a:rPr lang="en-US" sz="1200" b="1" dirty="0"/>
                        <a:t>63CFMA</a:t>
                      </a:r>
                      <a:r>
                        <a:rPr lang="en-US" sz="1200" b="1" dirty="0">
                          <a:highlight>
                            <a:srgbClr val="FFFF00"/>
                          </a:highlight>
                        </a:rPr>
                        <a:t>T</a:t>
                      </a:r>
                      <a:r>
                        <a:rPr lang="en-US" sz="1200" b="1" dirty="0"/>
                        <a:t>1US</a:t>
                      </a:r>
                    </a:p>
                  </a:txBody>
                  <a:tcPr marL="91416" marR="91416" marT="45708" marB="45708"/>
                </a:tc>
                <a:extLst>
                  <a:ext uri="{0D108BD9-81ED-4DB2-BD59-A6C34878D82A}">
                    <a16:rowId xmlns:a16="http://schemas.microsoft.com/office/drawing/2014/main" val="1603433535"/>
                  </a:ext>
                </a:extLst>
              </a:tr>
            </a:tbl>
          </a:graphicData>
        </a:graphic>
      </p:graphicFrame>
    </p:spTree>
    <p:extLst>
      <p:ext uri="{BB962C8B-B14F-4D97-AF65-F5344CB8AC3E}">
        <p14:creationId xmlns:p14="http://schemas.microsoft.com/office/powerpoint/2010/main" val="3925775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person, person, computer&#10;&#10;Description automatically generated">
            <a:extLst>
              <a:ext uri="{FF2B5EF4-FFF2-40B4-BE49-F238E27FC236}">
                <a16:creationId xmlns:a16="http://schemas.microsoft.com/office/drawing/2014/main" id="{79D4336E-87D0-4705-B608-86EED0809C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754" r="16170"/>
          <a:stretch/>
        </p:blipFill>
        <p:spPr>
          <a:xfrm>
            <a:off x="1587" y="895"/>
            <a:ext cx="6957197" cy="6859974"/>
          </a:xfrm>
          <a:prstGeom prst="rect">
            <a:avLst/>
          </a:prstGeom>
        </p:spPr>
      </p:pic>
      <p:pic>
        <p:nvPicPr>
          <p:cNvPr id="20" name="Picture 19" descr="A person sitting at a table with a computer&#10;&#10;Description automatically generated with medium confidence">
            <a:extLst>
              <a:ext uri="{FF2B5EF4-FFF2-40B4-BE49-F238E27FC236}">
                <a16:creationId xmlns:a16="http://schemas.microsoft.com/office/drawing/2014/main" id="{CCAF586B-938C-479C-A55A-C0A7B5C76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372" r="15615"/>
          <a:stretch/>
        </p:blipFill>
        <p:spPr>
          <a:xfrm>
            <a:off x="6094411" y="894"/>
            <a:ext cx="6092828" cy="6856215"/>
          </a:xfrm>
          <a:prstGeom prst="rect">
            <a:avLst/>
          </a:prstGeom>
        </p:spPr>
      </p:pic>
      <p:sp>
        <p:nvSpPr>
          <p:cNvPr id="23" name="Rectangle 22">
            <a:extLst>
              <a:ext uri="{FF2B5EF4-FFF2-40B4-BE49-F238E27FC236}">
                <a16:creationId xmlns:a16="http://schemas.microsoft.com/office/drawing/2014/main" id="{FE5B2070-1BD5-4BE0-915D-CE10915F84ED}"/>
              </a:ext>
            </a:extLst>
          </p:cNvPr>
          <p:cNvSpPr/>
          <p:nvPr/>
        </p:nvSpPr>
        <p:spPr>
          <a:xfrm>
            <a:off x="-9046" y="344219"/>
            <a:ext cx="7495028" cy="58794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4" name="Title 3">
            <a:extLst>
              <a:ext uri="{FF2B5EF4-FFF2-40B4-BE49-F238E27FC236}">
                <a16:creationId xmlns:a16="http://schemas.microsoft.com/office/drawing/2014/main" id="{5189F730-3448-4874-B2CE-D97F69D7234C}"/>
              </a:ext>
            </a:extLst>
          </p:cNvPr>
          <p:cNvSpPr>
            <a:spLocks noGrp="1"/>
          </p:cNvSpPr>
          <p:nvPr>
            <p:ph type="title"/>
          </p:nvPr>
        </p:nvSpPr>
        <p:spPr/>
        <p:txBody>
          <a:bodyPr/>
          <a:lstStyle/>
          <a:p>
            <a:r>
              <a:rPr lang="en-US" dirty="0" err="1">
                <a:solidFill>
                  <a:schemeClr val="bg1"/>
                </a:solidFill>
              </a:rPr>
              <a:t>ThinkVision</a:t>
            </a:r>
            <a:r>
              <a:rPr lang="en-US" dirty="0">
                <a:solidFill>
                  <a:schemeClr val="bg1"/>
                </a:solidFill>
              </a:rPr>
              <a:t> M Series Mobile Monitors</a:t>
            </a:r>
          </a:p>
        </p:txBody>
      </p:sp>
      <p:sp>
        <p:nvSpPr>
          <p:cNvPr id="2" name="Slide Number Placeholder 1">
            <a:extLst>
              <a:ext uri="{FF2B5EF4-FFF2-40B4-BE49-F238E27FC236}">
                <a16:creationId xmlns:a16="http://schemas.microsoft.com/office/drawing/2014/main" id="{6CA070D0-5796-4C86-9A1F-9BEF86AB8C9B}"/>
              </a:ext>
            </a:extLst>
          </p:cNvPr>
          <p:cNvSpPr>
            <a:spLocks noGrp="1"/>
          </p:cNvSpPr>
          <p:nvPr>
            <p:ph type="sldNum" sz="quarter" idx="10"/>
          </p:nvPr>
        </p:nvSpPr>
        <p:spPr/>
        <p:txBody>
          <a:bodyPr/>
          <a:lstStyle/>
          <a:p>
            <a:pPr defTabSz="1218621">
              <a:defRPr/>
            </a:pPr>
            <a:fld id="{6D22F896-40B5-4ADD-8801-0D06FADFA095}" type="slidenum">
              <a:rPr lang="en-US">
                <a:solidFill>
                  <a:prstClr val="white"/>
                </a:solidFill>
              </a:rPr>
              <a:pPr defTabSz="1218621">
                <a:defRPr/>
              </a:pPr>
              <a:t>52</a:t>
            </a:fld>
            <a:endParaRPr lang="en-US" dirty="0">
              <a:solidFill>
                <a:prstClr val="white"/>
              </a:solidFill>
            </a:endParaRPr>
          </a:p>
        </p:txBody>
      </p:sp>
      <p:sp>
        <p:nvSpPr>
          <p:cNvPr id="28" name="Rectangle 27">
            <a:extLst>
              <a:ext uri="{FF2B5EF4-FFF2-40B4-BE49-F238E27FC236}">
                <a16:creationId xmlns:a16="http://schemas.microsoft.com/office/drawing/2014/main" id="{1957DFD2-9BD6-4F6C-BB38-0F328346C641}"/>
              </a:ext>
            </a:extLst>
          </p:cNvPr>
          <p:cNvSpPr/>
          <p:nvPr/>
        </p:nvSpPr>
        <p:spPr>
          <a:xfrm>
            <a:off x="6094411" y="6414695"/>
            <a:ext cx="819610" cy="46154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29" name="TextBox 28">
            <a:extLst>
              <a:ext uri="{FF2B5EF4-FFF2-40B4-BE49-F238E27FC236}">
                <a16:creationId xmlns:a16="http://schemas.microsoft.com/office/drawing/2014/main" id="{CA752E1C-928D-4816-BDF5-CF91A09C2092}"/>
              </a:ext>
            </a:extLst>
          </p:cNvPr>
          <p:cNvSpPr txBox="1"/>
          <p:nvPr/>
        </p:nvSpPr>
        <p:spPr>
          <a:xfrm>
            <a:off x="6094411" y="6414696"/>
            <a:ext cx="783985" cy="461545"/>
          </a:xfrm>
          <a:prstGeom prst="rect">
            <a:avLst/>
          </a:prstGeom>
          <a:noFill/>
        </p:spPr>
        <p:txBody>
          <a:bodyPr wrap="none" rtlCol="0">
            <a:spAutoFit/>
          </a:bodyPr>
          <a:lstStyle/>
          <a:p>
            <a:pPr defTabSz="1218621">
              <a:defRPr/>
            </a:pPr>
            <a:r>
              <a:rPr lang="en-US" sz="2399" b="1" dirty="0">
                <a:solidFill>
                  <a:srgbClr val="D9C1D8"/>
                </a:solidFill>
                <a:latin typeface="Arial" pitchFamily="34" charset="0"/>
                <a:cs typeface="Arial" pitchFamily="34" charset="0"/>
              </a:rPr>
              <a:t>M15</a:t>
            </a:r>
          </a:p>
        </p:txBody>
      </p:sp>
      <p:sp>
        <p:nvSpPr>
          <p:cNvPr id="30" name="TextBox 29">
            <a:extLst>
              <a:ext uri="{FF2B5EF4-FFF2-40B4-BE49-F238E27FC236}">
                <a16:creationId xmlns:a16="http://schemas.microsoft.com/office/drawing/2014/main" id="{FB727DB5-5AB9-49BD-B26E-A199A2B7CDF5}"/>
              </a:ext>
            </a:extLst>
          </p:cNvPr>
          <p:cNvSpPr txBox="1"/>
          <p:nvPr/>
        </p:nvSpPr>
        <p:spPr>
          <a:xfrm>
            <a:off x="1603459" y="6400806"/>
            <a:ext cx="4113728" cy="153848"/>
          </a:xfrm>
          <a:prstGeom prst="rect">
            <a:avLst/>
          </a:prstGeom>
          <a:noFill/>
        </p:spPr>
        <p:txBody>
          <a:bodyPr wrap="square" lIns="0" tIns="0" rIns="0" bIns="0" rtlCol="0">
            <a:spAutoFit/>
          </a:bodyPr>
          <a:lstStyle/>
          <a:p>
            <a:pPr defTabSz="1218621">
              <a:defRPr/>
            </a:pPr>
            <a:r>
              <a:rPr lang="en-US" sz="1000" dirty="0">
                <a:solidFill>
                  <a:prstClr val="white"/>
                </a:solidFill>
                <a:latin typeface="Arial" pitchFamily="34" charset="0"/>
                <a:cs typeface="Arial" pitchFamily="34" charset="0"/>
              </a:rPr>
              <a:t>2023 Lenovo Internal. All rights reserved.</a:t>
            </a:r>
          </a:p>
        </p:txBody>
      </p:sp>
      <p:grpSp>
        <p:nvGrpSpPr>
          <p:cNvPr id="31" name="Group 30">
            <a:extLst>
              <a:ext uri="{FF2B5EF4-FFF2-40B4-BE49-F238E27FC236}">
                <a16:creationId xmlns:a16="http://schemas.microsoft.com/office/drawing/2014/main" id="{ED91C230-567A-47CB-84D1-62CDEFD5455B}"/>
              </a:ext>
            </a:extLst>
          </p:cNvPr>
          <p:cNvGrpSpPr>
            <a:grpSpLocks noChangeAspect="1"/>
          </p:cNvGrpSpPr>
          <p:nvPr/>
        </p:nvGrpSpPr>
        <p:grpSpPr>
          <a:xfrm>
            <a:off x="761802" y="6347523"/>
            <a:ext cx="777038" cy="259248"/>
            <a:chOff x="547688" y="952500"/>
            <a:chExt cx="12190413" cy="4067175"/>
          </a:xfrm>
        </p:grpSpPr>
        <p:sp>
          <p:nvSpPr>
            <p:cNvPr id="32" name="Rectangle 31">
              <a:extLst>
                <a:ext uri="{FF2B5EF4-FFF2-40B4-BE49-F238E27FC236}">
                  <a16:creationId xmlns:a16="http://schemas.microsoft.com/office/drawing/2014/main" id="{7C290CC1-DBF8-4374-80A8-4CB0CB39A4B9}"/>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3" name="Freeform 7">
              <a:extLst>
                <a:ext uri="{FF2B5EF4-FFF2-40B4-BE49-F238E27FC236}">
                  <a16:creationId xmlns:a16="http://schemas.microsoft.com/office/drawing/2014/main" id="{8D49E195-64F8-4633-9924-5F9D374BE4E7}"/>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4" name="Freeform 8">
              <a:extLst>
                <a:ext uri="{FF2B5EF4-FFF2-40B4-BE49-F238E27FC236}">
                  <a16:creationId xmlns:a16="http://schemas.microsoft.com/office/drawing/2014/main" id="{405533E0-3CF9-4903-A098-80E09B0D3910}"/>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5" name="Freeform 9">
              <a:extLst>
                <a:ext uri="{FF2B5EF4-FFF2-40B4-BE49-F238E27FC236}">
                  <a16:creationId xmlns:a16="http://schemas.microsoft.com/office/drawing/2014/main" id="{8D6B7045-8D4F-4D6C-9971-FF25764F9D3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6" name="Freeform 10">
              <a:extLst>
                <a:ext uri="{FF2B5EF4-FFF2-40B4-BE49-F238E27FC236}">
                  <a16:creationId xmlns:a16="http://schemas.microsoft.com/office/drawing/2014/main" id="{6503EA8E-BEF7-4B6E-BBD7-1D30FBD9DD8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7" name="Freeform 10">
              <a:extLst>
                <a:ext uri="{FF2B5EF4-FFF2-40B4-BE49-F238E27FC236}">
                  <a16:creationId xmlns:a16="http://schemas.microsoft.com/office/drawing/2014/main" id="{9C4E67AC-8486-4CF7-AD84-4BC5C8C4564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8" name="Freeform 11">
              <a:extLst>
                <a:ext uri="{FF2B5EF4-FFF2-40B4-BE49-F238E27FC236}">
                  <a16:creationId xmlns:a16="http://schemas.microsoft.com/office/drawing/2014/main" id="{3A3D8124-CF3E-4C81-979A-A568F68A673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grpSp>
      <p:sp>
        <p:nvSpPr>
          <p:cNvPr id="39" name="Rectangle 38">
            <a:extLst>
              <a:ext uri="{FF2B5EF4-FFF2-40B4-BE49-F238E27FC236}">
                <a16:creationId xmlns:a16="http://schemas.microsoft.com/office/drawing/2014/main" id="{0B1045CF-16E0-4530-B338-70C5932F328D}"/>
              </a:ext>
            </a:extLst>
          </p:cNvPr>
          <p:cNvSpPr/>
          <p:nvPr/>
        </p:nvSpPr>
        <p:spPr>
          <a:xfrm>
            <a:off x="-9046" y="5731111"/>
            <a:ext cx="819610" cy="46154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40" name="TextBox 39">
            <a:extLst>
              <a:ext uri="{FF2B5EF4-FFF2-40B4-BE49-F238E27FC236}">
                <a16:creationId xmlns:a16="http://schemas.microsoft.com/office/drawing/2014/main" id="{A74BC214-E167-45DA-B9A5-55CEF39B6578}"/>
              </a:ext>
            </a:extLst>
          </p:cNvPr>
          <p:cNvSpPr txBox="1"/>
          <p:nvPr/>
        </p:nvSpPr>
        <p:spPr>
          <a:xfrm>
            <a:off x="-9046" y="5731112"/>
            <a:ext cx="783985" cy="461545"/>
          </a:xfrm>
          <a:prstGeom prst="rect">
            <a:avLst/>
          </a:prstGeom>
          <a:noFill/>
        </p:spPr>
        <p:txBody>
          <a:bodyPr wrap="none" rtlCol="0">
            <a:spAutoFit/>
          </a:bodyPr>
          <a:lstStyle/>
          <a:p>
            <a:pPr defTabSz="1218621">
              <a:defRPr/>
            </a:pPr>
            <a:r>
              <a:rPr lang="en-US" sz="2399" b="1" dirty="0">
                <a:solidFill>
                  <a:srgbClr val="D9C1D8"/>
                </a:solidFill>
                <a:latin typeface="Arial" pitchFamily="34" charset="0"/>
                <a:cs typeface="Arial" pitchFamily="34" charset="0"/>
              </a:rPr>
              <a:t>M14</a:t>
            </a:r>
          </a:p>
        </p:txBody>
      </p:sp>
      <p:sp>
        <p:nvSpPr>
          <p:cNvPr id="41" name="Rectangle 40">
            <a:extLst>
              <a:ext uri="{FF2B5EF4-FFF2-40B4-BE49-F238E27FC236}">
                <a16:creationId xmlns:a16="http://schemas.microsoft.com/office/drawing/2014/main" id="{F47EE234-8B0D-4A35-881C-440156D84039}"/>
              </a:ext>
            </a:extLst>
          </p:cNvPr>
          <p:cNvSpPr/>
          <p:nvPr/>
        </p:nvSpPr>
        <p:spPr>
          <a:xfrm>
            <a:off x="10615126" y="3120369"/>
            <a:ext cx="1010433" cy="307697"/>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42" name="TextBox 41">
            <a:extLst>
              <a:ext uri="{FF2B5EF4-FFF2-40B4-BE49-F238E27FC236}">
                <a16:creationId xmlns:a16="http://schemas.microsoft.com/office/drawing/2014/main" id="{2944B9A6-1757-4CEF-9CF1-622DB36DAD9F}"/>
              </a:ext>
            </a:extLst>
          </p:cNvPr>
          <p:cNvSpPr txBox="1"/>
          <p:nvPr/>
        </p:nvSpPr>
        <p:spPr>
          <a:xfrm>
            <a:off x="10615125" y="3120370"/>
            <a:ext cx="1052952" cy="307697"/>
          </a:xfrm>
          <a:prstGeom prst="rect">
            <a:avLst/>
          </a:prstGeom>
          <a:noFill/>
        </p:spPr>
        <p:txBody>
          <a:bodyPr wrap="square" rtlCol="0">
            <a:spAutoFit/>
          </a:bodyPr>
          <a:lstStyle/>
          <a:p>
            <a:pPr defTabSz="1218621">
              <a:defRPr/>
            </a:pPr>
            <a:r>
              <a:rPr lang="en-US" sz="1400" b="1" dirty="0">
                <a:solidFill>
                  <a:srgbClr val="D9C1D8"/>
                </a:solidFill>
                <a:latin typeface="Arial" pitchFamily="34" charset="0"/>
                <a:cs typeface="Arial" pitchFamily="34" charset="0"/>
              </a:rPr>
              <a:t>15.6” FHD</a:t>
            </a:r>
          </a:p>
        </p:txBody>
      </p:sp>
      <p:sp>
        <p:nvSpPr>
          <p:cNvPr id="43" name="Rectangle 42">
            <a:extLst>
              <a:ext uri="{FF2B5EF4-FFF2-40B4-BE49-F238E27FC236}">
                <a16:creationId xmlns:a16="http://schemas.microsoft.com/office/drawing/2014/main" id="{1499BFE2-6728-48E8-A130-15F370F61608}"/>
              </a:ext>
            </a:extLst>
          </p:cNvPr>
          <p:cNvSpPr/>
          <p:nvPr/>
        </p:nvSpPr>
        <p:spPr>
          <a:xfrm>
            <a:off x="4419069" y="4999006"/>
            <a:ext cx="938048" cy="307697"/>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44" name="TextBox 43">
            <a:extLst>
              <a:ext uri="{FF2B5EF4-FFF2-40B4-BE49-F238E27FC236}">
                <a16:creationId xmlns:a16="http://schemas.microsoft.com/office/drawing/2014/main" id="{6E642EE5-4630-4FB4-BEED-41D9279067E8}"/>
              </a:ext>
            </a:extLst>
          </p:cNvPr>
          <p:cNvSpPr txBox="1"/>
          <p:nvPr/>
        </p:nvSpPr>
        <p:spPr>
          <a:xfrm>
            <a:off x="4419071" y="4999007"/>
            <a:ext cx="891359" cy="307697"/>
          </a:xfrm>
          <a:prstGeom prst="rect">
            <a:avLst/>
          </a:prstGeom>
          <a:noFill/>
        </p:spPr>
        <p:txBody>
          <a:bodyPr wrap="none" rtlCol="0">
            <a:spAutoFit/>
          </a:bodyPr>
          <a:lstStyle/>
          <a:p>
            <a:pPr defTabSz="1218621">
              <a:defRPr/>
            </a:pPr>
            <a:r>
              <a:rPr lang="en-US" sz="1400" b="1" dirty="0">
                <a:solidFill>
                  <a:srgbClr val="D9C1D8"/>
                </a:solidFill>
                <a:latin typeface="Arial" pitchFamily="34" charset="0"/>
                <a:cs typeface="Arial" pitchFamily="34" charset="0"/>
              </a:rPr>
              <a:t>14” FHD</a:t>
            </a:r>
          </a:p>
        </p:txBody>
      </p:sp>
      <p:graphicFrame>
        <p:nvGraphicFramePr>
          <p:cNvPr id="3" name="Table 7">
            <a:extLst>
              <a:ext uri="{FF2B5EF4-FFF2-40B4-BE49-F238E27FC236}">
                <a16:creationId xmlns:a16="http://schemas.microsoft.com/office/drawing/2014/main" id="{43A9ED43-157C-12A7-B063-52E57F9B38B4}"/>
              </a:ext>
            </a:extLst>
          </p:cNvPr>
          <p:cNvGraphicFramePr>
            <a:graphicFrameLocks noGrp="1"/>
          </p:cNvGraphicFramePr>
          <p:nvPr/>
        </p:nvGraphicFramePr>
        <p:xfrm>
          <a:off x="1589152" y="1636336"/>
          <a:ext cx="2602822" cy="1160491"/>
        </p:xfrm>
        <a:graphic>
          <a:graphicData uri="http://schemas.openxmlformats.org/drawingml/2006/table">
            <a:tbl>
              <a:tblPr firstRow="1" bandRow="1">
                <a:tableStyleId>{00A15C55-8517-42AA-B614-E9B94910E393}</a:tableStyleId>
              </a:tblPr>
              <a:tblGrid>
                <a:gridCol w="2602822">
                  <a:extLst>
                    <a:ext uri="{9D8B030D-6E8A-4147-A177-3AD203B41FA5}">
                      <a16:colId xmlns:a16="http://schemas.microsoft.com/office/drawing/2014/main" val="4105679371"/>
                    </a:ext>
                  </a:extLst>
                </a:gridCol>
              </a:tblGrid>
              <a:tr h="337555">
                <a:tc>
                  <a:txBody>
                    <a:bodyPr/>
                    <a:lstStyle/>
                    <a:p>
                      <a:r>
                        <a:rPr lang="en-US" sz="1600" dirty="0"/>
                        <a:t>M14</a:t>
                      </a:r>
                    </a:p>
                  </a:txBody>
                  <a:tcPr marL="91416" marR="91416" marT="45708" marB="45708"/>
                </a:tc>
                <a:extLst>
                  <a:ext uri="{0D108BD9-81ED-4DB2-BD59-A6C34878D82A}">
                    <a16:rowId xmlns:a16="http://schemas.microsoft.com/office/drawing/2014/main" val="3198656435"/>
                  </a:ext>
                </a:extLst>
              </a:tr>
              <a:tr h="822746">
                <a:tc>
                  <a:txBody>
                    <a:bodyPr/>
                    <a:lstStyle/>
                    <a:p>
                      <a:r>
                        <a:rPr lang="en-US" sz="1200" dirty="0"/>
                        <a:t>14” FHD 1920x1080 16:9 Display</a:t>
                      </a:r>
                    </a:p>
                    <a:p>
                      <a:r>
                        <a:rPr lang="en-US" sz="1200" dirty="0"/>
                        <a:t>72% sRGB Color</a:t>
                      </a:r>
                    </a:p>
                    <a:p>
                      <a:r>
                        <a:rPr lang="en-US" sz="1200" dirty="0"/>
                        <a:t>$428</a:t>
                      </a:r>
                    </a:p>
                    <a:p>
                      <a:r>
                        <a:rPr lang="en-US" sz="1200" dirty="0"/>
                        <a:t>MTM: </a:t>
                      </a:r>
                      <a:r>
                        <a:rPr lang="en-US" sz="1200" b="1" dirty="0"/>
                        <a:t>61DDUAR6US</a:t>
                      </a:r>
                    </a:p>
                  </a:txBody>
                  <a:tcPr marL="91416" marR="91416" marT="45708" marB="45708"/>
                </a:tc>
                <a:extLst>
                  <a:ext uri="{0D108BD9-81ED-4DB2-BD59-A6C34878D82A}">
                    <a16:rowId xmlns:a16="http://schemas.microsoft.com/office/drawing/2014/main" val="1603433535"/>
                  </a:ext>
                </a:extLst>
              </a:tr>
            </a:tbl>
          </a:graphicData>
        </a:graphic>
      </p:graphicFrame>
      <p:graphicFrame>
        <p:nvGraphicFramePr>
          <p:cNvPr id="5" name="Table 7">
            <a:extLst>
              <a:ext uri="{FF2B5EF4-FFF2-40B4-BE49-F238E27FC236}">
                <a16:creationId xmlns:a16="http://schemas.microsoft.com/office/drawing/2014/main" id="{7E73D238-85EF-A420-54BC-F72FE84AB548}"/>
              </a:ext>
            </a:extLst>
          </p:cNvPr>
          <p:cNvGraphicFramePr>
            <a:graphicFrameLocks noGrp="1"/>
          </p:cNvGraphicFramePr>
          <p:nvPr/>
        </p:nvGraphicFramePr>
        <p:xfrm>
          <a:off x="9456664" y="932165"/>
          <a:ext cx="2602822" cy="1160491"/>
        </p:xfrm>
        <a:graphic>
          <a:graphicData uri="http://schemas.openxmlformats.org/drawingml/2006/table">
            <a:tbl>
              <a:tblPr firstRow="1" bandRow="1">
                <a:tableStyleId>{00A15C55-8517-42AA-B614-E9B94910E393}</a:tableStyleId>
              </a:tblPr>
              <a:tblGrid>
                <a:gridCol w="2602822">
                  <a:extLst>
                    <a:ext uri="{9D8B030D-6E8A-4147-A177-3AD203B41FA5}">
                      <a16:colId xmlns:a16="http://schemas.microsoft.com/office/drawing/2014/main" val="4105679371"/>
                    </a:ext>
                  </a:extLst>
                </a:gridCol>
              </a:tblGrid>
              <a:tr h="337555">
                <a:tc>
                  <a:txBody>
                    <a:bodyPr/>
                    <a:lstStyle/>
                    <a:p>
                      <a:r>
                        <a:rPr lang="en-US" sz="1600" dirty="0"/>
                        <a:t>M15</a:t>
                      </a:r>
                    </a:p>
                  </a:txBody>
                  <a:tcPr marL="91416" marR="91416" marT="45708" marB="45708"/>
                </a:tc>
                <a:extLst>
                  <a:ext uri="{0D108BD9-81ED-4DB2-BD59-A6C34878D82A}">
                    <a16:rowId xmlns:a16="http://schemas.microsoft.com/office/drawing/2014/main" val="3198656435"/>
                  </a:ext>
                </a:extLst>
              </a:tr>
              <a:tr h="822746">
                <a:tc>
                  <a:txBody>
                    <a:bodyPr/>
                    <a:lstStyle/>
                    <a:p>
                      <a:r>
                        <a:rPr lang="en-US" sz="1200" dirty="0"/>
                        <a:t>15.6” FHD 1920x1080 16:9 Display</a:t>
                      </a:r>
                    </a:p>
                    <a:p>
                      <a:r>
                        <a:rPr lang="en-US" sz="1200" dirty="0"/>
                        <a:t>45% sRGB Color</a:t>
                      </a:r>
                    </a:p>
                    <a:p>
                      <a:r>
                        <a:rPr lang="en-US" sz="1200" dirty="0"/>
                        <a:t>$296</a:t>
                      </a:r>
                    </a:p>
                    <a:p>
                      <a:r>
                        <a:rPr lang="en-US" sz="1200" dirty="0"/>
                        <a:t>MTM: </a:t>
                      </a:r>
                      <a:r>
                        <a:rPr lang="en-US" sz="1200" b="1" dirty="0"/>
                        <a:t>62CAUAR1US</a:t>
                      </a:r>
                    </a:p>
                  </a:txBody>
                  <a:tcPr marL="91416" marR="91416" marT="45708" marB="45708"/>
                </a:tc>
                <a:extLst>
                  <a:ext uri="{0D108BD9-81ED-4DB2-BD59-A6C34878D82A}">
                    <a16:rowId xmlns:a16="http://schemas.microsoft.com/office/drawing/2014/main" val="1603433535"/>
                  </a:ext>
                </a:extLst>
              </a:tr>
            </a:tbl>
          </a:graphicData>
        </a:graphic>
      </p:graphicFrame>
    </p:spTree>
    <p:extLst>
      <p:ext uri="{BB962C8B-B14F-4D97-AF65-F5344CB8AC3E}">
        <p14:creationId xmlns:p14="http://schemas.microsoft.com/office/powerpoint/2010/main" val="161309586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8D0B4612-7617-4698-8FBB-4E84065F9C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7" y="-52256"/>
            <a:ext cx="12185651" cy="6909363"/>
          </a:xfrm>
          <a:prstGeom prst="rect">
            <a:avLst/>
          </a:prstGeom>
        </p:spPr>
      </p:pic>
      <p:sp>
        <p:nvSpPr>
          <p:cNvPr id="83" name="Rectangle 82">
            <a:extLst>
              <a:ext uri="{FF2B5EF4-FFF2-40B4-BE49-F238E27FC236}">
                <a16:creationId xmlns:a16="http://schemas.microsoft.com/office/drawing/2014/main" id="{191A06C2-DF5E-485B-A971-8D5AEBBC500A}"/>
              </a:ext>
            </a:extLst>
          </p:cNvPr>
          <p:cNvSpPr/>
          <p:nvPr/>
        </p:nvSpPr>
        <p:spPr>
          <a:xfrm>
            <a:off x="-18207" y="1176"/>
            <a:ext cx="12185651" cy="6855647"/>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9" dirty="0">
              <a:solidFill>
                <a:prstClr val="white"/>
              </a:solidFill>
              <a:latin typeface="Arial"/>
            </a:endParaRPr>
          </a:p>
        </p:txBody>
      </p:sp>
      <p:sp>
        <p:nvSpPr>
          <p:cNvPr id="13" name="Rectangle 12">
            <a:extLst>
              <a:ext uri="{FF2B5EF4-FFF2-40B4-BE49-F238E27FC236}">
                <a16:creationId xmlns:a16="http://schemas.microsoft.com/office/drawing/2014/main" id="{8A490F08-0013-4DEE-AFE4-E426381DB491}"/>
              </a:ext>
            </a:extLst>
          </p:cNvPr>
          <p:cNvSpPr/>
          <p:nvPr/>
        </p:nvSpPr>
        <p:spPr>
          <a:xfrm>
            <a:off x="-38000" y="-38607"/>
            <a:ext cx="12225238" cy="853469"/>
          </a:xfrm>
          <a:prstGeom prst="rect">
            <a:avLst/>
          </a:prstGeom>
          <a:gradFill flip="none" rotWithShape="1">
            <a:gsLst>
              <a:gs pos="0">
                <a:schemeClr val="tx1">
                  <a:lumMod val="50000"/>
                  <a:lumOff val="50000"/>
                </a:schemeClr>
              </a:gs>
              <a:gs pos="25000">
                <a:schemeClr val="tx1">
                  <a:alpha val="91000"/>
                  <a:lumMod val="100000"/>
                </a:schemeClr>
              </a:gs>
              <a:gs pos="41000">
                <a:schemeClr val="bg2">
                  <a:lumMod val="40000"/>
                  <a:lumOff val="60000"/>
                  <a:alpha val="62000"/>
                </a:schemeClr>
              </a:gs>
              <a:gs pos="56000">
                <a:schemeClr val="tx1">
                  <a:lumMod val="50000"/>
                  <a:lumOff val="50000"/>
                  <a:alpha val="49000"/>
                </a:schemeClr>
              </a:gs>
              <a:gs pos="71000">
                <a:schemeClr val="bg2">
                  <a:lumMod val="20000"/>
                  <a:lumOff val="80000"/>
                  <a:alpha val="23000"/>
                </a:schemeClr>
              </a:gs>
            </a:gsLst>
            <a:path path="circle">
              <a:fillToRect r="100000" b="100000"/>
            </a:path>
            <a:tileRect l="-100000" t="-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12" name="TextBox 11">
            <a:extLst>
              <a:ext uri="{FF2B5EF4-FFF2-40B4-BE49-F238E27FC236}">
                <a16:creationId xmlns:a16="http://schemas.microsoft.com/office/drawing/2014/main" id="{65EBA486-DF21-4AFF-8673-E410763B1E56}"/>
              </a:ext>
            </a:extLst>
          </p:cNvPr>
          <p:cNvSpPr txBox="1"/>
          <p:nvPr/>
        </p:nvSpPr>
        <p:spPr>
          <a:xfrm>
            <a:off x="2743294" y="-43326"/>
            <a:ext cx="2157401" cy="830652"/>
          </a:xfrm>
          <a:prstGeom prst="rect">
            <a:avLst/>
          </a:prstGeom>
          <a:noFill/>
        </p:spPr>
        <p:txBody>
          <a:bodyPr wrap="none" rtlCol="0">
            <a:spAutoFit/>
          </a:bodyPr>
          <a:lstStyle/>
          <a:p>
            <a:pPr defTabSz="1218255">
              <a:defRPr/>
            </a:pPr>
            <a:r>
              <a:rPr lang="en-US" sz="4798" dirty="0">
                <a:solidFill>
                  <a:prstClr val="white"/>
                </a:solidFill>
                <a:latin typeface="Segoe UI Light" panose="020B0502040204020203" pitchFamily="34" charset="0"/>
                <a:cs typeface="Segoe UI Light" panose="020B0502040204020203" pitchFamily="34" charset="0"/>
              </a:rPr>
              <a:t>E Series</a:t>
            </a:r>
          </a:p>
        </p:txBody>
      </p:sp>
      <p:pic>
        <p:nvPicPr>
          <p:cNvPr id="51" name="Picture 5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869" y="-126654"/>
            <a:ext cx="3119085" cy="988225"/>
          </a:xfrm>
          <a:prstGeom prst="rect">
            <a:avLst/>
          </a:prstGeom>
        </p:spPr>
      </p:pic>
      <p:sp>
        <p:nvSpPr>
          <p:cNvPr id="58" name="TextBox 57">
            <a:extLst>
              <a:ext uri="{FF2B5EF4-FFF2-40B4-BE49-F238E27FC236}">
                <a16:creationId xmlns:a16="http://schemas.microsoft.com/office/drawing/2014/main" id="{46C8227B-E01A-4DF2-8BA6-710B8C9BD846}"/>
              </a:ext>
            </a:extLst>
          </p:cNvPr>
          <p:cNvSpPr txBox="1"/>
          <p:nvPr/>
        </p:nvSpPr>
        <p:spPr>
          <a:xfrm>
            <a:off x="1397438" y="6473159"/>
            <a:ext cx="4113728" cy="153848"/>
          </a:xfrm>
          <a:prstGeom prst="rect">
            <a:avLst/>
          </a:prstGeom>
          <a:noFill/>
        </p:spPr>
        <p:txBody>
          <a:bodyPr wrap="square" lIns="0" tIns="0" rIns="0" bIns="0" rtlCol="0">
            <a:spAutoFit/>
          </a:bodyPr>
          <a:lstStyle/>
          <a:p>
            <a:pPr defTabSz="1218621">
              <a:defRPr/>
            </a:pPr>
            <a:r>
              <a:rPr lang="en-US" sz="1000" dirty="0">
                <a:solidFill>
                  <a:prstClr val="white"/>
                </a:solidFill>
                <a:latin typeface="Arial" pitchFamily="34" charset="0"/>
                <a:cs typeface="Arial" pitchFamily="34" charset="0"/>
              </a:rPr>
              <a:t>2023 Lenovo Internal. All rights reserved.</a:t>
            </a:r>
          </a:p>
        </p:txBody>
      </p:sp>
      <p:grpSp>
        <p:nvGrpSpPr>
          <p:cNvPr id="59" name="Group 58">
            <a:extLst>
              <a:ext uri="{FF2B5EF4-FFF2-40B4-BE49-F238E27FC236}">
                <a16:creationId xmlns:a16="http://schemas.microsoft.com/office/drawing/2014/main" id="{3CE86089-D982-4D81-9720-BBE629E0EF3C}"/>
              </a:ext>
            </a:extLst>
          </p:cNvPr>
          <p:cNvGrpSpPr/>
          <p:nvPr/>
        </p:nvGrpSpPr>
        <p:grpSpPr>
          <a:xfrm>
            <a:off x="555781" y="6420703"/>
            <a:ext cx="734165" cy="244944"/>
            <a:chOff x="547688" y="952500"/>
            <a:chExt cx="12190413" cy="4067175"/>
          </a:xfrm>
        </p:grpSpPr>
        <p:sp>
          <p:nvSpPr>
            <p:cNvPr id="62" name="Rectangle 61">
              <a:extLst>
                <a:ext uri="{FF2B5EF4-FFF2-40B4-BE49-F238E27FC236}">
                  <a16:creationId xmlns:a16="http://schemas.microsoft.com/office/drawing/2014/main" id="{7106E21D-F539-4B9D-8995-1845ED378BC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5" name="Freeform 7">
              <a:extLst>
                <a:ext uri="{FF2B5EF4-FFF2-40B4-BE49-F238E27FC236}">
                  <a16:creationId xmlns:a16="http://schemas.microsoft.com/office/drawing/2014/main" id="{E7C4FE54-A2F9-45B7-A085-45813D350D3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7" name="Freeform 8">
              <a:extLst>
                <a:ext uri="{FF2B5EF4-FFF2-40B4-BE49-F238E27FC236}">
                  <a16:creationId xmlns:a16="http://schemas.microsoft.com/office/drawing/2014/main" id="{D1F85FA3-565B-4112-B6D9-B19E14E5AE58}"/>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8" name="Freeform 10">
              <a:extLst>
                <a:ext uri="{FF2B5EF4-FFF2-40B4-BE49-F238E27FC236}">
                  <a16:creationId xmlns:a16="http://schemas.microsoft.com/office/drawing/2014/main" id="{83E87399-24FD-45F7-82E5-715D49DAB04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9" name="Freeform 11">
              <a:extLst>
                <a:ext uri="{FF2B5EF4-FFF2-40B4-BE49-F238E27FC236}">
                  <a16:creationId xmlns:a16="http://schemas.microsoft.com/office/drawing/2014/main" id="{746DEDB5-64ED-4421-AE92-1E8BEC0C65F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71" name="Freeform 10">
              <a:extLst>
                <a:ext uri="{FF2B5EF4-FFF2-40B4-BE49-F238E27FC236}">
                  <a16:creationId xmlns:a16="http://schemas.microsoft.com/office/drawing/2014/main" id="{08A404D9-542C-4D82-A132-050E4D9971C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73" name="Freeform 11">
              <a:extLst>
                <a:ext uri="{FF2B5EF4-FFF2-40B4-BE49-F238E27FC236}">
                  <a16:creationId xmlns:a16="http://schemas.microsoft.com/office/drawing/2014/main" id="{F58D13BC-624E-472D-9829-46B071ECCEB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grpSp>
      <p:pic>
        <p:nvPicPr>
          <p:cNvPr id="92" name="Picture 91">
            <a:extLst>
              <a:ext uri="{FF2B5EF4-FFF2-40B4-BE49-F238E27FC236}">
                <a16:creationId xmlns:a16="http://schemas.microsoft.com/office/drawing/2014/main" id="{9DF60D8F-3B10-4258-9D73-B6883991DF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8822" y="5785561"/>
            <a:ext cx="543999" cy="543999"/>
          </a:xfrm>
          <a:prstGeom prst="rect">
            <a:avLst/>
          </a:prstGeom>
        </p:spPr>
      </p:pic>
      <p:pic>
        <p:nvPicPr>
          <p:cNvPr id="94" name="Picture 93">
            <a:extLst>
              <a:ext uri="{FF2B5EF4-FFF2-40B4-BE49-F238E27FC236}">
                <a16:creationId xmlns:a16="http://schemas.microsoft.com/office/drawing/2014/main" id="{F1628A8C-08F7-4944-8638-0BE8A947C2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1567" y="3177808"/>
            <a:ext cx="543999" cy="543999"/>
          </a:xfrm>
          <a:prstGeom prst="rect">
            <a:avLst/>
          </a:prstGeom>
        </p:spPr>
      </p:pic>
      <p:sp>
        <p:nvSpPr>
          <p:cNvPr id="100" name="Rectangle 99">
            <a:extLst>
              <a:ext uri="{FF2B5EF4-FFF2-40B4-BE49-F238E27FC236}">
                <a16:creationId xmlns:a16="http://schemas.microsoft.com/office/drawing/2014/main" id="{0A100F5D-F101-45FF-8BD2-0BDA202C85A8}"/>
              </a:ext>
            </a:extLst>
          </p:cNvPr>
          <p:cNvSpPr/>
          <p:nvPr/>
        </p:nvSpPr>
        <p:spPr>
          <a:xfrm>
            <a:off x="4388489" y="888442"/>
            <a:ext cx="4021590" cy="286257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101" name="TextBox 100">
            <a:extLst>
              <a:ext uri="{FF2B5EF4-FFF2-40B4-BE49-F238E27FC236}">
                <a16:creationId xmlns:a16="http://schemas.microsoft.com/office/drawing/2014/main" id="{ADD8740A-BDF1-4F03-873F-49BB685E464A}"/>
              </a:ext>
            </a:extLst>
          </p:cNvPr>
          <p:cNvSpPr txBox="1"/>
          <p:nvPr/>
        </p:nvSpPr>
        <p:spPr>
          <a:xfrm>
            <a:off x="4383158" y="886711"/>
            <a:ext cx="2174302" cy="892192"/>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E28u-20</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$529</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62F9GAR4US</a:t>
            </a:r>
          </a:p>
        </p:txBody>
      </p:sp>
      <p:sp>
        <p:nvSpPr>
          <p:cNvPr id="102" name="Rectangle 101">
            <a:extLst>
              <a:ext uri="{FF2B5EF4-FFF2-40B4-BE49-F238E27FC236}">
                <a16:creationId xmlns:a16="http://schemas.microsoft.com/office/drawing/2014/main" id="{C74CA729-52D7-4682-9A8A-8EBE7EC5AD24}"/>
              </a:ext>
            </a:extLst>
          </p:cNvPr>
          <p:cNvSpPr/>
          <p:nvPr/>
        </p:nvSpPr>
        <p:spPr>
          <a:xfrm>
            <a:off x="4388490" y="2158726"/>
            <a:ext cx="3920042" cy="1200016"/>
          </a:xfrm>
          <a:prstGeom prst="rect">
            <a:avLst/>
          </a:prstGeom>
        </p:spPr>
        <p:txBody>
          <a:bodyPr wrap="square">
            <a:spAutoFit/>
          </a:bodyPr>
          <a:lstStyle/>
          <a:p>
            <a:pPr defTabSz="913852">
              <a:buClr>
                <a:srgbClr val="000000">
                  <a:lumMod val="50000"/>
                  <a:lumOff val="50000"/>
                </a:srgbClr>
              </a:buClr>
              <a:buSzPct val="70000"/>
              <a:defRPr/>
            </a:pPr>
            <a:r>
              <a:rPr lang="en-US" sz="1200" b="1" dirty="0">
                <a:solidFill>
                  <a:srgbClr val="000000"/>
                </a:solidFill>
                <a:latin typeface="Segoe UI Light" panose="020B0502040204020203" pitchFamily="34" charset="0"/>
                <a:cs typeface="Segoe UI Light" panose="020B0502040204020203" pitchFamily="34" charset="0"/>
              </a:rPr>
              <a:t>28” Widescreen Display</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28” IPS Screen</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3840x2160 FHD Resolution</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DP &amp; HDMI Video Inputs</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Lift, </a:t>
            </a:r>
            <a:r>
              <a:rPr lang="en-US" sz="1200" dirty="0">
                <a:solidFill>
                  <a:srgbClr val="000000"/>
                </a:solidFill>
                <a:latin typeface="Segoe UI Light" panose="020B0502040204020203" pitchFamily="34" charset="0"/>
                <a:cs typeface="Segoe UI Light" panose="020B0502040204020203" pitchFamily="34" charset="0"/>
              </a:rPr>
              <a:t>Tilt</a:t>
            </a:r>
            <a:r>
              <a:rPr lang="en-US" sz="1200" b="1" dirty="0">
                <a:solidFill>
                  <a:srgbClr val="000000"/>
                </a:solidFill>
                <a:latin typeface="Segoe UI Light" panose="020B0502040204020203" pitchFamily="34" charset="0"/>
                <a:cs typeface="Segoe UI Light" panose="020B0502040204020203" pitchFamily="34" charset="0"/>
              </a:rPr>
              <a:t>, Pivot Stand</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VESA Mount</a:t>
            </a:r>
          </a:p>
        </p:txBody>
      </p:sp>
      <p:pic>
        <p:nvPicPr>
          <p:cNvPr id="111" name="Picture 110">
            <a:extLst>
              <a:ext uri="{FF2B5EF4-FFF2-40B4-BE49-F238E27FC236}">
                <a16:creationId xmlns:a16="http://schemas.microsoft.com/office/drawing/2014/main" id="{3818903F-4AEA-42ED-B6B6-279911F4D3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36509" y="2835218"/>
            <a:ext cx="421110" cy="423911"/>
          </a:xfrm>
          <a:prstGeom prst="roundRect">
            <a:avLst/>
          </a:prstGeom>
        </p:spPr>
      </p:pic>
      <p:sp>
        <p:nvSpPr>
          <p:cNvPr id="124" name="Rectangle 123">
            <a:extLst>
              <a:ext uri="{FF2B5EF4-FFF2-40B4-BE49-F238E27FC236}">
                <a16:creationId xmlns:a16="http://schemas.microsoft.com/office/drawing/2014/main" id="{F2F52E43-0B10-4021-AF17-3129EB36D7C9}"/>
              </a:ext>
            </a:extLst>
          </p:cNvPr>
          <p:cNvSpPr/>
          <p:nvPr/>
        </p:nvSpPr>
        <p:spPr>
          <a:xfrm>
            <a:off x="135128" y="888443"/>
            <a:ext cx="4068684" cy="287932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125" name="TextBox 124">
            <a:extLst>
              <a:ext uri="{FF2B5EF4-FFF2-40B4-BE49-F238E27FC236}">
                <a16:creationId xmlns:a16="http://schemas.microsoft.com/office/drawing/2014/main" id="{1D0D74FA-58AE-4790-885C-D7009FC53A3E}"/>
              </a:ext>
            </a:extLst>
          </p:cNvPr>
          <p:cNvSpPr txBox="1"/>
          <p:nvPr/>
        </p:nvSpPr>
        <p:spPr>
          <a:xfrm>
            <a:off x="135127" y="888054"/>
            <a:ext cx="2174302" cy="892192"/>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E27q-20</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$455</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62D0GAR1US</a:t>
            </a:r>
          </a:p>
        </p:txBody>
      </p:sp>
      <p:sp>
        <p:nvSpPr>
          <p:cNvPr id="126" name="Rectangle 125">
            <a:extLst>
              <a:ext uri="{FF2B5EF4-FFF2-40B4-BE49-F238E27FC236}">
                <a16:creationId xmlns:a16="http://schemas.microsoft.com/office/drawing/2014/main" id="{7360099A-E95D-4A6C-8057-5FA278D880A6}"/>
              </a:ext>
            </a:extLst>
          </p:cNvPr>
          <p:cNvSpPr/>
          <p:nvPr/>
        </p:nvSpPr>
        <p:spPr>
          <a:xfrm>
            <a:off x="142638" y="2167747"/>
            <a:ext cx="3505502" cy="1384634"/>
          </a:xfrm>
          <a:prstGeom prst="rect">
            <a:avLst/>
          </a:prstGeom>
        </p:spPr>
        <p:txBody>
          <a:bodyPr wrap="square">
            <a:spAutoFit/>
          </a:bodyPr>
          <a:lstStyle/>
          <a:p>
            <a:pPr defTabSz="913852">
              <a:buClr>
                <a:srgbClr val="000000">
                  <a:lumMod val="50000"/>
                  <a:lumOff val="50000"/>
                </a:srgbClr>
              </a:buClr>
              <a:buSzPct val="70000"/>
              <a:defRPr/>
            </a:pPr>
            <a:r>
              <a:rPr lang="en-US" sz="1200" b="1" dirty="0">
                <a:solidFill>
                  <a:srgbClr val="000000"/>
                </a:solidFill>
                <a:latin typeface="Segoe UI Light" panose="020B0502040204020203" pitchFamily="34" charset="0"/>
                <a:cs typeface="Segoe UI Light" panose="020B0502040204020203" pitchFamily="34" charset="0"/>
              </a:rPr>
              <a:t>27” Widescreen Display</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27” IPS Screen</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2560x1440 FHD Resolution</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HDMI</a:t>
            </a:r>
            <a:r>
              <a:rPr lang="en-US" sz="1200" dirty="0">
                <a:solidFill>
                  <a:srgbClr val="000000"/>
                </a:solidFill>
                <a:latin typeface="Segoe UI Light" panose="020B0502040204020203" pitchFamily="34" charset="0"/>
                <a:cs typeface="Segoe UI Light" panose="020B0502040204020203" pitchFamily="34" charset="0"/>
              </a:rPr>
              <a:t>, &amp; DP Video Inputs</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Lift, </a:t>
            </a:r>
            <a:r>
              <a:rPr lang="en-US" sz="1200" dirty="0">
                <a:solidFill>
                  <a:srgbClr val="000000"/>
                </a:solidFill>
                <a:latin typeface="Segoe UI Light" panose="020B0502040204020203" pitchFamily="34" charset="0"/>
                <a:cs typeface="Segoe UI Light" panose="020B0502040204020203" pitchFamily="34" charset="0"/>
              </a:rPr>
              <a:t>Tilt</a:t>
            </a:r>
            <a:r>
              <a:rPr lang="en-US" sz="1200" b="1" dirty="0">
                <a:solidFill>
                  <a:srgbClr val="000000"/>
                </a:solidFill>
                <a:latin typeface="Segoe UI Light" panose="020B0502040204020203" pitchFamily="34" charset="0"/>
                <a:cs typeface="Segoe UI Light" panose="020B0502040204020203" pitchFamily="34" charset="0"/>
              </a:rPr>
              <a:t>, Pivot Stand</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Integrated Speakers (2x 2W)</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VESA Mount</a:t>
            </a:r>
          </a:p>
        </p:txBody>
      </p:sp>
      <p:pic>
        <p:nvPicPr>
          <p:cNvPr id="129" name="Picture 128">
            <a:extLst>
              <a:ext uri="{FF2B5EF4-FFF2-40B4-BE49-F238E27FC236}">
                <a16:creationId xmlns:a16="http://schemas.microsoft.com/office/drawing/2014/main" id="{556D015E-D743-45CC-B5B6-ACE84D398E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8981" y="3259130"/>
            <a:ext cx="543999" cy="543999"/>
          </a:xfrm>
          <a:prstGeom prst="rect">
            <a:avLst/>
          </a:prstGeom>
        </p:spPr>
      </p:pic>
      <p:pic>
        <p:nvPicPr>
          <p:cNvPr id="130" name="Picture 129">
            <a:extLst>
              <a:ext uri="{FF2B5EF4-FFF2-40B4-BE49-F238E27FC236}">
                <a16:creationId xmlns:a16="http://schemas.microsoft.com/office/drawing/2014/main" id="{876D6D42-2AC0-4C61-91D8-8E8462ACD7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37030" y="2835219"/>
            <a:ext cx="421110" cy="423911"/>
          </a:xfrm>
          <a:prstGeom prst="roundRect">
            <a:avLst/>
          </a:prstGeom>
        </p:spPr>
      </p:pic>
      <p:pic>
        <p:nvPicPr>
          <p:cNvPr id="112" name="Picture 111">
            <a:extLst>
              <a:ext uri="{FF2B5EF4-FFF2-40B4-BE49-F238E27FC236}">
                <a16:creationId xmlns:a16="http://schemas.microsoft.com/office/drawing/2014/main" id="{20AE0C56-FA57-41B9-9C2C-5107BA36ED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42688" y="2794888"/>
            <a:ext cx="543999" cy="543999"/>
          </a:xfrm>
          <a:prstGeom prst="rect">
            <a:avLst/>
          </a:prstGeom>
        </p:spPr>
      </p:pic>
      <p:pic>
        <p:nvPicPr>
          <p:cNvPr id="113" name="Picture 112">
            <a:extLst>
              <a:ext uri="{FF2B5EF4-FFF2-40B4-BE49-F238E27FC236}">
                <a16:creationId xmlns:a16="http://schemas.microsoft.com/office/drawing/2014/main" id="{798185AD-664F-441B-8E8C-7981EC7CA30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71937" y="2411307"/>
            <a:ext cx="421110" cy="423911"/>
          </a:xfrm>
          <a:prstGeom prst="roundRect">
            <a:avLst/>
          </a:prstGeom>
        </p:spPr>
      </p:pic>
      <p:pic>
        <p:nvPicPr>
          <p:cNvPr id="49" name="Picture 48" descr="A picture containing dark, sitting, lamp, room&#10;&#10;Description automatically generated">
            <a:extLst>
              <a:ext uri="{FF2B5EF4-FFF2-40B4-BE49-F238E27FC236}">
                <a16:creationId xmlns:a16="http://schemas.microsoft.com/office/drawing/2014/main" id="{7BC70835-7470-4B85-BCBA-7DA29E732B9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89899" y="1040931"/>
            <a:ext cx="1401576" cy="1287174"/>
          </a:xfrm>
          <a:prstGeom prst="rect">
            <a:avLst/>
          </a:prstGeom>
        </p:spPr>
      </p:pic>
      <p:pic>
        <p:nvPicPr>
          <p:cNvPr id="52" name="Picture 51" descr="A picture containing dark, sitting, lamp, room&#10;&#10;Description automatically generated">
            <a:extLst>
              <a:ext uri="{FF2B5EF4-FFF2-40B4-BE49-F238E27FC236}">
                <a16:creationId xmlns:a16="http://schemas.microsoft.com/office/drawing/2014/main" id="{AF7199BD-E9EB-4C96-8A16-173A9549C75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47379" y="998949"/>
            <a:ext cx="1711120" cy="1571452"/>
          </a:xfrm>
          <a:prstGeom prst="rect">
            <a:avLst/>
          </a:prstGeom>
        </p:spPr>
      </p:pic>
      <p:pic>
        <p:nvPicPr>
          <p:cNvPr id="53" name="Picture 52">
            <a:extLst>
              <a:ext uri="{FF2B5EF4-FFF2-40B4-BE49-F238E27FC236}">
                <a16:creationId xmlns:a16="http://schemas.microsoft.com/office/drawing/2014/main" id="{447E07D4-8F3D-4157-891C-384FDC0136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82563" y="3268572"/>
            <a:ext cx="798488" cy="362472"/>
          </a:xfrm>
          <a:prstGeom prst="rect">
            <a:avLst/>
          </a:prstGeom>
        </p:spPr>
      </p:pic>
      <p:sp>
        <p:nvSpPr>
          <p:cNvPr id="57" name="Rectangle 56">
            <a:extLst>
              <a:ext uri="{FF2B5EF4-FFF2-40B4-BE49-F238E27FC236}">
                <a16:creationId xmlns:a16="http://schemas.microsoft.com/office/drawing/2014/main" id="{D2F701FD-0C49-4732-A2F4-09D5CD4DB62C}"/>
              </a:ext>
            </a:extLst>
          </p:cNvPr>
          <p:cNvSpPr/>
          <p:nvPr/>
        </p:nvSpPr>
        <p:spPr>
          <a:xfrm>
            <a:off x="8507605" y="888234"/>
            <a:ext cx="3442784" cy="281990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60" name="TextBox 59">
            <a:extLst>
              <a:ext uri="{FF2B5EF4-FFF2-40B4-BE49-F238E27FC236}">
                <a16:creationId xmlns:a16="http://schemas.microsoft.com/office/drawing/2014/main" id="{C43691D4-7720-49CA-BC8D-11A41E455B73}"/>
              </a:ext>
            </a:extLst>
          </p:cNvPr>
          <p:cNvSpPr txBox="1"/>
          <p:nvPr/>
        </p:nvSpPr>
        <p:spPr>
          <a:xfrm>
            <a:off x="8637948" y="982358"/>
            <a:ext cx="2174302" cy="892192"/>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E24q-20</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$359</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62CFGAR1US</a:t>
            </a:r>
          </a:p>
        </p:txBody>
      </p:sp>
      <p:sp>
        <p:nvSpPr>
          <p:cNvPr id="61" name="Rectangle 60">
            <a:extLst>
              <a:ext uri="{FF2B5EF4-FFF2-40B4-BE49-F238E27FC236}">
                <a16:creationId xmlns:a16="http://schemas.microsoft.com/office/drawing/2014/main" id="{6BBD32A1-B097-43CE-ADA0-8E4EB21196DA}"/>
              </a:ext>
            </a:extLst>
          </p:cNvPr>
          <p:cNvSpPr/>
          <p:nvPr/>
        </p:nvSpPr>
        <p:spPr>
          <a:xfrm>
            <a:off x="8518965" y="2162645"/>
            <a:ext cx="3505502" cy="1384634"/>
          </a:xfrm>
          <a:prstGeom prst="rect">
            <a:avLst/>
          </a:prstGeom>
        </p:spPr>
        <p:txBody>
          <a:bodyPr wrap="square">
            <a:spAutoFit/>
          </a:bodyPr>
          <a:lstStyle/>
          <a:p>
            <a:pPr defTabSz="913852">
              <a:buClr>
                <a:srgbClr val="000000">
                  <a:lumMod val="50000"/>
                  <a:lumOff val="50000"/>
                </a:srgbClr>
              </a:buClr>
              <a:buSzPct val="70000"/>
              <a:defRPr/>
            </a:pPr>
            <a:r>
              <a:rPr lang="en-US" sz="1200" b="1" dirty="0">
                <a:solidFill>
                  <a:srgbClr val="000000"/>
                </a:solidFill>
                <a:latin typeface="Segoe UI Light" panose="020B0502040204020203" pitchFamily="34" charset="0"/>
                <a:cs typeface="Segoe UI Light" panose="020B0502040204020203" pitchFamily="34" charset="0"/>
              </a:rPr>
              <a:t>23.8” Widescreen Display</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3-silded Near-Edgeless</a:t>
            </a:r>
            <a:r>
              <a:rPr lang="en-US" sz="1200" dirty="0">
                <a:solidFill>
                  <a:srgbClr val="000000"/>
                </a:solidFill>
                <a:latin typeface="Segoe UI Light" panose="020B0502040204020203" pitchFamily="34" charset="0"/>
                <a:cs typeface="Segoe UI Light" panose="020B0502040204020203" pitchFamily="34" charset="0"/>
              </a:rPr>
              <a:t> 23.8” IPS Screen</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2560x1440 FHD Resolution</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HDMI</a:t>
            </a:r>
            <a:r>
              <a:rPr lang="en-US" sz="1200" dirty="0">
                <a:solidFill>
                  <a:srgbClr val="000000"/>
                </a:solidFill>
                <a:latin typeface="Segoe UI Light" panose="020B0502040204020203" pitchFamily="34" charset="0"/>
                <a:cs typeface="Segoe UI Light" panose="020B0502040204020203" pitchFamily="34" charset="0"/>
              </a:rPr>
              <a:t>, &amp; DP Video Inputs</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Lift, </a:t>
            </a:r>
            <a:r>
              <a:rPr lang="en-US" sz="1200" dirty="0">
                <a:solidFill>
                  <a:srgbClr val="000000"/>
                </a:solidFill>
                <a:latin typeface="Segoe UI Light" panose="020B0502040204020203" pitchFamily="34" charset="0"/>
                <a:cs typeface="Segoe UI Light" panose="020B0502040204020203" pitchFamily="34" charset="0"/>
              </a:rPr>
              <a:t>Tilt</a:t>
            </a:r>
            <a:r>
              <a:rPr lang="en-US" sz="1200" b="1" dirty="0">
                <a:solidFill>
                  <a:srgbClr val="000000"/>
                </a:solidFill>
                <a:latin typeface="Segoe UI Light" panose="020B0502040204020203" pitchFamily="34" charset="0"/>
                <a:cs typeface="Segoe UI Light" panose="020B0502040204020203" pitchFamily="34" charset="0"/>
              </a:rPr>
              <a:t>, Pivot Stand</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Integrated Speakers (2x 2W)</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VESA Mount</a:t>
            </a:r>
          </a:p>
        </p:txBody>
      </p:sp>
      <p:pic>
        <p:nvPicPr>
          <p:cNvPr id="63" name="Picture 62">
            <a:extLst>
              <a:ext uri="{FF2B5EF4-FFF2-40B4-BE49-F238E27FC236}">
                <a16:creationId xmlns:a16="http://schemas.microsoft.com/office/drawing/2014/main" id="{BB497FBD-DF5F-47EB-82A7-7D1F42C68E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14099" y="2794604"/>
            <a:ext cx="543999" cy="543999"/>
          </a:xfrm>
          <a:prstGeom prst="rect">
            <a:avLst/>
          </a:prstGeom>
        </p:spPr>
      </p:pic>
      <p:pic>
        <p:nvPicPr>
          <p:cNvPr id="64" name="Picture 63">
            <a:extLst>
              <a:ext uri="{FF2B5EF4-FFF2-40B4-BE49-F238E27FC236}">
                <a16:creationId xmlns:a16="http://schemas.microsoft.com/office/drawing/2014/main" id="{E8921164-4481-4517-B00B-922B40DF4C9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81834" y="2431051"/>
            <a:ext cx="421110" cy="423911"/>
          </a:xfrm>
          <a:prstGeom prst="roundRect">
            <a:avLst/>
          </a:prstGeom>
        </p:spPr>
      </p:pic>
      <p:pic>
        <p:nvPicPr>
          <p:cNvPr id="66" name="Picture 65" descr="A picture containing dark, sitting, lamp, room&#10;&#10;Description automatically generated">
            <a:extLst>
              <a:ext uri="{FF2B5EF4-FFF2-40B4-BE49-F238E27FC236}">
                <a16:creationId xmlns:a16="http://schemas.microsoft.com/office/drawing/2014/main" id="{4FBE7502-DE25-4B57-BBFF-830AFAFFE04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91794" y="938257"/>
            <a:ext cx="1401576" cy="1365043"/>
          </a:xfrm>
          <a:prstGeom prst="rect">
            <a:avLst/>
          </a:prstGeom>
        </p:spPr>
      </p:pic>
      <p:pic>
        <p:nvPicPr>
          <p:cNvPr id="70" name="Picture 69">
            <a:extLst>
              <a:ext uri="{FF2B5EF4-FFF2-40B4-BE49-F238E27FC236}">
                <a16:creationId xmlns:a16="http://schemas.microsoft.com/office/drawing/2014/main" id="{BC64B0E4-861A-46E0-B505-817A8E46C8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09496" y="3311605"/>
            <a:ext cx="798488" cy="362472"/>
          </a:xfrm>
          <a:prstGeom prst="rect">
            <a:avLst/>
          </a:prstGeom>
        </p:spPr>
      </p:pic>
      <p:pic>
        <p:nvPicPr>
          <p:cNvPr id="72" name="Picture 2" descr="C:\Users\wangqi23\Desktop\4klogo.png">
            <a:extLst>
              <a:ext uri="{FF2B5EF4-FFF2-40B4-BE49-F238E27FC236}">
                <a16:creationId xmlns:a16="http://schemas.microsoft.com/office/drawing/2014/main" id="{6B6DCF4D-1CD6-4AC6-88D1-757B6928A8C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17113" y="3298102"/>
            <a:ext cx="448148" cy="43865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039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23031B61-359F-4F5C-B31C-59092F2AA4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8" y="893"/>
            <a:ext cx="12185651" cy="6856214"/>
          </a:xfrm>
          <a:prstGeom prst="rect">
            <a:avLst/>
          </a:prstGeom>
        </p:spPr>
      </p:pic>
      <p:sp>
        <p:nvSpPr>
          <p:cNvPr id="13" name="Rectangle 12">
            <a:extLst>
              <a:ext uri="{FF2B5EF4-FFF2-40B4-BE49-F238E27FC236}">
                <a16:creationId xmlns:a16="http://schemas.microsoft.com/office/drawing/2014/main" id="{8A490F08-0013-4DEE-AFE4-E426381DB491}"/>
              </a:ext>
            </a:extLst>
          </p:cNvPr>
          <p:cNvSpPr/>
          <p:nvPr/>
        </p:nvSpPr>
        <p:spPr>
          <a:xfrm>
            <a:off x="-38000" y="-38607"/>
            <a:ext cx="12225238" cy="853469"/>
          </a:xfrm>
          <a:prstGeom prst="rect">
            <a:avLst/>
          </a:prstGeom>
          <a:gradFill flip="none" rotWithShape="1">
            <a:gsLst>
              <a:gs pos="0">
                <a:schemeClr val="accent6"/>
              </a:gs>
              <a:gs pos="25000">
                <a:schemeClr val="accent6">
                  <a:alpha val="91000"/>
                </a:schemeClr>
              </a:gs>
              <a:gs pos="41000">
                <a:schemeClr val="accent6">
                  <a:lumMod val="40000"/>
                  <a:lumOff val="60000"/>
                  <a:alpha val="62000"/>
                </a:schemeClr>
              </a:gs>
              <a:gs pos="56000">
                <a:schemeClr val="accent6">
                  <a:alpha val="49000"/>
                </a:schemeClr>
              </a:gs>
              <a:gs pos="71000">
                <a:schemeClr val="accent6">
                  <a:lumMod val="20000"/>
                  <a:lumOff val="80000"/>
                  <a:alpha val="23000"/>
                </a:schemeClr>
              </a:gs>
            </a:gsLst>
            <a:path path="circle">
              <a:fillToRect r="100000" b="100000"/>
            </a:path>
            <a:tileRect l="-100000" t="-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12" name="TextBox 11">
            <a:extLst>
              <a:ext uri="{FF2B5EF4-FFF2-40B4-BE49-F238E27FC236}">
                <a16:creationId xmlns:a16="http://schemas.microsoft.com/office/drawing/2014/main" id="{65EBA486-DF21-4AFF-8673-E410763B1E56}"/>
              </a:ext>
            </a:extLst>
          </p:cNvPr>
          <p:cNvSpPr txBox="1"/>
          <p:nvPr/>
        </p:nvSpPr>
        <p:spPr>
          <a:xfrm>
            <a:off x="2743293" y="-43326"/>
            <a:ext cx="2155798" cy="830652"/>
          </a:xfrm>
          <a:prstGeom prst="rect">
            <a:avLst/>
          </a:prstGeom>
          <a:noFill/>
        </p:spPr>
        <p:txBody>
          <a:bodyPr wrap="none" rtlCol="0">
            <a:spAutoFit/>
          </a:bodyPr>
          <a:lstStyle/>
          <a:p>
            <a:pPr defTabSz="1218255">
              <a:defRPr/>
            </a:pPr>
            <a:r>
              <a:rPr lang="en-US" sz="4798" dirty="0">
                <a:solidFill>
                  <a:prstClr val="white"/>
                </a:solidFill>
                <a:latin typeface="Segoe UI Light" panose="020B0502040204020203" pitchFamily="34" charset="0"/>
                <a:cs typeface="Segoe UI Light" panose="020B0502040204020203" pitchFamily="34" charset="0"/>
              </a:rPr>
              <a:t>S Series</a:t>
            </a:r>
          </a:p>
        </p:txBody>
      </p:sp>
      <p:pic>
        <p:nvPicPr>
          <p:cNvPr id="51" name="Picture 5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869" y="-126654"/>
            <a:ext cx="3119085" cy="988225"/>
          </a:xfrm>
          <a:prstGeom prst="rect">
            <a:avLst/>
          </a:prstGeom>
        </p:spPr>
      </p:pic>
      <p:sp>
        <p:nvSpPr>
          <p:cNvPr id="58" name="TextBox 57">
            <a:extLst>
              <a:ext uri="{FF2B5EF4-FFF2-40B4-BE49-F238E27FC236}">
                <a16:creationId xmlns:a16="http://schemas.microsoft.com/office/drawing/2014/main" id="{46C8227B-E01A-4DF2-8BA6-710B8C9BD846}"/>
              </a:ext>
            </a:extLst>
          </p:cNvPr>
          <p:cNvSpPr txBox="1"/>
          <p:nvPr/>
        </p:nvSpPr>
        <p:spPr>
          <a:xfrm>
            <a:off x="1397438" y="6473159"/>
            <a:ext cx="4113728" cy="153848"/>
          </a:xfrm>
          <a:prstGeom prst="rect">
            <a:avLst/>
          </a:prstGeom>
          <a:noFill/>
        </p:spPr>
        <p:txBody>
          <a:bodyPr wrap="square" lIns="0" tIns="0" rIns="0" bIns="0" rtlCol="0">
            <a:spAutoFit/>
          </a:bodyPr>
          <a:lstStyle/>
          <a:p>
            <a:pPr defTabSz="1218621">
              <a:defRPr/>
            </a:pPr>
            <a:r>
              <a:rPr lang="en-US" sz="1000" dirty="0">
                <a:solidFill>
                  <a:prstClr val="white"/>
                </a:solidFill>
                <a:latin typeface="Arial" pitchFamily="34" charset="0"/>
                <a:cs typeface="Arial" pitchFamily="34" charset="0"/>
              </a:rPr>
              <a:t>2023 Lenovo Internal. All rights reserved.</a:t>
            </a:r>
          </a:p>
        </p:txBody>
      </p:sp>
      <p:grpSp>
        <p:nvGrpSpPr>
          <p:cNvPr id="59" name="Group 58">
            <a:extLst>
              <a:ext uri="{FF2B5EF4-FFF2-40B4-BE49-F238E27FC236}">
                <a16:creationId xmlns:a16="http://schemas.microsoft.com/office/drawing/2014/main" id="{3CE86089-D982-4D81-9720-BBE629E0EF3C}"/>
              </a:ext>
            </a:extLst>
          </p:cNvPr>
          <p:cNvGrpSpPr/>
          <p:nvPr/>
        </p:nvGrpSpPr>
        <p:grpSpPr>
          <a:xfrm>
            <a:off x="555781" y="6420703"/>
            <a:ext cx="734165" cy="244944"/>
            <a:chOff x="547688" y="952500"/>
            <a:chExt cx="12190413" cy="4067175"/>
          </a:xfrm>
        </p:grpSpPr>
        <p:sp>
          <p:nvSpPr>
            <p:cNvPr id="62" name="Rectangle 61">
              <a:extLst>
                <a:ext uri="{FF2B5EF4-FFF2-40B4-BE49-F238E27FC236}">
                  <a16:creationId xmlns:a16="http://schemas.microsoft.com/office/drawing/2014/main" id="{7106E21D-F539-4B9D-8995-1845ED378BC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5" name="Freeform 7">
              <a:extLst>
                <a:ext uri="{FF2B5EF4-FFF2-40B4-BE49-F238E27FC236}">
                  <a16:creationId xmlns:a16="http://schemas.microsoft.com/office/drawing/2014/main" id="{E7C4FE54-A2F9-45B7-A085-45813D350D3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7" name="Freeform 8">
              <a:extLst>
                <a:ext uri="{FF2B5EF4-FFF2-40B4-BE49-F238E27FC236}">
                  <a16:creationId xmlns:a16="http://schemas.microsoft.com/office/drawing/2014/main" id="{D1F85FA3-565B-4112-B6D9-B19E14E5AE58}"/>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8" name="Freeform 10">
              <a:extLst>
                <a:ext uri="{FF2B5EF4-FFF2-40B4-BE49-F238E27FC236}">
                  <a16:creationId xmlns:a16="http://schemas.microsoft.com/office/drawing/2014/main" id="{83E87399-24FD-45F7-82E5-715D49DAB04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9" name="Freeform 11">
              <a:extLst>
                <a:ext uri="{FF2B5EF4-FFF2-40B4-BE49-F238E27FC236}">
                  <a16:creationId xmlns:a16="http://schemas.microsoft.com/office/drawing/2014/main" id="{746DEDB5-64ED-4421-AE92-1E8BEC0C65F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71" name="Freeform 10">
              <a:extLst>
                <a:ext uri="{FF2B5EF4-FFF2-40B4-BE49-F238E27FC236}">
                  <a16:creationId xmlns:a16="http://schemas.microsoft.com/office/drawing/2014/main" id="{08A404D9-542C-4D82-A132-050E4D9971C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73" name="Freeform 11">
              <a:extLst>
                <a:ext uri="{FF2B5EF4-FFF2-40B4-BE49-F238E27FC236}">
                  <a16:creationId xmlns:a16="http://schemas.microsoft.com/office/drawing/2014/main" id="{F58D13BC-624E-472D-9829-46B071ECCEB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grpSp>
      <p:grpSp>
        <p:nvGrpSpPr>
          <p:cNvPr id="2" name="Group 1">
            <a:extLst>
              <a:ext uri="{FF2B5EF4-FFF2-40B4-BE49-F238E27FC236}">
                <a16:creationId xmlns:a16="http://schemas.microsoft.com/office/drawing/2014/main" id="{C7E9A27F-3555-4C81-90A5-E4F63E4A6173}"/>
              </a:ext>
            </a:extLst>
          </p:cNvPr>
          <p:cNvGrpSpPr/>
          <p:nvPr/>
        </p:nvGrpSpPr>
        <p:grpSpPr>
          <a:xfrm>
            <a:off x="312784" y="3665706"/>
            <a:ext cx="3479853" cy="2896864"/>
            <a:chOff x="311277" y="3665766"/>
            <a:chExt cx="3480759" cy="2897619"/>
          </a:xfrm>
        </p:grpSpPr>
        <p:sp>
          <p:nvSpPr>
            <p:cNvPr id="41" name="Rectangle 40">
              <a:extLst>
                <a:ext uri="{FF2B5EF4-FFF2-40B4-BE49-F238E27FC236}">
                  <a16:creationId xmlns:a16="http://schemas.microsoft.com/office/drawing/2014/main" id="{2EE34E92-A320-4BEA-AFA8-8DEAB1693E52}"/>
                </a:ext>
              </a:extLst>
            </p:cNvPr>
            <p:cNvSpPr/>
            <p:nvPr/>
          </p:nvSpPr>
          <p:spPr>
            <a:xfrm>
              <a:off x="312801" y="3688468"/>
              <a:ext cx="3450375" cy="2663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43" name="TextBox 42">
              <a:extLst>
                <a:ext uri="{FF2B5EF4-FFF2-40B4-BE49-F238E27FC236}">
                  <a16:creationId xmlns:a16="http://schemas.microsoft.com/office/drawing/2014/main" id="{4A0F6447-9C27-48DB-AA49-EC760A96AE0B}"/>
                </a:ext>
              </a:extLst>
            </p:cNvPr>
            <p:cNvSpPr txBox="1"/>
            <p:nvPr/>
          </p:nvSpPr>
          <p:spPr>
            <a:xfrm>
              <a:off x="311277" y="3665766"/>
              <a:ext cx="2174868" cy="1200200"/>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S22e-20 </a:t>
              </a:r>
            </a:p>
            <a:p>
              <a:pPr defTabSz="1218255">
                <a:defRPr/>
              </a:pPr>
              <a:r>
                <a:rPr lang="en-US" sz="1799" b="1" dirty="0">
                  <a:solidFill>
                    <a:srgbClr val="000000"/>
                  </a:solidFill>
                  <a:latin typeface="Segoe UI Light" panose="020B0502040204020203" pitchFamily="34" charset="0"/>
                  <a:cs typeface="Segoe UI Light" panose="020B0502040204020203" pitchFamily="34" charset="0"/>
                </a:rPr>
                <a:t>(Channel Only)</a:t>
              </a:r>
              <a:endParaRPr lang="en-US" sz="1999" b="1" dirty="0">
                <a:solidFill>
                  <a:srgbClr val="000000"/>
                </a:solidFill>
                <a:latin typeface="Segoe UI Light" panose="020B0502040204020203" pitchFamily="34" charset="0"/>
                <a:cs typeface="Segoe UI Light" panose="020B0502040204020203" pitchFamily="34" charset="0"/>
              </a:endParaRP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$211</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62C6KA</a:t>
              </a:r>
              <a:r>
                <a:rPr lang="en-US" sz="1400" b="1" dirty="0">
                  <a:solidFill>
                    <a:srgbClr val="000000"/>
                  </a:solidFill>
                  <a:highlight>
                    <a:srgbClr val="FFFF00"/>
                  </a:highlight>
                  <a:latin typeface="Segoe UI Light" panose="020B0502040204020203" pitchFamily="34" charset="0"/>
                  <a:cs typeface="Segoe UI Light" panose="020B0502040204020203" pitchFamily="34" charset="0"/>
                </a:rPr>
                <a:t>T</a:t>
              </a:r>
              <a:r>
                <a:rPr lang="en-US" sz="1400" b="1" dirty="0">
                  <a:solidFill>
                    <a:srgbClr val="000000"/>
                  </a:solidFill>
                  <a:latin typeface="Segoe UI Light" panose="020B0502040204020203" pitchFamily="34" charset="0"/>
                  <a:cs typeface="Segoe UI Light" panose="020B0502040204020203" pitchFamily="34" charset="0"/>
                </a:rPr>
                <a:t>1US </a:t>
              </a:r>
            </a:p>
          </p:txBody>
        </p:sp>
        <p:sp>
          <p:nvSpPr>
            <p:cNvPr id="47" name="Rectangle 46">
              <a:extLst>
                <a:ext uri="{FF2B5EF4-FFF2-40B4-BE49-F238E27FC236}">
                  <a16:creationId xmlns:a16="http://schemas.microsoft.com/office/drawing/2014/main" id="{CFB7982C-2965-4527-B9DA-28A26EBB7F79}"/>
                </a:ext>
              </a:extLst>
            </p:cNvPr>
            <p:cNvSpPr/>
            <p:nvPr/>
          </p:nvSpPr>
          <p:spPr>
            <a:xfrm>
              <a:off x="352602" y="4962947"/>
              <a:ext cx="3439434" cy="1600438"/>
            </a:xfrm>
            <a:prstGeom prst="rect">
              <a:avLst/>
            </a:prstGeom>
          </p:spPr>
          <p:txBody>
            <a:bodyPr wrap="square">
              <a:spAutoFit/>
            </a:bodyPr>
            <a:lstStyle/>
            <a:p>
              <a:pPr defTabSz="913852">
                <a:buClr>
                  <a:srgbClr val="6AC346"/>
                </a:buClr>
                <a:buSzPct val="70000"/>
                <a:defRPr/>
              </a:pPr>
              <a:r>
                <a:rPr lang="en-US" sz="1400" b="1" dirty="0">
                  <a:solidFill>
                    <a:prstClr val="black"/>
                  </a:solidFill>
                  <a:latin typeface="Segoe UI Light" panose="020B0502040204020203" pitchFamily="34" charset="0"/>
                  <a:cs typeface="Segoe UI Light" panose="020B0502040204020203" pitchFamily="34" charset="0"/>
                </a:rPr>
                <a:t>21.5” Widescreen Display</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Near-Edgeless 21.5” VA Screen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1920x1080 FHD Resolution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VGA &amp; HDMI Video Inputs</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Tilting Stand</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VESA Mount</a:t>
              </a:r>
            </a:p>
            <a:p>
              <a:pPr marL="285664" indent="-285664" defTabSz="913852">
                <a:buClr>
                  <a:srgbClr val="6AC346"/>
                </a:buClr>
                <a:buSzPct val="70000"/>
                <a:buFont typeface="Wingdings" panose="05000000000000000000" pitchFamily="2" charset="2"/>
                <a:buChar char="§"/>
                <a:defRPr/>
              </a:pPr>
              <a:endParaRPr lang="en-US" sz="1400" dirty="0">
                <a:solidFill>
                  <a:prstClr val="black"/>
                </a:solidFill>
                <a:latin typeface="Segoe UI Light" panose="020B0502040204020203" pitchFamily="34" charset="0"/>
                <a:cs typeface="Segoe UI Light" panose="020B0502040204020203" pitchFamily="34" charset="0"/>
              </a:endParaRPr>
            </a:p>
          </p:txBody>
        </p:sp>
        <p:pic>
          <p:nvPicPr>
            <p:cNvPr id="57" name="Pictur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8972" y="5945195"/>
              <a:ext cx="790367" cy="355615"/>
            </a:xfrm>
            <a:prstGeom prst="rect">
              <a:avLst/>
            </a:prstGeom>
          </p:spPr>
        </p:pic>
        <p:pic>
          <p:nvPicPr>
            <p:cNvPr id="4" name="Picture 3" descr="A picture containing text, electronics, television, monitor&#10;&#10;Description automatically generated">
              <a:extLst>
                <a:ext uri="{FF2B5EF4-FFF2-40B4-BE49-F238E27FC236}">
                  <a16:creationId xmlns:a16="http://schemas.microsoft.com/office/drawing/2014/main" id="{CE960DD0-DF7E-482A-9668-846A4CEE4F2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70291" y="3909005"/>
              <a:ext cx="1208769" cy="1053942"/>
            </a:xfrm>
            <a:prstGeom prst="rect">
              <a:avLst/>
            </a:prstGeom>
          </p:spPr>
        </p:pic>
      </p:grpSp>
      <p:grpSp>
        <p:nvGrpSpPr>
          <p:cNvPr id="6" name="Group 5">
            <a:extLst>
              <a:ext uri="{FF2B5EF4-FFF2-40B4-BE49-F238E27FC236}">
                <a16:creationId xmlns:a16="http://schemas.microsoft.com/office/drawing/2014/main" id="{33ABA9D7-BA86-41BB-A967-5A22B0C41DB8}"/>
              </a:ext>
            </a:extLst>
          </p:cNvPr>
          <p:cNvGrpSpPr/>
          <p:nvPr/>
        </p:nvGrpSpPr>
        <p:grpSpPr>
          <a:xfrm>
            <a:off x="4370869" y="2394428"/>
            <a:ext cx="3449476" cy="2506239"/>
            <a:chOff x="4374019" y="2671364"/>
            <a:chExt cx="3450375" cy="2506892"/>
          </a:xfrm>
        </p:grpSpPr>
        <p:sp>
          <p:nvSpPr>
            <p:cNvPr id="42" name="Rectangle 41">
              <a:extLst>
                <a:ext uri="{FF2B5EF4-FFF2-40B4-BE49-F238E27FC236}">
                  <a16:creationId xmlns:a16="http://schemas.microsoft.com/office/drawing/2014/main" id="{2EE34E92-A320-4BEA-AFA8-8DEAB1693E52}"/>
                </a:ext>
              </a:extLst>
            </p:cNvPr>
            <p:cNvSpPr/>
            <p:nvPr/>
          </p:nvSpPr>
          <p:spPr>
            <a:xfrm>
              <a:off x="4374019" y="2671364"/>
              <a:ext cx="3450375" cy="24752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44" name="TextBox 43">
              <a:extLst>
                <a:ext uri="{FF2B5EF4-FFF2-40B4-BE49-F238E27FC236}">
                  <a16:creationId xmlns:a16="http://schemas.microsoft.com/office/drawing/2014/main" id="{4A0F6447-9C27-48DB-AA49-EC760A96AE0B}"/>
                </a:ext>
              </a:extLst>
            </p:cNvPr>
            <p:cNvSpPr txBox="1"/>
            <p:nvPr/>
          </p:nvSpPr>
          <p:spPr>
            <a:xfrm>
              <a:off x="4374019" y="2676682"/>
              <a:ext cx="2174868" cy="1200200"/>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S24e-20</a:t>
              </a:r>
            </a:p>
            <a:p>
              <a:pPr defTabSz="1218255">
                <a:defRPr/>
              </a:pPr>
              <a:r>
                <a:rPr lang="en-US" sz="1799" b="1" dirty="0">
                  <a:solidFill>
                    <a:srgbClr val="000000"/>
                  </a:solidFill>
                  <a:latin typeface="Segoe UI Light" panose="020B0502040204020203" pitchFamily="34" charset="0"/>
                  <a:cs typeface="Segoe UI Light" panose="020B0502040204020203" pitchFamily="34" charset="0"/>
                </a:rPr>
                <a:t>(Channel Only)</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$232</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62AEKA</a:t>
              </a:r>
              <a:r>
                <a:rPr lang="en-US" sz="1400" b="1" dirty="0">
                  <a:solidFill>
                    <a:srgbClr val="000000"/>
                  </a:solidFill>
                  <a:highlight>
                    <a:srgbClr val="FFFF00"/>
                  </a:highlight>
                  <a:latin typeface="Segoe UI Light" panose="020B0502040204020203" pitchFamily="34" charset="0"/>
                  <a:cs typeface="Segoe UI Light" panose="020B0502040204020203" pitchFamily="34" charset="0"/>
                </a:rPr>
                <a:t>T</a:t>
              </a:r>
              <a:r>
                <a:rPr lang="en-US" sz="1400" b="1" dirty="0">
                  <a:solidFill>
                    <a:srgbClr val="000000"/>
                  </a:solidFill>
                  <a:latin typeface="Segoe UI Light" panose="020B0502040204020203" pitchFamily="34" charset="0"/>
                  <a:cs typeface="Segoe UI Light" panose="020B0502040204020203" pitchFamily="34" charset="0"/>
                </a:rPr>
                <a:t>2US</a:t>
              </a:r>
            </a:p>
          </p:txBody>
        </p:sp>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9564" y="4674733"/>
              <a:ext cx="790367" cy="355615"/>
            </a:xfrm>
            <a:prstGeom prst="rect">
              <a:avLst/>
            </a:prstGeom>
          </p:spPr>
        </p:pic>
        <p:sp>
          <p:nvSpPr>
            <p:cNvPr id="46" name="Rectangle 45">
              <a:extLst>
                <a:ext uri="{FF2B5EF4-FFF2-40B4-BE49-F238E27FC236}">
                  <a16:creationId xmlns:a16="http://schemas.microsoft.com/office/drawing/2014/main" id="{CFB7982C-2965-4527-B9DA-28A26EBB7F79}"/>
                </a:ext>
              </a:extLst>
            </p:cNvPr>
            <p:cNvSpPr/>
            <p:nvPr/>
          </p:nvSpPr>
          <p:spPr>
            <a:xfrm>
              <a:off x="4398113" y="3793261"/>
              <a:ext cx="3402029" cy="1384995"/>
            </a:xfrm>
            <a:prstGeom prst="rect">
              <a:avLst/>
            </a:prstGeom>
          </p:spPr>
          <p:txBody>
            <a:bodyPr wrap="square">
              <a:spAutoFit/>
            </a:bodyPr>
            <a:lstStyle/>
            <a:p>
              <a:pPr defTabSz="913852">
                <a:buClr>
                  <a:srgbClr val="6AC346"/>
                </a:buClr>
                <a:buSzPct val="70000"/>
                <a:defRPr/>
              </a:pPr>
              <a:r>
                <a:rPr lang="en-US" sz="1400" b="1" dirty="0">
                  <a:solidFill>
                    <a:prstClr val="black"/>
                  </a:solidFill>
                  <a:latin typeface="Segoe UI Light" panose="020B0502040204020203" pitchFamily="34" charset="0"/>
                  <a:cs typeface="Segoe UI Light" panose="020B0502040204020203" pitchFamily="34" charset="0"/>
                </a:rPr>
                <a:t>23.8” Widescreen Display</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Near-Edgeless 23.8” VA Screen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1920x1080 FHD Resolution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VGA &amp; HDMI Video Inputs</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Tilting Stand</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VESA Mount</a:t>
              </a:r>
            </a:p>
          </p:txBody>
        </p:sp>
        <p:pic>
          <p:nvPicPr>
            <p:cNvPr id="8" name="Picture 7" descr="A picture containing text, display, picture frame&#10;&#10;Description automatically generated">
              <a:extLst>
                <a:ext uri="{FF2B5EF4-FFF2-40B4-BE49-F238E27FC236}">
                  <a16:creationId xmlns:a16="http://schemas.microsoft.com/office/drawing/2014/main" id="{FE3D9664-61EB-450A-8A1A-465E680179C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2881" y="2718086"/>
              <a:ext cx="1601424" cy="1325773"/>
            </a:xfrm>
            <a:prstGeom prst="rect">
              <a:avLst/>
            </a:prstGeom>
          </p:spPr>
        </p:pic>
      </p:grpSp>
      <p:grpSp>
        <p:nvGrpSpPr>
          <p:cNvPr id="7" name="Group 6">
            <a:extLst>
              <a:ext uri="{FF2B5EF4-FFF2-40B4-BE49-F238E27FC236}">
                <a16:creationId xmlns:a16="http://schemas.microsoft.com/office/drawing/2014/main" id="{F5DC9F79-490E-413E-958B-EB6535844AA3}"/>
              </a:ext>
            </a:extLst>
          </p:cNvPr>
          <p:cNvGrpSpPr/>
          <p:nvPr/>
        </p:nvGrpSpPr>
        <p:grpSpPr>
          <a:xfrm>
            <a:off x="8398576" y="884498"/>
            <a:ext cx="3604463" cy="2722196"/>
            <a:chOff x="8557062" y="812811"/>
            <a:chExt cx="3605402" cy="2722905"/>
          </a:xfrm>
        </p:grpSpPr>
        <p:sp>
          <p:nvSpPr>
            <p:cNvPr id="25" name="Rectangle 24">
              <a:extLst>
                <a:ext uri="{FF2B5EF4-FFF2-40B4-BE49-F238E27FC236}">
                  <a16:creationId xmlns:a16="http://schemas.microsoft.com/office/drawing/2014/main" id="{28EB7241-66E9-4250-9083-A1FEEAA90677}"/>
                </a:ext>
              </a:extLst>
            </p:cNvPr>
            <p:cNvSpPr/>
            <p:nvPr/>
          </p:nvSpPr>
          <p:spPr>
            <a:xfrm>
              <a:off x="8557062" y="871143"/>
              <a:ext cx="3450375" cy="266457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31" name="TextBox 30">
              <a:extLst>
                <a:ext uri="{FF2B5EF4-FFF2-40B4-BE49-F238E27FC236}">
                  <a16:creationId xmlns:a16="http://schemas.microsoft.com/office/drawing/2014/main" id="{EAC43417-E9B5-41CD-83C8-D8345030A009}"/>
                </a:ext>
              </a:extLst>
            </p:cNvPr>
            <p:cNvSpPr txBox="1"/>
            <p:nvPr/>
          </p:nvSpPr>
          <p:spPr>
            <a:xfrm>
              <a:off x="8557062" y="871902"/>
              <a:ext cx="2174868" cy="1200200"/>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S27e-20</a:t>
              </a:r>
            </a:p>
            <a:p>
              <a:pPr defTabSz="1218255">
                <a:defRPr/>
              </a:pPr>
              <a:r>
                <a:rPr lang="en-US" sz="1799" b="1" dirty="0">
                  <a:solidFill>
                    <a:srgbClr val="000000"/>
                  </a:solidFill>
                  <a:latin typeface="Segoe UI Light" panose="020B0502040204020203" pitchFamily="34" charset="0"/>
                  <a:cs typeface="Segoe UI Light" panose="020B0502040204020203" pitchFamily="34" charset="0"/>
                </a:rPr>
                <a:t>(Channel Only)</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$259</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62AFKA</a:t>
              </a:r>
              <a:r>
                <a:rPr lang="en-US" sz="1400" b="1" dirty="0">
                  <a:solidFill>
                    <a:srgbClr val="000000"/>
                  </a:solidFill>
                  <a:highlight>
                    <a:srgbClr val="FFFF00"/>
                  </a:highlight>
                  <a:latin typeface="Segoe UI Light" panose="020B0502040204020203" pitchFamily="34" charset="0"/>
                  <a:cs typeface="Segoe UI Light" panose="020B0502040204020203" pitchFamily="34" charset="0"/>
                </a:rPr>
                <a:t>T</a:t>
              </a:r>
              <a:r>
                <a:rPr lang="en-US" sz="1400" b="1" dirty="0">
                  <a:solidFill>
                    <a:srgbClr val="000000"/>
                  </a:solidFill>
                  <a:latin typeface="Segoe UI Light" panose="020B0502040204020203" pitchFamily="34" charset="0"/>
                  <a:cs typeface="Segoe UI Light" panose="020B0502040204020203" pitchFamily="34" charset="0"/>
                </a:rPr>
                <a:t>2US</a:t>
              </a:r>
            </a:p>
          </p:txBody>
        </p:sp>
        <p:sp>
          <p:nvSpPr>
            <p:cNvPr id="37" name="Rectangle 36">
              <a:extLst>
                <a:ext uri="{FF2B5EF4-FFF2-40B4-BE49-F238E27FC236}">
                  <a16:creationId xmlns:a16="http://schemas.microsoft.com/office/drawing/2014/main" id="{CFB7982C-2965-4527-B9DA-28A26EBB7F79}"/>
                </a:ext>
              </a:extLst>
            </p:cNvPr>
            <p:cNvSpPr/>
            <p:nvPr/>
          </p:nvSpPr>
          <p:spPr>
            <a:xfrm>
              <a:off x="8641763" y="2141756"/>
              <a:ext cx="3328195" cy="1384995"/>
            </a:xfrm>
            <a:prstGeom prst="rect">
              <a:avLst/>
            </a:prstGeom>
          </p:spPr>
          <p:txBody>
            <a:bodyPr wrap="square">
              <a:spAutoFit/>
            </a:bodyPr>
            <a:lstStyle/>
            <a:p>
              <a:pPr defTabSz="913852">
                <a:buClr>
                  <a:srgbClr val="6AC346"/>
                </a:buClr>
                <a:buSzPct val="70000"/>
                <a:defRPr/>
              </a:pPr>
              <a:r>
                <a:rPr lang="en-US" sz="1400" b="1" dirty="0">
                  <a:solidFill>
                    <a:prstClr val="black"/>
                  </a:solidFill>
                  <a:latin typeface="Segoe UI Light" panose="020B0502040204020203" pitchFamily="34" charset="0"/>
                  <a:cs typeface="Segoe UI Light" panose="020B0502040204020203" pitchFamily="34" charset="0"/>
                </a:rPr>
                <a:t>27” Widescreen Display</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Near-Edgeless 27” IPS Screen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1920x1080 FHD Resolution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VGA &amp; HDMI Video Inputs</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Tilting Stand</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VESA Mount</a:t>
              </a:r>
            </a:p>
          </p:txBody>
        </p:sp>
        <p:pic>
          <p:nvPicPr>
            <p:cNvPr id="50" name="Picture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42450" y="3129146"/>
              <a:ext cx="790367" cy="355615"/>
            </a:xfrm>
            <a:prstGeom prst="rect">
              <a:avLst/>
            </a:prstGeom>
          </p:spPr>
        </p:pic>
        <p:pic>
          <p:nvPicPr>
            <p:cNvPr id="10" name="Picture 9" descr="A picture containing text, dark, picture frame&#10;&#10;Description automatically generated">
              <a:extLst>
                <a:ext uri="{FF2B5EF4-FFF2-40B4-BE49-F238E27FC236}">
                  <a16:creationId xmlns:a16="http://schemas.microsoft.com/office/drawing/2014/main" id="{FE02B11A-ECA5-4479-9091-7551233267C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40700" y="812811"/>
              <a:ext cx="1921764" cy="1578133"/>
            </a:xfrm>
            <a:prstGeom prst="rect">
              <a:avLst/>
            </a:prstGeom>
          </p:spPr>
        </p:pic>
      </p:grpSp>
    </p:spTree>
    <p:extLst>
      <p:ext uri="{BB962C8B-B14F-4D97-AF65-F5344CB8AC3E}">
        <p14:creationId xmlns:p14="http://schemas.microsoft.com/office/powerpoint/2010/main" val="1643519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015A25-F91F-462B-B98B-6D8DB4AD9819}"/>
              </a:ext>
            </a:extLst>
          </p:cNvPr>
          <p:cNvSpPr>
            <a:spLocks noGrp="1"/>
          </p:cNvSpPr>
          <p:nvPr>
            <p:ph type="title"/>
          </p:nvPr>
        </p:nvSpPr>
        <p:spPr/>
        <p:txBody>
          <a:bodyPr/>
          <a:lstStyle/>
          <a:p>
            <a:r>
              <a:rPr lang="en-US" dirty="0"/>
              <a:t>Accessories</a:t>
            </a:r>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529219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A366-41CE-422C-B7F7-160549E94468}"/>
              </a:ext>
            </a:extLst>
          </p:cNvPr>
          <p:cNvSpPr>
            <a:spLocks noGrp="1"/>
          </p:cNvSpPr>
          <p:nvPr>
            <p:ph type="title"/>
          </p:nvPr>
        </p:nvSpPr>
        <p:spPr/>
        <p:txBody>
          <a:bodyPr/>
          <a:lstStyle/>
          <a:p>
            <a:r>
              <a:rPr lang="en-US" sz="3200" dirty="0"/>
              <a:t>Laptop Accessories: Travel Hubs, Docks, Power, Webcams</a:t>
            </a:r>
          </a:p>
        </p:txBody>
      </p:sp>
      <p:sp>
        <p:nvSpPr>
          <p:cNvPr id="4" name="Slide Number Placeholder 3">
            <a:extLst>
              <a:ext uri="{FF2B5EF4-FFF2-40B4-BE49-F238E27FC236}">
                <a16:creationId xmlns:a16="http://schemas.microsoft.com/office/drawing/2014/main" id="{BED0D0F6-ED1D-40C7-849F-47F2886250DB}"/>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80B173EF-EE3B-43F9-89F7-9F73F656DB1E}"/>
              </a:ext>
            </a:extLst>
          </p:cNvPr>
          <p:cNvGraphicFramePr>
            <a:graphicFrameLocks noGrp="1"/>
          </p:cNvGraphicFramePr>
          <p:nvPr/>
        </p:nvGraphicFramePr>
        <p:xfrm>
          <a:off x="323983" y="1109306"/>
          <a:ext cx="7195679" cy="1683025"/>
        </p:xfrm>
        <a:graphic>
          <a:graphicData uri="http://schemas.openxmlformats.org/drawingml/2006/table">
            <a:tbl>
              <a:tblPr firstRow="1">
                <a:tableStyleId>{2D5ABB26-0587-4C30-8999-92F81FD0307C}</a:tableStyleId>
              </a:tblPr>
              <a:tblGrid>
                <a:gridCol w="307109">
                  <a:extLst>
                    <a:ext uri="{9D8B030D-6E8A-4147-A177-3AD203B41FA5}">
                      <a16:colId xmlns:a16="http://schemas.microsoft.com/office/drawing/2014/main" val="20000"/>
                    </a:ext>
                  </a:extLst>
                </a:gridCol>
                <a:gridCol w="1322657">
                  <a:extLst>
                    <a:ext uri="{9D8B030D-6E8A-4147-A177-3AD203B41FA5}">
                      <a16:colId xmlns:a16="http://schemas.microsoft.com/office/drawing/2014/main" val="20001"/>
                    </a:ext>
                  </a:extLst>
                </a:gridCol>
                <a:gridCol w="1306286">
                  <a:extLst>
                    <a:ext uri="{9D8B030D-6E8A-4147-A177-3AD203B41FA5}">
                      <a16:colId xmlns:a16="http://schemas.microsoft.com/office/drawing/2014/main" val="20003"/>
                    </a:ext>
                  </a:extLst>
                </a:gridCol>
                <a:gridCol w="1260849">
                  <a:extLst>
                    <a:ext uri="{9D8B030D-6E8A-4147-A177-3AD203B41FA5}">
                      <a16:colId xmlns:a16="http://schemas.microsoft.com/office/drawing/2014/main" val="20005"/>
                    </a:ext>
                  </a:extLst>
                </a:gridCol>
                <a:gridCol w="1317645">
                  <a:extLst>
                    <a:ext uri="{9D8B030D-6E8A-4147-A177-3AD203B41FA5}">
                      <a16:colId xmlns:a16="http://schemas.microsoft.com/office/drawing/2014/main" val="862688208"/>
                    </a:ext>
                  </a:extLst>
                </a:gridCol>
                <a:gridCol w="340770">
                  <a:extLst>
                    <a:ext uri="{9D8B030D-6E8A-4147-A177-3AD203B41FA5}">
                      <a16:colId xmlns:a16="http://schemas.microsoft.com/office/drawing/2014/main" val="20012"/>
                    </a:ext>
                  </a:extLst>
                </a:gridCol>
                <a:gridCol w="1340363">
                  <a:extLst>
                    <a:ext uri="{9D8B030D-6E8A-4147-A177-3AD203B41FA5}">
                      <a16:colId xmlns:a16="http://schemas.microsoft.com/office/drawing/2014/main" val="20013"/>
                    </a:ext>
                  </a:extLst>
                </a:gridCol>
              </a:tblGrid>
              <a:tr h="282341">
                <a:tc rowSpan="4">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500" b="0" kern="1200" dirty="0">
                          <a:solidFill>
                            <a:schemeClr val="bg1"/>
                          </a:solidFill>
                          <a:latin typeface="+mn-lt"/>
                          <a:ea typeface="Helvetica Neue"/>
                          <a:cs typeface="Arial"/>
                        </a:rPr>
                        <a:t>Hubs</a:t>
                      </a:r>
                    </a:p>
                  </a:txBody>
                  <a:tcPr marL="0" marR="0" marT="91416"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$104.99</a:t>
                      </a:r>
                    </a:p>
                  </a:txBody>
                  <a:tcPr marL="91416" marR="12696" marT="0" marB="0" anchor="b">
                    <a:solidFill>
                      <a:srgbClr val="E2E3E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$64.99</a:t>
                      </a:r>
                    </a:p>
                  </a:txBody>
                  <a:tcPr marL="91416" marR="12696" marT="0" marB="0" anchor="b">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12696" marT="0" marB="0" anchor="b">
                    <a:lnR w="38100" cap="flat" cmpd="sng" algn="ctr">
                      <a:noFill/>
                      <a:prstDash val="solid"/>
                      <a:round/>
                      <a:headEnd type="none" w="med" len="med"/>
                      <a:tailEnd type="none" w="med" len="med"/>
                    </a:lnR>
                    <a:solidFill>
                      <a:srgbClr val="E2E3E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$69.99</a:t>
                      </a:r>
                    </a:p>
                  </a:txBody>
                  <a:tcPr marL="91416" marR="12696" marT="0" marB="0" anchor="b">
                    <a:lnL>
                      <a:noFill/>
                    </a:lnL>
                    <a:lnR w="38100" cap="flat" cmpd="sng" algn="ctr">
                      <a:noFill/>
                      <a:prstDash val="solid"/>
                      <a:round/>
                      <a:headEnd type="none" w="med" len="med"/>
                      <a:tailEnd type="none" w="med" len="med"/>
                    </a:lnR>
                    <a:solidFill>
                      <a:schemeClr val="bg1">
                        <a:lumMod val="95000"/>
                      </a:schemeClr>
                    </a:solidFill>
                  </a:tcPr>
                </a:tc>
                <a:tc rowSpan="4">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mn-lt"/>
                          <a:ea typeface="+mn-ea"/>
                          <a:cs typeface="+mn-cs"/>
                        </a:rPr>
                        <a:t>Privacy Filter</a:t>
                      </a:r>
                    </a:p>
                  </a:txBody>
                  <a:tcPr marL="0" marR="0" marT="91416" marB="0" vert="vert270" anchor="ctr">
                    <a:lnL>
                      <a:noFill/>
                    </a:lnL>
                    <a:solidFill>
                      <a:schemeClr val="tx1">
                        <a:lumMod val="65000"/>
                        <a:lumOff val="35000"/>
                      </a:schemeClr>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12696" marT="0" marB="0" anchor="b">
                    <a:solidFill>
                      <a:schemeClr val="bg1"/>
                    </a:solidFill>
                  </a:tcPr>
                </a:tc>
                <a:extLst>
                  <a:ext uri="{0D108BD9-81ED-4DB2-BD59-A6C34878D82A}">
                    <a16:rowId xmlns:a16="http://schemas.microsoft.com/office/drawing/2014/main" val="10000"/>
                  </a:ext>
                </a:extLst>
              </a:tr>
              <a:tr h="2904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2"/>
                        </a:rPr>
                        <a:t>USB-C Powered Travel Hub</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solidFill>
                      <a:srgbClr val="E2E3E2"/>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3"/>
                        </a:rPr>
                        <a:t>USB-C 7-in-1 Hub</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solidFill>
                      <a:srgbClr val="F3F2F0"/>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4"/>
                        </a:rPr>
                        <a:t>4 Port USB-A Hub</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lnR w="38100" cap="flat" cmpd="sng" algn="ctr">
                      <a:noFill/>
                      <a:prstDash val="solid"/>
                      <a:round/>
                      <a:headEnd type="none" w="med" len="med"/>
                      <a:tailEnd type="none" w="med" len="med"/>
                    </a:lnR>
                    <a:solidFill>
                      <a:srgbClr val="E2E3E2"/>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5"/>
                        </a:rPr>
                        <a:t>USB-C Travel Hub Gen 2</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lnL>
                      <a:noFill/>
                    </a:lnL>
                    <a:lnR w="38100" cap="flat" cmpd="sng" algn="ctr">
                      <a:noFill/>
                      <a:prstDash val="solid"/>
                      <a:round/>
                      <a:headEnd type="none" w="med" len="med"/>
                      <a:tailEnd type="none" w="med" len="med"/>
                    </a:lnR>
                    <a:solidFill>
                      <a:schemeClr val="bg1">
                        <a:lumMod val="95000"/>
                      </a:schemeClr>
                    </a:solidFill>
                  </a:tcPr>
                </a:tc>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bg2">
                        <a:lumMod val="20000"/>
                        <a:lumOff val="80000"/>
                      </a:schemeClr>
                    </a:solidFill>
                  </a:tcPr>
                </a:tc>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E8DDD"/>
                          </a:solidFill>
                          <a:effectLst/>
                          <a:uLnTx/>
                          <a:uFillTx/>
                          <a:latin typeface="Arial" charset="0"/>
                          <a:ea typeface="Arial" charset="0"/>
                          <a:cs typeface="Arial" charset="0"/>
                          <a:hlinkClick r:id="" action="ppaction://noaction"/>
                        </a:rPr>
                        <a:t>14.0W </a:t>
                      </a:r>
                      <a:endParaRPr kumimoji="0" lang="en-US" sz="800" b="1" i="0" u="none" strike="noStrike" kern="1200" cap="none" spc="0" normalizeH="0" baseline="0" noProof="0">
                        <a:ln>
                          <a:noFill/>
                        </a:ln>
                        <a:solidFill>
                          <a:srgbClr val="3E8DDD"/>
                        </a:solidFill>
                        <a:effectLst/>
                        <a:uLnTx/>
                        <a:uFillTx/>
                        <a:latin typeface="Arial" charset="0"/>
                        <a:ea typeface="Arial" charset="0"/>
                        <a:cs typeface="Arial" charset="0"/>
                      </a:endParaRPr>
                    </a:p>
                  </a:txBody>
                  <a:tcPr marR="12699" marT="0" marB="0" anchor="ctr">
                    <a:solidFill>
                      <a:schemeClr val="tx2">
                        <a:lumMod val="20000"/>
                        <a:lumOff val="80000"/>
                      </a:schemeClr>
                    </a:solidFill>
                  </a:tcPr>
                </a:tc>
                <a:extLst>
                  <a:ext uri="{0D108BD9-81ED-4DB2-BD59-A6C34878D82A}">
                    <a16:rowId xmlns:a16="http://schemas.microsoft.com/office/drawing/2014/main" val="10001"/>
                  </a:ext>
                </a:extLst>
              </a:tr>
              <a:tr h="26154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E8DDD"/>
                          </a:solidFill>
                          <a:effectLst/>
                          <a:uLnTx/>
                          <a:uFillTx/>
                          <a:latin typeface="Arial" charset="0"/>
                          <a:ea typeface="Arial" charset="0"/>
                          <a:cs typeface="Arial" charset="0"/>
                          <a:hlinkClick r:id="rId6"/>
                        </a:rPr>
                        <a:t>14.0W </a:t>
                      </a:r>
                      <a:endParaRPr kumimoji="0" lang="en-US" sz="800" b="0"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solidFill>
                      <a:schemeClr val="bg1"/>
                    </a:solidFill>
                  </a:tcPr>
                </a:tc>
                <a:extLst>
                  <a:ext uri="{0D108BD9-81ED-4DB2-BD59-A6C34878D82A}">
                    <a16:rowId xmlns:a16="http://schemas.microsoft.com/office/drawing/2014/main" val="3309912622"/>
                  </a:ext>
                </a:extLst>
              </a:tr>
              <a:tr h="1110096">
                <a:tc vMerge="1">
                  <a:txBody>
                    <a:bodyPr/>
                    <a:lstStyle/>
                    <a:p>
                      <a:endParaRPr lang="en-US"/>
                    </a:p>
                  </a:txBody>
                  <a:tcPr/>
                </a:tc>
                <a:tc>
                  <a:txBody>
                    <a:bodyPr/>
                    <a:lstStyle/>
                    <a:p>
                      <a:pPr algn="l" fontAlgn="b"/>
                      <a:r>
                        <a:rPr lang="en-US" sz="1000" b="1" i="0" u="none" strike="noStrike" dirty="0">
                          <a:solidFill>
                            <a:srgbClr val="000000"/>
                          </a:solidFill>
                          <a:effectLst/>
                          <a:latin typeface="+mn-lt"/>
                          <a:cs typeface="Arial"/>
                        </a:rPr>
                        <a:t>4X90S92381</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1 External Display</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Video ports: HDMI &amp; VGA</a:t>
                      </a:r>
                    </a:p>
                  </a:txBody>
                  <a:tcPr marL="91416" marR="12696" marT="0" marB="0">
                    <a:lnB>
                      <a:noFill/>
                    </a:lnB>
                    <a:solidFill>
                      <a:srgbClr val="E2E3E2"/>
                    </a:solidFill>
                  </a:tcPr>
                </a:tc>
                <a:tc>
                  <a:txBody>
                    <a:bodyPr/>
                    <a:lstStyle/>
                    <a:p>
                      <a:pPr algn="l" fontAlgn="b"/>
                      <a:r>
                        <a:rPr lang="en-US" sz="1000" b="1" i="0" u="none" strike="noStrike" dirty="0">
                          <a:solidFill>
                            <a:srgbClr val="000000"/>
                          </a:solidFill>
                          <a:effectLst/>
                          <a:latin typeface="+mn-lt"/>
                          <a:cs typeface="Arial"/>
                        </a:rPr>
                        <a:t>4X90V55523</a:t>
                      </a:r>
                      <a:endParaRPr lang="en-US" sz="1000" b="1" i="0" u="none" strike="noStrike" dirty="0">
                        <a:solidFill>
                          <a:srgbClr val="000000"/>
                        </a:solidFill>
                        <a:effectLst/>
                        <a:latin typeface="Arial"/>
                        <a:cs typeface="Arial"/>
                      </a:endParaRP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1 External Display</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HDMI Video Port</a:t>
                      </a:r>
                    </a:p>
                  </a:txBody>
                  <a:tcPr marL="91416" marR="12696" marT="0" marB="0">
                    <a:solidFill>
                      <a:srgbClr val="F3F2F0"/>
                    </a:solidFill>
                  </a:tcPr>
                </a:tc>
                <a:tc>
                  <a:txBody>
                    <a:bodyPr/>
                    <a:lstStyle/>
                    <a:p>
                      <a:pPr algn="l" fontAlgn="b"/>
                      <a:r>
                        <a:rPr lang="en-US" sz="1000" b="1" i="0" u="none" strike="noStrike" dirty="0">
                          <a:solidFill>
                            <a:srgbClr val="000000"/>
                          </a:solidFill>
                          <a:effectLst/>
                          <a:latin typeface="Arial"/>
                          <a:cs typeface="Arial"/>
                        </a:rPr>
                        <a:t>4X90X21427</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Additional 4 USB-A ports </a:t>
                      </a:r>
                    </a:p>
                    <a:p>
                      <a:pPr algn="l" fontAlgn="b"/>
                      <a:endParaRPr lang="en-US" sz="1000" b="0" i="0" u="none" strike="noStrike" dirty="0">
                        <a:solidFill>
                          <a:srgbClr val="000000"/>
                        </a:solidFill>
                        <a:effectLst/>
                        <a:latin typeface="Arial"/>
                        <a:cs typeface="Arial"/>
                      </a:endParaRPr>
                    </a:p>
                    <a:p>
                      <a:pPr algn="l" fontAlgn="b"/>
                      <a:endParaRPr lang="en-US" sz="1000" b="0" i="0" u="none" strike="noStrike" dirty="0">
                        <a:solidFill>
                          <a:srgbClr val="000000"/>
                        </a:solidFill>
                        <a:effectLst/>
                        <a:latin typeface="Arial"/>
                        <a:cs typeface="Arial"/>
                      </a:endParaRPr>
                    </a:p>
                  </a:txBody>
                  <a:tcPr marL="91416" marR="12696" marT="0" marB="0">
                    <a:lnR w="38100" cap="flat" cmpd="sng" algn="ctr">
                      <a:noFill/>
                      <a:prstDash val="solid"/>
                      <a:round/>
                      <a:headEnd type="none" w="med" len="med"/>
                      <a:tailEnd type="none" w="med" len="med"/>
                    </a:lnR>
                    <a:solidFill>
                      <a:srgbClr val="E2E3E2"/>
                    </a:solidFill>
                  </a:tcPr>
                </a:tc>
                <a:tc>
                  <a:txBody>
                    <a:bodyPr/>
                    <a:lstStyle/>
                    <a:p>
                      <a:pPr algn="l" fontAlgn="b"/>
                      <a:r>
                        <a:rPr lang="en-US" sz="1000" b="1" i="0" u="none" strike="noStrike" dirty="0">
                          <a:solidFill>
                            <a:srgbClr val="000000"/>
                          </a:solidFill>
                          <a:effectLst/>
                          <a:latin typeface="+mn-lt"/>
                          <a:cs typeface="Arial"/>
                        </a:rPr>
                        <a:t>4X91A30366</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1 External Display</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HDMI / VGA Video Ports</a:t>
                      </a:r>
                      <a:endParaRPr lang="en-US" sz="1000" b="1" i="0" u="none" strike="noStrike" dirty="0">
                        <a:solidFill>
                          <a:srgbClr val="000000"/>
                        </a:solidFill>
                        <a:effectLst/>
                        <a:latin typeface="+mn-lt"/>
                        <a:cs typeface="Arial"/>
                      </a:endParaRPr>
                    </a:p>
                    <a:p>
                      <a:pPr algn="l" fontAlgn="b"/>
                      <a:endParaRPr lang="en-US" sz="1000" b="0" i="0" u="none" strike="noStrike" dirty="0">
                        <a:solidFill>
                          <a:srgbClr val="000000"/>
                        </a:solidFill>
                        <a:effectLst/>
                        <a:latin typeface="Arial"/>
                        <a:cs typeface="Arial"/>
                      </a:endParaRPr>
                    </a:p>
                  </a:txBody>
                  <a:tcPr marL="91416" marR="12696" marT="0" marB="0">
                    <a:lnL>
                      <a:noFill/>
                    </a:lnL>
                    <a:lnR w="38100" cap="flat" cmpd="sng" algn="ctr">
                      <a:noFill/>
                      <a:prstDash val="solid"/>
                      <a:round/>
                      <a:headEnd type="none" w="med" len="med"/>
                      <a:tailEnd type="none" w="med" len="med"/>
                    </a:lnR>
                    <a:solidFill>
                      <a:schemeClr val="bg1">
                        <a:lumMod val="95000"/>
                      </a:schemeClr>
                    </a:solidFill>
                  </a:tcPr>
                </a:tc>
                <a:tc vMerge="1">
                  <a:txBody>
                    <a:bodyPr/>
                    <a:lstStyle/>
                    <a:p>
                      <a:endParaRPr lang="en-US"/>
                    </a:p>
                  </a:txBody>
                  <a:tcPr>
                    <a:lnL>
                      <a:noFill/>
                    </a:lnL>
                  </a:tcPr>
                </a:tc>
                <a:tc>
                  <a:txBody>
                    <a:bodyPr/>
                    <a:lstStyle/>
                    <a:p>
                      <a:pPr algn="l" fontAlgn="b"/>
                      <a:r>
                        <a:rPr lang="en-US" sz="1000" b="1" i="0" u="none" strike="noStrike" dirty="0">
                          <a:solidFill>
                            <a:schemeClr val="tx1"/>
                          </a:solidFill>
                          <a:effectLst/>
                          <a:latin typeface="Arial" panose="020B0604020202020204" pitchFamily="34" charset="0"/>
                          <a:cs typeface="Arial" panose="020B0604020202020204" pitchFamily="34" charset="0"/>
                        </a:rPr>
                        <a:t>0A61769</a:t>
                      </a:r>
                    </a:p>
                    <a:p>
                      <a:pPr marL="171450" indent="-171450" algn="l" fontAlgn="b">
                        <a:buFont typeface="Arial" panose="020B0604020202020204" pitchFamily="34" charset="0"/>
                        <a:buChar char="•"/>
                      </a:pPr>
                      <a:r>
                        <a:rPr lang="en-US" sz="1000" b="0" i="0" u="none" strike="noStrike" dirty="0">
                          <a:solidFill>
                            <a:schemeClr val="tx1"/>
                          </a:solidFill>
                          <a:effectLst/>
                          <a:latin typeface="Arial" panose="020B0604020202020204" pitchFamily="34" charset="0"/>
                          <a:cs typeface="Arial" panose="020B0604020202020204" pitchFamily="34" charset="0"/>
                        </a:rPr>
                        <a:t>Reversible Solution</a:t>
                      </a:r>
                    </a:p>
                  </a:txBody>
                  <a:tcPr marL="91416" marR="12696" marT="0" marB="0">
                    <a:solidFill>
                      <a:schemeClr val="bg1"/>
                    </a:solidFill>
                  </a:tcPr>
                </a:tc>
                <a:extLst>
                  <a:ext uri="{0D108BD9-81ED-4DB2-BD59-A6C34878D82A}">
                    <a16:rowId xmlns:a16="http://schemas.microsoft.com/office/drawing/2014/main" val="3075173288"/>
                  </a:ext>
                </a:extLst>
              </a:tr>
            </a:tbl>
          </a:graphicData>
        </a:graphic>
      </p:graphicFrame>
      <p:pic>
        <p:nvPicPr>
          <p:cNvPr id="6" name="Picture 5" descr="A close up of electronics&#10;&#10;Description automatically generated">
            <a:extLst>
              <a:ext uri="{FF2B5EF4-FFF2-40B4-BE49-F238E27FC236}">
                <a16:creationId xmlns:a16="http://schemas.microsoft.com/office/drawing/2014/main" id="{FB6C672C-2E81-4AD3-B1B0-F527B49E1D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50054" y="2576926"/>
            <a:ext cx="1240702" cy="1240702"/>
          </a:xfrm>
          <a:prstGeom prst="rect">
            <a:avLst/>
          </a:prstGeom>
        </p:spPr>
      </p:pic>
      <p:graphicFrame>
        <p:nvGraphicFramePr>
          <p:cNvPr id="7" name="Table 6">
            <a:extLst>
              <a:ext uri="{FF2B5EF4-FFF2-40B4-BE49-F238E27FC236}">
                <a16:creationId xmlns:a16="http://schemas.microsoft.com/office/drawing/2014/main" id="{CA33C50E-978F-4837-A7B6-4AC8AC129458}"/>
              </a:ext>
            </a:extLst>
          </p:cNvPr>
          <p:cNvGraphicFramePr>
            <a:graphicFrameLocks noGrp="1"/>
          </p:cNvGraphicFramePr>
          <p:nvPr/>
        </p:nvGraphicFramePr>
        <p:xfrm>
          <a:off x="325016" y="3792742"/>
          <a:ext cx="5322922" cy="1602199"/>
        </p:xfrm>
        <a:graphic>
          <a:graphicData uri="http://schemas.openxmlformats.org/drawingml/2006/table">
            <a:tbl>
              <a:tblPr firstRow="1" bandRow="1">
                <a:tableStyleId>{D7AC3CCA-C797-4891-BE02-D94E43425B78}</a:tableStyleId>
              </a:tblPr>
              <a:tblGrid>
                <a:gridCol w="631909">
                  <a:extLst>
                    <a:ext uri="{9D8B030D-6E8A-4147-A177-3AD203B41FA5}">
                      <a16:colId xmlns:a16="http://schemas.microsoft.com/office/drawing/2014/main" val="3010592920"/>
                    </a:ext>
                  </a:extLst>
                </a:gridCol>
                <a:gridCol w="2282974">
                  <a:extLst>
                    <a:ext uri="{9D8B030D-6E8A-4147-A177-3AD203B41FA5}">
                      <a16:colId xmlns:a16="http://schemas.microsoft.com/office/drawing/2014/main" val="1585626574"/>
                    </a:ext>
                  </a:extLst>
                </a:gridCol>
                <a:gridCol w="2408039">
                  <a:extLst>
                    <a:ext uri="{9D8B030D-6E8A-4147-A177-3AD203B41FA5}">
                      <a16:colId xmlns:a16="http://schemas.microsoft.com/office/drawing/2014/main" val="3233750083"/>
                    </a:ext>
                  </a:extLst>
                </a:gridCol>
              </a:tblGrid>
              <a:tr h="350813">
                <a:tc rowSpan="3">
                  <a:txBody>
                    <a:bodyPr/>
                    <a:lstStyle/>
                    <a:p>
                      <a:pPr algn="ctr"/>
                      <a:r>
                        <a:rPr lang="en-US" sz="1800" b="0" dirty="0">
                          <a:solidFill>
                            <a:schemeClr val="bg1">
                              <a:lumMod val="95000"/>
                            </a:schemeClr>
                          </a:solidFill>
                        </a:rPr>
                        <a:t>Docks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$159.99</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$199.99</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286146787"/>
                  </a:ext>
                </a:extLst>
              </a:tr>
              <a:tr h="24557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AC0E0"/>
                          </a:solidFill>
                          <a:effectLst/>
                          <a:uLnTx/>
                          <a:uFillTx/>
                          <a:latin typeface="Arial" charset="0"/>
                          <a:ea typeface="Arial" charset="0"/>
                          <a:cs typeface="Arial" charset="0"/>
                          <a:hlinkClick r:id="rId8"/>
                        </a:rPr>
                        <a:t>USB-C Mini Dock</a:t>
                      </a:r>
                      <a:endParaRPr kumimoji="0" lang="en-US" sz="800" b="0" i="0" u="none" strike="noStrike" kern="1200" cap="none" spc="0" normalizeH="0" baseline="0" noProof="0" dirty="0">
                        <a:ln>
                          <a:noFill/>
                        </a:ln>
                        <a:solidFill>
                          <a:srgbClr val="4AC0E0"/>
                        </a:solidFill>
                        <a:effectLst/>
                        <a:uLnTx/>
                        <a:uFillTx/>
                        <a:latin typeface="Arial" charset="0"/>
                        <a:ea typeface="Arial" charset="0"/>
                        <a:cs typeface="Arial" charset="0"/>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b="0" dirty="0">
                          <a:hlinkClick r:id="rId9"/>
                        </a:rPr>
                        <a:t>Universal USB-C Business Dock</a:t>
                      </a:r>
                      <a:endParaRPr lang="en-US" sz="800" b="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102860706"/>
                  </a:ext>
                </a:extLst>
              </a:tr>
              <a:tr h="1005578">
                <a:tc vMerge="1">
                  <a:txBody>
                    <a:bodyPr/>
                    <a:lstStyle/>
                    <a:p>
                      <a:endParaRPr lang="en-US" dirty="0"/>
                    </a:p>
                  </a:txBody>
                  <a:tcPr/>
                </a:tc>
                <a:tc>
                  <a:txBody>
                    <a:bodyPr/>
                    <a:lstStyle/>
                    <a:p>
                      <a:r>
                        <a:rPr lang="en-US" sz="1000" b="1" dirty="0"/>
                        <a:t>40AU0065US</a:t>
                      </a:r>
                    </a:p>
                    <a:p>
                      <a:pPr marL="171450" indent="-171450">
                        <a:buFont typeface="Arial" panose="020B0604020202020204" pitchFamily="34" charset="0"/>
                        <a:buChar char="•"/>
                      </a:pPr>
                      <a:r>
                        <a:rPr lang="en-US" sz="1000" b="0" dirty="0"/>
                        <a:t>1 External Display</a:t>
                      </a:r>
                    </a:p>
                    <a:p>
                      <a:pPr marL="171450" indent="-171450">
                        <a:buFont typeface="Arial" panose="020B0604020202020204" pitchFamily="34" charset="0"/>
                        <a:buChar char="•"/>
                      </a:pPr>
                      <a:r>
                        <a:rPr lang="en-US" sz="1000" b="0" dirty="0"/>
                        <a:t>Power Pass Through</a:t>
                      </a:r>
                    </a:p>
                    <a:p>
                      <a:pPr marL="171450" indent="-171450">
                        <a:buFont typeface="Arial" panose="020B0604020202020204" pitchFamily="34" charset="0"/>
                        <a:buChar char="•"/>
                      </a:pPr>
                      <a:r>
                        <a:rPr lang="en-US" sz="1000" b="0" dirty="0"/>
                        <a:t>Video Ports: HDMI &amp; VGA</a:t>
                      </a:r>
                    </a:p>
                    <a:p>
                      <a:pPr marL="171450" indent="-171450">
                        <a:buFont typeface="Arial" panose="020B0604020202020204" pitchFamily="34" charset="0"/>
                        <a:buChar char="•"/>
                      </a:pPr>
                      <a:endParaRPr lang="en-US" sz="1000" b="0" dirty="0"/>
                    </a:p>
                    <a:p>
                      <a:pPr marL="171450" indent="-171450">
                        <a:buFont typeface="Arial" panose="020B0604020202020204" pitchFamily="34" charset="0"/>
                        <a:buChar char="•"/>
                      </a:pPr>
                      <a:endParaRPr lang="en-US" sz="1000" b="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r>
                        <a:rPr lang="en-US" sz="1000" b="1" dirty="0"/>
                        <a:t>40B30090US</a:t>
                      </a:r>
                    </a:p>
                    <a:p>
                      <a:pPr marL="171450" indent="-171450">
                        <a:buFont typeface="Arial" panose="020B0604020202020204" pitchFamily="34" charset="0"/>
                        <a:buChar char="•"/>
                      </a:pPr>
                      <a:r>
                        <a:rPr lang="en-US" sz="1000" b="0" dirty="0"/>
                        <a:t>2 External Displays</a:t>
                      </a:r>
                    </a:p>
                    <a:p>
                      <a:pPr marL="171450" indent="-171450">
                        <a:buFont typeface="Arial" panose="020B0604020202020204" pitchFamily="34" charset="0"/>
                        <a:buChar char="•"/>
                      </a:pPr>
                      <a:r>
                        <a:rPr lang="en-US" sz="1000" b="0" dirty="0"/>
                        <a:t>10Gbps Data Rate</a:t>
                      </a:r>
                    </a:p>
                    <a:p>
                      <a:pPr marL="171450" indent="-171450">
                        <a:buFont typeface="Arial" panose="020B0604020202020204" pitchFamily="34" charset="0"/>
                        <a:buChar char="•"/>
                      </a:pPr>
                      <a:r>
                        <a:rPr lang="en-US" sz="1000" b="0" dirty="0"/>
                        <a:t>Video Ports: HDMI &amp; DP</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575401244"/>
                  </a:ext>
                </a:extLst>
              </a:tr>
            </a:tbl>
          </a:graphicData>
        </a:graphic>
      </p:graphicFrame>
      <p:graphicFrame>
        <p:nvGraphicFramePr>
          <p:cNvPr id="8" name="Table 18">
            <a:extLst>
              <a:ext uri="{FF2B5EF4-FFF2-40B4-BE49-F238E27FC236}">
                <a16:creationId xmlns:a16="http://schemas.microsoft.com/office/drawing/2014/main" id="{88FEF884-CCC7-449A-8307-EEFD50F28975}"/>
              </a:ext>
            </a:extLst>
          </p:cNvPr>
          <p:cNvGraphicFramePr>
            <a:graphicFrameLocks noGrp="1"/>
          </p:cNvGraphicFramePr>
          <p:nvPr>
            <p:extLst>
              <p:ext uri="{D42A27DB-BD31-4B8C-83A1-F6EECF244321}">
                <p14:modId xmlns:p14="http://schemas.microsoft.com/office/powerpoint/2010/main" val="2017773358"/>
              </p:ext>
            </p:extLst>
          </p:nvPr>
        </p:nvGraphicFramePr>
        <p:xfrm>
          <a:off x="5647940" y="3792741"/>
          <a:ext cx="6284696" cy="1594465"/>
        </p:xfrm>
        <a:graphic>
          <a:graphicData uri="http://schemas.openxmlformats.org/drawingml/2006/table">
            <a:tbl>
              <a:tblPr firstRow="1" bandRow="1">
                <a:tableStyleId>{D7AC3CCA-C797-4891-BE02-D94E43425B78}</a:tableStyleId>
              </a:tblPr>
              <a:tblGrid>
                <a:gridCol w="317854">
                  <a:extLst>
                    <a:ext uri="{9D8B030D-6E8A-4147-A177-3AD203B41FA5}">
                      <a16:colId xmlns:a16="http://schemas.microsoft.com/office/drawing/2014/main" val="1708317087"/>
                    </a:ext>
                  </a:extLst>
                </a:gridCol>
                <a:gridCol w="791671">
                  <a:extLst>
                    <a:ext uri="{9D8B030D-6E8A-4147-A177-3AD203B41FA5}">
                      <a16:colId xmlns:a16="http://schemas.microsoft.com/office/drawing/2014/main" val="3598386839"/>
                    </a:ext>
                  </a:extLst>
                </a:gridCol>
                <a:gridCol w="957722">
                  <a:extLst>
                    <a:ext uri="{9D8B030D-6E8A-4147-A177-3AD203B41FA5}">
                      <a16:colId xmlns:a16="http://schemas.microsoft.com/office/drawing/2014/main" val="1213922113"/>
                    </a:ext>
                  </a:extLst>
                </a:gridCol>
                <a:gridCol w="950783">
                  <a:extLst>
                    <a:ext uri="{9D8B030D-6E8A-4147-A177-3AD203B41FA5}">
                      <a16:colId xmlns:a16="http://schemas.microsoft.com/office/drawing/2014/main" val="3114445237"/>
                    </a:ext>
                  </a:extLst>
                </a:gridCol>
                <a:gridCol w="801306">
                  <a:extLst>
                    <a:ext uri="{9D8B030D-6E8A-4147-A177-3AD203B41FA5}">
                      <a16:colId xmlns:a16="http://schemas.microsoft.com/office/drawing/2014/main" val="2758686496"/>
                    </a:ext>
                  </a:extLst>
                </a:gridCol>
                <a:gridCol w="824876">
                  <a:extLst>
                    <a:ext uri="{9D8B030D-6E8A-4147-A177-3AD203B41FA5}">
                      <a16:colId xmlns:a16="http://schemas.microsoft.com/office/drawing/2014/main" val="2547788738"/>
                    </a:ext>
                  </a:extLst>
                </a:gridCol>
                <a:gridCol w="786343">
                  <a:extLst>
                    <a:ext uri="{9D8B030D-6E8A-4147-A177-3AD203B41FA5}">
                      <a16:colId xmlns:a16="http://schemas.microsoft.com/office/drawing/2014/main" val="1766922454"/>
                    </a:ext>
                  </a:extLst>
                </a:gridCol>
                <a:gridCol w="854141">
                  <a:extLst>
                    <a:ext uri="{9D8B030D-6E8A-4147-A177-3AD203B41FA5}">
                      <a16:colId xmlns:a16="http://schemas.microsoft.com/office/drawing/2014/main" val="622789103"/>
                    </a:ext>
                  </a:extLst>
                </a:gridCol>
              </a:tblGrid>
              <a:tr h="514177">
                <a:tc rowSpan="3">
                  <a:txBody>
                    <a:bodyPr/>
                    <a:lstStyle/>
                    <a:p>
                      <a:r>
                        <a:rPr lang="en-US" sz="1400" b="0" dirty="0">
                          <a:solidFill>
                            <a:srgbClr val="FFFFFF"/>
                          </a:solidFill>
                        </a:rPr>
                        <a:t>Power Adapters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2231A"/>
                          </a:solidFill>
                          <a:effectLst/>
                          <a:uLnTx/>
                          <a:uFillTx/>
                          <a:latin typeface="+mn-lt"/>
                          <a:ea typeface="+mn-ea"/>
                          <a:cs typeface="Arial"/>
                        </a:rPr>
                        <a:t>$134.99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noProof="0" dirty="0">
                          <a:solidFill>
                            <a:srgbClr val="FF0000"/>
                          </a:solidFill>
                        </a:rPr>
                        <a:t>$149.99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2231A"/>
                          </a:solidFill>
                          <a:effectLst/>
                          <a:uLnTx/>
                          <a:uFillTx/>
                          <a:latin typeface="+mn-lt"/>
                          <a:ea typeface="+mn-ea"/>
                          <a:cs typeface="Arial"/>
                        </a:rPr>
                        <a:t>$129.99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1483810"/>
                  </a:ext>
                </a:extLst>
              </a:tr>
              <a:tr h="514177">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10"/>
                        </a:rPr>
                        <a:t>45W USB-C AC</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1"/>
                        </a:rPr>
                        <a:t>65w USB-C GaN Adapter</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2"/>
                        </a:rPr>
                        <a:t>65W USB-C Travel</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3"/>
                        </a:rPr>
                        <a:t>170W AC Slim-tip</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4"/>
                        </a:rPr>
                        <a:t>230W AC Slim-tip</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5"/>
                        </a:rPr>
                        <a:t>65W USB-C Slim AC</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700" dirty="0">
                          <a:hlinkClick r:id="rId16"/>
                        </a:rPr>
                        <a:t>Lenovo Go USB-C Laptop Power Bank </a:t>
                      </a:r>
                      <a:endParaRPr lang="en-US" sz="7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5545179"/>
                  </a:ext>
                </a:extLst>
              </a:tr>
              <a:tr h="566111">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r>
                        <a:rPr lang="en-US" sz="700" b="1" dirty="0"/>
                        <a:t>4X20V07881</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endParaRPr lang="en-US" sz="700" b="1" dirty="0"/>
                    </a:p>
                    <a:p>
                      <a:r>
                        <a:rPr lang="en-US" sz="700" b="1" dirty="0"/>
                        <a:t>40AWGC65WW</a:t>
                      </a:r>
                    </a:p>
                    <a:p>
                      <a:endParaRPr lang="en-US" sz="700" b="1"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00" b="1" dirty="0"/>
                        <a:t>40AW0065WW</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r>
                        <a:rPr lang="en-US" sz="700" b="1" dirty="0"/>
                        <a:t>4X20S56697</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00" b="1" dirty="0"/>
                        <a:t>4X20S56713</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r>
                        <a:rPr lang="en-US" sz="700" b="1" dirty="0"/>
                        <a:t>4X20V24674</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00" b="1" dirty="0"/>
                        <a:t>40ALLG2WWW</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74005942"/>
                  </a:ext>
                </a:extLst>
              </a:tr>
            </a:tbl>
          </a:graphicData>
        </a:graphic>
      </p:graphicFrame>
      <p:pic>
        <p:nvPicPr>
          <p:cNvPr id="11" name="Picture 4">
            <a:extLst>
              <a:ext uri="{FF2B5EF4-FFF2-40B4-BE49-F238E27FC236}">
                <a16:creationId xmlns:a16="http://schemas.microsoft.com/office/drawing/2014/main" id="{22E52DCE-95FE-44EB-B1F7-4CE02DFAAF03}"/>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353531" y="5290232"/>
            <a:ext cx="1193046" cy="11930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1931F901-2CF9-46B2-9FED-9DD5E739AD5E}"/>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943253" y="5495567"/>
            <a:ext cx="612147" cy="6121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A92D304-8145-48BA-AD4F-FDBB50D7FE7E}"/>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00100" y="2645548"/>
            <a:ext cx="1226926" cy="12269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0F79992-239E-4FD3-8E65-820F6A76AB97}"/>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453097" y="2661139"/>
            <a:ext cx="1226927" cy="12269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A4791C40-DD6C-43B4-8975-6CCD1FBAF74E}"/>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917149" y="5326332"/>
            <a:ext cx="877757" cy="8777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19330435-FAD4-43DC-849A-21921A0DA12C}"/>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9459092" y="5315832"/>
            <a:ext cx="827383" cy="8273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19C50ACA-8541-45CD-8FC3-D49333A119C3}"/>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8659660" y="5358781"/>
            <a:ext cx="823899" cy="823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24658CA3-43A0-4F07-98B0-469184F800FA}"/>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0286477" y="5482529"/>
            <a:ext cx="741710" cy="7417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815D410E-2256-45EC-9D5A-654FC3B91883}"/>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4602783" y="2740952"/>
            <a:ext cx="1346011" cy="10095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1C6FE83C-2D34-4637-9208-EA285A35B744}"/>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796284" y="5547310"/>
            <a:ext cx="816195" cy="6121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9ECDE36E-E17B-40C1-A5D9-6469FCAB8C91}"/>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1111480" y="5455651"/>
            <a:ext cx="685047" cy="685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C4420C1-D357-F61B-ADE2-937AB151A8C4}"/>
              </a:ext>
            </a:extLst>
          </p:cNvPr>
          <p:cNvPicPr>
            <a:picLocks noChangeAspect="1"/>
          </p:cNvPicPr>
          <p:nvPr/>
        </p:nvPicPr>
        <p:blipFill>
          <a:blip r:embed="rId28"/>
          <a:stretch>
            <a:fillRect/>
          </a:stretch>
        </p:blipFill>
        <p:spPr>
          <a:xfrm>
            <a:off x="3678720" y="5537510"/>
            <a:ext cx="1227285" cy="774569"/>
          </a:xfrm>
          <a:prstGeom prst="rect">
            <a:avLst/>
          </a:prstGeom>
        </p:spPr>
      </p:pic>
      <p:pic>
        <p:nvPicPr>
          <p:cNvPr id="25" name="Picture 24">
            <a:extLst>
              <a:ext uri="{FF2B5EF4-FFF2-40B4-BE49-F238E27FC236}">
                <a16:creationId xmlns:a16="http://schemas.microsoft.com/office/drawing/2014/main" id="{8E52702E-F9CF-98D5-E1C1-9B1E4D8616C0}"/>
              </a:ext>
            </a:extLst>
          </p:cNvPr>
          <p:cNvPicPr>
            <a:picLocks noChangeAspect="1"/>
          </p:cNvPicPr>
          <p:nvPr/>
        </p:nvPicPr>
        <p:blipFill>
          <a:blip r:embed="rId29"/>
          <a:stretch>
            <a:fillRect/>
          </a:stretch>
        </p:blipFill>
        <p:spPr>
          <a:xfrm>
            <a:off x="6429270" y="2915446"/>
            <a:ext cx="985812" cy="684240"/>
          </a:xfrm>
          <a:prstGeom prst="rect">
            <a:avLst/>
          </a:prstGeom>
        </p:spPr>
      </p:pic>
      <p:pic>
        <p:nvPicPr>
          <p:cNvPr id="10" name="Picture 9">
            <a:extLst>
              <a:ext uri="{FF2B5EF4-FFF2-40B4-BE49-F238E27FC236}">
                <a16:creationId xmlns:a16="http://schemas.microsoft.com/office/drawing/2014/main" id="{0445A7F2-6576-4287-0C18-85633A1C516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9018596" y="2673789"/>
            <a:ext cx="1190951" cy="1198685"/>
          </a:xfrm>
          <a:prstGeom prst="rect">
            <a:avLst/>
          </a:prstGeom>
        </p:spPr>
      </p:pic>
      <p:pic>
        <p:nvPicPr>
          <p:cNvPr id="12" name="Picture 6">
            <a:extLst>
              <a:ext uri="{FF2B5EF4-FFF2-40B4-BE49-F238E27FC236}">
                <a16:creationId xmlns:a16="http://schemas.microsoft.com/office/drawing/2014/main" id="{C92A6C03-F6CC-52A8-E63F-E7A7CE4882E4}"/>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7687133" y="2628226"/>
            <a:ext cx="1198684" cy="11986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23">
            <a:extLst>
              <a:ext uri="{FF2B5EF4-FFF2-40B4-BE49-F238E27FC236}">
                <a16:creationId xmlns:a16="http://schemas.microsoft.com/office/drawing/2014/main" id="{D2769A1F-DD2A-8874-3DD6-38D0468CB15A}"/>
              </a:ext>
            </a:extLst>
          </p:cNvPr>
          <p:cNvGraphicFramePr>
            <a:graphicFrameLocks noGrp="1"/>
          </p:cNvGraphicFramePr>
          <p:nvPr/>
        </p:nvGraphicFramePr>
        <p:xfrm>
          <a:off x="7342774" y="1114898"/>
          <a:ext cx="4561465" cy="1677434"/>
        </p:xfrm>
        <a:graphic>
          <a:graphicData uri="http://schemas.openxmlformats.org/drawingml/2006/table">
            <a:tbl>
              <a:tblPr firstRow="1">
                <a:tableStyleId>{2D5ABB26-0587-4C30-8999-92F81FD0307C}</a:tableStyleId>
              </a:tblPr>
              <a:tblGrid>
                <a:gridCol w="326574">
                  <a:extLst>
                    <a:ext uri="{9D8B030D-6E8A-4147-A177-3AD203B41FA5}">
                      <a16:colId xmlns:a16="http://schemas.microsoft.com/office/drawing/2014/main" val="3532387923"/>
                    </a:ext>
                  </a:extLst>
                </a:gridCol>
                <a:gridCol w="1190677">
                  <a:extLst>
                    <a:ext uri="{9D8B030D-6E8A-4147-A177-3AD203B41FA5}">
                      <a16:colId xmlns:a16="http://schemas.microsoft.com/office/drawing/2014/main" val="165734150"/>
                    </a:ext>
                  </a:extLst>
                </a:gridCol>
                <a:gridCol w="1499389">
                  <a:extLst>
                    <a:ext uri="{9D8B030D-6E8A-4147-A177-3AD203B41FA5}">
                      <a16:colId xmlns:a16="http://schemas.microsoft.com/office/drawing/2014/main" val="195378687"/>
                    </a:ext>
                  </a:extLst>
                </a:gridCol>
                <a:gridCol w="1544825">
                  <a:extLst>
                    <a:ext uri="{9D8B030D-6E8A-4147-A177-3AD203B41FA5}">
                      <a16:colId xmlns:a16="http://schemas.microsoft.com/office/drawing/2014/main" val="3298007651"/>
                    </a:ext>
                  </a:extLst>
                </a:gridCol>
              </a:tblGrid>
              <a:tr h="208378">
                <a:tc rowSpan="3">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500" b="0" kern="1200" dirty="0">
                          <a:solidFill>
                            <a:schemeClr val="bg1"/>
                          </a:solidFill>
                          <a:latin typeface="+mn-lt"/>
                          <a:ea typeface="Helvetica Neue"/>
                          <a:cs typeface="Arial"/>
                        </a:rPr>
                        <a:t>Webcams</a:t>
                      </a:r>
                    </a:p>
                  </a:txBody>
                  <a:tcPr marL="0" marR="0" marT="91416"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12696" marT="0" marB="0" anchor="b">
                    <a:solidFill>
                      <a:srgbClr val="E2E3E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$54.99</a:t>
                      </a:r>
                    </a:p>
                  </a:txBody>
                  <a:tcPr marL="91416" marR="12696" marT="0" marB="0" anchor="b">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12696" marT="0" marB="0" anchor="b">
                    <a:lnR w="38100" cap="flat" cmpd="sng" algn="ctr">
                      <a:noFill/>
                      <a:prstDash val="solid"/>
                      <a:round/>
                      <a:headEnd type="none" w="med" len="med"/>
                      <a:tailEnd type="none" w="med" len="med"/>
                    </a:lnR>
                    <a:solidFill>
                      <a:srgbClr val="E2E3E2"/>
                    </a:solidFill>
                  </a:tcPr>
                </a:tc>
                <a:extLst>
                  <a:ext uri="{0D108BD9-81ED-4DB2-BD59-A6C34878D82A}">
                    <a16:rowId xmlns:a16="http://schemas.microsoft.com/office/drawing/2014/main" val="1585557048"/>
                  </a:ext>
                </a:extLst>
              </a:tr>
              <a:tr h="27734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a:r>
                        <a:rPr lang="en-US" sz="800" dirty="0">
                          <a:hlinkClick r:id="rId32"/>
                        </a:rPr>
                        <a:t>Essential Webcam</a:t>
                      </a:r>
                      <a:endParaRPr lang="en-US" sz="800" dirty="0"/>
                    </a:p>
                  </a:txBody>
                  <a:tcPr marL="91416" marR="12696" marT="0" marB="0" anchor="ctr">
                    <a:solidFill>
                      <a:srgbClr val="E2E3E2"/>
                    </a:solidFill>
                  </a:tcPr>
                </a:tc>
                <a:tc>
                  <a:txBody>
                    <a:bodyPr/>
                    <a:lstStyle/>
                    <a:p>
                      <a:pPr algn="ctr"/>
                      <a:r>
                        <a:rPr lang="en-US" sz="800" dirty="0">
                          <a:hlinkClick r:id="rId33"/>
                        </a:rPr>
                        <a:t>Performance FHD Webcam</a:t>
                      </a:r>
                      <a:endParaRPr lang="en-US" sz="800" dirty="0"/>
                    </a:p>
                  </a:txBody>
                  <a:tcPr marL="91416" marR="12696" marT="0" marB="0" anchor="c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dirty="0"/>
                        <a:t> </a:t>
                      </a:r>
                      <a:r>
                        <a:rPr lang="en-US" sz="800" dirty="0">
                          <a:hlinkClick r:id="rId34"/>
                        </a:rPr>
                        <a:t>ThinkVision MC60 Monitor Webcam</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lnR w="38100" cap="flat" cmpd="sng" algn="ctr">
                      <a:noFill/>
                      <a:prstDash val="solid"/>
                      <a:round/>
                      <a:headEnd type="none" w="med" len="med"/>
                      <a:tailEnd type="none" w="med" len="med"/>
                    </a:lnR>
                    <a:solidFill>
                      <a:srgbClr val="E2E3E2"/>
                    </a:solidFill>
                  </a:tcPr>
                </a:tc>
                <a:extLst>
                  <a:ext uri="{0D108BD9-81ED-4DB2-BD59-A6C34878D82A}">
                    <a16:rowId xmlns:a16="http://schemas.microsoft.com/office/drawing/2014/main" val="3413226244"/>
                  </a:ext>
                </a:extLst>
              </a:tr>
              <a:tr h="1191712">
                <a:tc vMerge="1">
                  <a:txBody>
                    <a:bodyPr/>
                    <a:lstStyle/>
                    <a:p>
                      <a:endParaRPr lang="en-US"/>
                    </a:p>
                  </a:txBody>
                  <a:tcPr/>
                </a:tc>
                <a:tc>
                  <a:txBody>
                    <a:bodyPr/>
                    <a:lstStyle/>
                    <a:p>
                      <a:pPr algn="l"/>
                      <a:r>
                        <a:rPr lang="en-US" sz="1000" b="1" i="0" dirty="0"/>
                        <a:t>4XC1B34802</a:t>
                      </a:r>
                    </a:p>
                    <a:p>
                      <a:pPr marL="171450" indent="-171450" algn="l">
                        <a:buFont typeface="Arial" panose="020B0604020202020204" pitchFamily="34" charset="0"/>
                        <a:buChar char="•"/>
                      </a:pPr>
                      <a:r>
                        <a:rPr lang="en-US" sz="1000" b="0" dirty="0"/>
                        <a:t>1080P Video</a:t>
                      </a:r>
                    </a:p>
                    <a:p>
                      <a:pPr marL="171450" indent="-171450" algn="l">
                        <a:buFont typeface="Arial" panose="020B0604020202020204" pitchFamily="34" charset="0"/>
                        <a:buChar char="•"/>
                      </a:pPr>
                      <a:r>
                        <a:rPr lang="en-US" sz="1000" b="0" dirty="0"/>
                        <a:t>Plug &amp; Play</a:t>
                      </a:r>
                    </a:p>
                    <a:p>
                      <a:pPr marL="171450" indent="-171450" algn="l">
                        <a:buFont typeface="Arial" panose="020B0604020202020204" pitchFamily="34" charset="0"/>
                        <a:buChar char="•"/>
                      </a:pPr>
                      <a:r>
                        <a:rPr lang="en-US" sz="1000" b="0" dirty="0"/>
                        <a:t>Integrated Mics</a:t>
                      </a:r>
                    </a:p>
                  </a:txBody>
                  <a:tcPr marL="91416" marR="12696" marT="0" marB="0">
                    <a:lnB>
                      <a:noFill/>
                    </a:lnB>
                    <a:solidFill>
                      <a:srgbClr val="E2E3E2"/>
                    </a:solidFill>
                  </a:tcPr>
                </a:tc>
                <a:tc>
                  <a:txBody>
                    <a:bodyPr/>
                    <a:lstStyle/>
                    <a:p>
                      <a:pPr algn="l" fontAlgn="b"/>
                      <a:r>
                        <a:rPr lang="en-US" sz="1000" b="1" i="0" u="none" strike="noStrike" dirty="0">
                          <a:solidFill>
                            <a:srgbClr val="000000"/>
                          </a:solidFill>
                          <a:effectLst/>
                          <a:latin typeface="+mn-lt"/>
                          <a:cs typeface="Arial"/>
                        </a:rPr>
                        <a:t>4XC1D66055</a:t>
                      </a:r>
                      <a:endParaRPr lang="en-US" sz="1000" b="0" i="0" u="none" strike="noStrike" dirty="0">
                        <a:solidFill>
                          <a:srgbClr val="000000"/>
                        </a:solidFill>
                        <a:effectLst/>
                        <a:latin typeface="+mn-lt"/>
                        <a:cs typeface="Arial"/>
                      </a:endParaRP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FHD 1080P</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Two integrated Mics</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Plug &amp; Play</a:t>
                      </a:r>
                    </a:p>
                  </a:txBody>
                  <a:tcPr marL="91416" marR="12696" marT="0" marB="0">
                    <a:solidFill>
                      <a:srgbClr val="F3F2F0"/>
                    </a:solidFill>
                  </a:tcPr>
                </a:tc>
                <a:tc>
                  <a:txBody>
                    <a:bodyPr/>
                    <a:lstStyle/>
                    <a:p>
                      <a:pPr algn="l" fontAlgn="b"/>
                      <a:r>
                        <a:rPr lang="en-US" sz="1000" b="1" i="0" u="none" strike="noStrike" dirty="0">
                          <a:solidFill>
                            <a:srgbClr val="000000"/>
                          </a:solidFill>
                          <a:effectLst/>
                          <a:latin typeface="Arial"/>
                          <a:cs typeface="Arial"/>
                        </a:rPr>
                        <a:t>4XC1J05150</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1080p IR &amp; RGB dual webcam</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Dual microphones</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ThinkVision compatible</a:t>
                      </a:r>
                    </a:p>
                  </a:txBody>
                  <a:tcPr marL="91416" marR="12696" marT="0" marB="0">
                    <a:lnR w="38100" cap="flat" cmpd="sng" algn="ctr">
                      <a:noFill/>
                      <a:prstDash val="solid"/>
                      <a:round/>
                      <a:headEnd type="none" w="med" len="med"/>
                      <a:tailEnd type="none" w="med" len="med"/>
                    </a:lnR>
                    <a:solidFill>
                      <a:srgbClr val="E2E3E2"/>
                    </a:solidFill>
                  </a:tcPr>
                </a:tc>
                <a:extLst>
                  <a:ext uri="{0D108BD9-81ED-4DB2-BD59-A6C34878D82A}">
                    <a16:rowId xmlns:a16="http://schemas.microsoft.com/office/drawing/2014/main" val="3693081099"/>
                  </a:ext>
                </a:extLst>
              </a:tr>
            </a:tbl>
          </a:graphicData>
        </a:graphic>
      </p:graphicFrame>
      <p:pic>
        <p:nvPicPr>
          <p:cNvPr id="27" name="Picture 26">
            <a:extLst>
              <a:ext uri="{FF2B5EF4-FFF2-40B4-BE49-F238E27FC236}">
                <a16:creationId xmlns:a16="http://schemas.microsoft.com/office/drawing/2014/main" id="{58549A42-A2B7-A455-BCEB-602DC75A8CBC}"/>
              </a:ext>
            </a:extLst>
          </p:cNvPr>
          <p:cNvPicPr>
            <a:picLocks noChangeAspect="1"/>
          </p:cNvPicPr>
          <p:nvPr/>
        </p:nvPicPr>
        <p:blipFill>
          <a:blip r:embed="rId35"/>
          <a:stretch>
            <a:fillRect/>
          </a:stretch>
        </p:blipFill>
        <p:spPr>
          <a:xfrm>
            <a:off x="10648426" y="2870535"/>
            <a:ext cx="827383" cy="836333"/>
          </a:xfrm>
          <a:prstGeom prst="rect">
            <a:avLst/>
          </a:prstGeom>
        </p:spPr>
      </p:pic>
      <p:sp>
        <p:nvSpPr>
          <p:cNvPr id="3" name="TextBox 2">
            <a:extLst>
              <a:ext uri="{FF2B5EF4-FFF2-40B4-BE49-F238E27FC236}">
                <a16:creationId xmlns:a16="http://schemas.microsoft.com/office/drawing/2014/main" id="{F1B17A95-019D-360D-0E26-551B4F4E1861}"/>
              </a:ext>
            </a:extLst>
          </p:cNvPr>
          <p:cNvSpPr txBox="1"/>
          <p:nvPr/>
        </p:nvSpPr>
        <p:spPr>
          <a:xfrm>
            <a:off x="8356448" y="803365"/>
            <a:ext cx="3442200" cy="338554"/>
          </a:xfrm>
          <a:prstGeom prst="rect">
            <a:avLst/>
          </a:prstGeom>
          <a:noFill/>
        </p:spPr>
        <p:txBody>
          <a:bodyPr wrap="square" rtlCol="0">
            <a:spAutoFit/>
          </a:bodyPr>
          <a:lstStyle/>
          <a:p>
            <a:pPr algn="r"/>
            <a:r>
              <a:rPr lang="en-US" sz="1600" dirty="0"/>
              <a:t>Prices shown in USD</a:t>
            </a:r>
          </a:p>
        </p:txBody>
      </p:sp>
    </p:spTree>
    <p:extLst>
      <p:ext uri="{BB962C8B-B14F-4D97-AF65-F5344CB8AC3E}">
        <p14:creationId xmlns:p14="http://schemas.microsoft.com/office/powerpoint/2010/main" val="4186487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92B5-E855-486B-BA53-EC3398DF9676}"/>
              </a:ext>
            </a:extLst>
          </p:cNvPr>
          <p:cNvSpPr>
            <a:spLocks noGrp="1"/>
          </p:cNvSpPr>
          <p:nvPr>
            <p:ph type="title"/>
          </p:nvPr>
        </p:nvSpPr>
        <p:spPr/>
        <p:txBody>
          <a:bodyPr/>
          <a:lstStyle/>
          <a:p>
            <a:r>
              <a:rPr lang="en-US" dirty="0"/>
              <a:t>Laptop Accessories: Audio and Lenovo Go </a:t>
            </a:r>
            <a:br>
              <a:rPr lang="en-US" dirty="0"/>
            </a:br>
            <a:endParaRPr lang="en-US" dirty="0"/>
          </a:p>
        </p:txBody>
      </p:sp>
      <p:sp>
        <p:nvSpPr>
          <p:cNvPr id="4" name="Slide Number Placeholder 3">
            <a:extLst>
              <a:ext uri="{FF2B5EF4-FFF2-40B4-BE49-F238E27FC236}">
                <a16:creationId xmlns:a16="http://schemas.microsoft.com/office/drawing/2014/main" id="{6EEC33D7-20CA-4C9C-9EBB-BE544012ADD9}"/>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F245D19E-000C-400F-96F7-83E0FB475D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4108" y="5181989"/>
            <a:ext cx="1339561" cy="13395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A49C884-35F6-455A-93A6-15274A8F02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5595" y="5454327"/>
            <a:ext cx="1390782" cy="1399812"/>
          </a:xfrm>
          <a:prstGeom prst="rect">
            <a:avLst/>
          </a:prstGeom>
        </p:spPr>
      </p:pic>
      <p:pic>
        <p:nvPicPr>
          <p:cNvPr id="9" name="Picture 8">
            <a:extLst>
              <a:ext uri="{FF2B5EF4-FFF2-40B4-BE49-F238E27FC236}">
                <a16:creationId xmlns:a16="http://schemas.microsoft.com/office/drawing/2014/main" id="{4FE1FB0D-F1B1-4DDE-AF49-1DF392D0D771}"/>
              </a:ext>
            </a:extLst>
          </p:cNvPr>
          <p:cNvPicPr>
            <a:picLocks noChangeAspect="1"/>
          </p:cNvPicPr>
          <p:nvPr/>
        </p:nvPicPr>
        <p:blipFill>
          <a:blip r:embed="rId4"/>
          <a:stretch>
            <a:fillRect/>
          </a:stretch>
        </p:blipFill>
        <p:spPr>
          <a:xfrm>
            <a:off x="4530380" y="5454327"/>
            <a:ext cx="1349787" cy="1339561"/>
          </a:xfrm>
          <a:prstGeom prst="rect">
            <a:avLst/>
          </a:prstGeom>
        </p:spPr>
      </p:pic>
      <p:pic>
        <p:nvPicPr>
          <p:cNvPr id="12" name="Picture 8">
            <a:extLst>
              <a:ext uri="{FF2B5EF4-FFF2-40B4-BE49-F238E27FC236}">
                <a16:creationId xmlns:a16="http://schemas.microsoft.com/office/drawing/2014/main" id="{5C8BC5F1-0FB8-4803-B7E8-EA38FC1C6DE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41143" y="5351011"/>
            <a:ext cx="1105718" cy="11057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95E176BE-2787-4AD9-A0F1-77D0AC97CAE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16864" y="5387563"/>
            <a:ext cx="1105719" cy="11057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B940170-09B2-A7BE-EFD7-79D4647037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22221" y="5179524"/>
            <a:ext cx="1598245" cy="1198685"/>
          </a:xfrm>
          <a:prstGeom prst="rect">
            <a:avLst/>
          </a:prstGeom>
        </p:spPr>
      </p:pic>
      <p:graphicFrame>
        <p:nvGraphicFramePr>
          <p:cNvPr id="19" name="Table 18">
            <a:extLst>
              <a:ext uri="{FF2B5EF4-FFF2-40B4-BE49-F238E27FC236}">
                <a16:creationId xmlns:a16="http://schemas.microsoft.com/office/drawing/2014/main" id="{C39DBB97-6C6D-CE9A-D003-CC79C396FE39}"/>
              </a:ext>
            </a:extLst>
          </p:cNvPr>
          <p:cNvGraphicFramePr>
            <a:graphicFrameLocks noGrp="1"/>
          </p:cNvGraphicFramePr>
          <p:nvPr>
            <p:extLst>
              <p:ext uri="{D42A27DB-BD31-4B8C-83A1-F6EECF244321}">
                <p14:modId xmlns:p14="http://schemas.microsoft.com/office/powerpoint/2010/main" val="483014440"/>
              </p:ext>
            </p:extLst>
          </p:nvPr>
        </p:nvGraphicFramePr>
        <p:xfrm>
          <a:off x="548640" y="842448"/>
          <a:ext cx="7169988" cy="1992062"/>
        </p:xfrm>
        <a:graphic>
          <a:graphicData uri="http://schemas.openxmlformats.org/drawingml/2006/table">
            <a:tbl>
              <a:tblPr firstRow="1" bandRow="1">
                <a:tableStyleId>{D7AC3CCA-C797-4891-BE02-D94E43425B78}</a:tableStyleId>
              </a:tblPr>
              <a:tblGrid>
                <a:gridCol w="514694">
                  <a:extLst>
                    <a:ext uri="{9D8B030D-6E8A-4147-A177-3AD203B41FA5}">
                      <a16:colId xmlns:a16="http://schemas.microsoft.com/office/drawing/2014/main" val="1708317087"/>
                    </a:ext>
                  </a:extLst>
                </a:gridCol>
                <a:gridCol w="1353379">
                  <a:extLst>
                    <a:ext uri="{9D8B030D-6E8A-4147-A177-3AD203B41FA5}">
                      <a16:colId xmlns:a16="http://schemas.microsoft.com/office/drawing/2014/main" val="3598386839"/>
                    </a:ext>
                  </a:extLst>
                </a:gridCol>
                <a:gridCol w="1347536">
                  <a:extLst>
                    <a:ext uri="{9D8B030D-6E8A-4147-A177-3AD203B41FA5}">
                      <a16:colId xmlns:a16="http://schemas.microsoft.com/office/drawing/2014/main" val="2383301101"/>
                    </a:ext>
                  </a:extLst>
                </a:gridCol>
                <a:gridCol w="1355558">
                  <a:extLst>
                    <a:ext uri="{9D8B030D-6E8A-4147-A177-3AD203B41FA5}">
                      <a16:colId xmlns:a16="http://schemas.microsoft.com/office/drawing/2014/main" val="3114445237"/>
                    </a:ext>
                  </a:extLst>
                </a:gridCol>
                <a:gridCol w="1403684">
                  <a:extLst>
                    <a:ext uri="{9D8B030D-6E8A-4147-A177-3AD203B41FA5}">
                      <a16:colId xmlns:a16="http://schemas.microsoft.com/office/drawing/2014/main" val="2758686496"/>
                    </a:ext>
                  </a:extLst>
                </a:gridCol>
                <a:gridCol w="1195137">
                  <a:extLst>
                    <a:ext uri="{9D8B030D-6E8A-4147-A177-3AD203B41FA5}">
                      <a16:colId xmlns:a16="http://schemas.microsoft.com/office/drawing/2014/main" val="2547788738"/>
                    </a:ext>
                  </a:extLst>
                </a:gridCol>
              </a:tblGrid>
              <a:tr h="421917">
                <a:tc rowSpan="3">
                  <a:txBody>
                    <a:bodyPr/>
                    <a:lstStyle/>
                    <a:p>
                      <a:r>
                        <a:rPr lang="en-US" sz="1500" b="0" dirty="0">
                          <a:solidFill>
                            <a:srgbClr val="FFFFFF"/>
                          </a:solidFill>
                        </a:rPr>
                        <a:t>Lenovo Go</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$179.99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$209.99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1483810"/>
                  </a:ext>
                </a:extLst>
              </a:tr>
              <a:tr h="564567">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1000" dirty="0">
                          <a:hlinkClick r:id="rId8"/>
                        </a:rPr>
                        <a:t>Wired Speakerphone</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9"/>
                        </a:rPr>
                        <a:t>Wireless ANC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hlinkClick r:id="rId10"/>
                        </a:rPr>
                        <a:t>Wired ANC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1"/>
                        </a:rPr>
                        <a:t>USB-C ANC In-Ear Headphones</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1000" dirty="0">
                          <a:hlinkClick r:id="rId12"/>
                        </a:rPr>
                        <a:t>Wireless ANC Headset + Charging Stand</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5545179"/>
                  </a:ext>
                </a:extLst>
              </a:tr>
              <a:tr h="1005578">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l"/>
                      <a:r>
                        <a:rPr lang="en-US" sz="1000" b="1" dirty="0"/>
                        <a:t>4XD1C82055</a:t>
                      </a:r>
                    </a:p>
                    <a:p>
                      <a:pPr marL="171450" indent="-171450" algn="l">
                        <a:buFont typeface="Arial" panose="020B0604020202020204" pitchFamily="34" charset="0"/>
                        <a:buChar char="•"/>
                      </a:pPr>
                      <a:r>
                        <a:rPr lang="en-US" sz="1000" b="0" dirty="0"/>
                        <a:t>Microsoft TEAMS Certified</a:t>
                      </a:r>
                    </a:p>
                    <a:p>
                      <a:pPr marL="171450" indent="-171450" algn="l">
                        <a:buFont typeface="Arial" panose="020B0604020202020204" pitchFamily="34" charset="0"/>
                        <a:buChar char="•"/>
                      </a:pPr>
                      <a:r>
                        <a:rPr lang="en-US" sz="1000" b="0" dirty="0"/>
                        <a:t>USB-C &amp; USB connectivity</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i="0" kern="1200" dirty="0">
                          <a:solidFill>
                            <a:schemeClr val="dk1"/>
                          </a:solidFill>
                          <a:effectLst/>
                          <a:latin typeface="+mn-lt"/>
                          <a:ea typeface="+mn-ea"/>
                          <a:cs typeface="+mn-cs"/>
                        </a:rPr>
                        <a:t>4XD1C99221</a:t>
                      </a:r>
                    </a:p>
                    <a:p>
                      <a:pPr marL="171450" indent="-171450" algn="l">
                        <a:buFont typeface="Arial" panose="020B0604020202020204" pitchFamily="34" charset="0"/>
                        <a:buChar char="•"/>
                      </a:pPr>
                      <a:r>
                        <a:rPr lang="en-US" sz="1000" b="0" dirty="0"/>
                        <a:t>Microsoft TEAMS Certified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35 hours playback time</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b="1" dirty="0"/>
                        <a:t>4XD1C99223</a:t>
                      </a:r>
                    </a:p>
                    <a:p>
                      <a:pPr marL="171450" indent="-171450" algn="l">
                        <a:buFont typeface="Arial" panose="020B0604020202020204" pitchFamily="34" charset="0"/>
                        <a:buChar char="•"/>
                      </a:pPr>
                      <a:r>
                        <a:rPr lang="en-US" sz="1000" b="0" dirty="0"/>
                        <a:t>Microsoft TEAMS Certified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ANC enabled</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4XD1C99220</a:t>
                      </a:r>
                    </a:p>
                    <a:p>
                      <a:pPr marL="171450" indent="-171450" algn="l">
                        <a:buFont typeface="Arial" panose="020B0604020202020204" pitchFamily="34" charset="0"/>
                        <a:buChar char="•"/>
                      </a:pPr>
                      <a:r>
                        <a:rPr lang="en-US" sz="1000" b="0" dirty="0"/>
                        <a:t>Microsoft TEAMS Certified</a:t>
                      </a:r>
                    </a:p>
                    <a:p>
                      <a:pPr marL="171450" indent="-171450" algn="l">
                        <a:buFont typeface="Arial" panose="020B0604020202020204" pitchFamily="34" charset="0"/>
                        <a:buChar char="•"/>
                      </a:pPr>
                      <a:r>
                        <a:rPr lang="en-US" sz="1000" b="0" dirty="0"/>
                        <a:t>Multi-functional control box</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l"/>
                      <a:r>
                        <a:rPr lang="en-US" sz="1000" b="1" dirty="0"/>
                        <a:t>4XD1C99222</a:t>
                      </a:r>
                    </a:p>
                    <a:p>
                      <a:pPr marL="171450" indent="-171450" algn="l">
                        <a:buFont typeface="Arial" panose="020B0604020202020204" pitchFamily="34" charset="0"/>
                        <a:buChar char="•"/>
                      </a:pPr>
                      <a:r>
                        <a:rPr lang="en-US" sz="1000" b="0" dirty="0"/>
                        <a:t>Charging stand included</a:t>
                      </a:r>
                    </a:p>
                    <a:p>
                      <a:pPr marL="171450" indent="-171450" algn="l">
                        <a:buFont typeface="Arial" panose="020B0604020202020204" pitchFamily="34" charset="0"/>
                        <a:buChar char="•"/>
                      </a:pPr>
                      <a:r>
                        <a:rPr lang="en-US" sz="1000" b="0" dirty="0"/>
                        <a:t>Flip to mute microphones</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74005942"/>
                  </a:ext>
                </a:extLst>
              </a:tr>
            </a:tbl>
          </a:graphicData>
        </a:graphic>
      </p:graphicFrame>
      <p:graphicFrame>
        <p:nvGraphicFramePr>
          <p:cNvPr id="20" name="Table 18">
            <a:extLst>
              <a:ext uri="{FF2B5EF4-FFF2-40B4-BE49-F238E27FC236}">
                <a16:creationId xmlns:a16="http://schemas.microsoft.com/office/drawing/2014/main" id="{2750489B-283D-3141-1533-EF1A7AC63DE4}"/>
              </a:ext>
            </a:extLst>
          </p:cNvPr>
          <p:cNvGraphicFramePr>
            <a:graphicFrameLocks noGrp="1"/>
          </p:cNvGraphicFramePr>
          <p:nvPr/>
        </p:nvGraphicFramePr>
        <p:xfrm>
          <a:off x="548640" y="3896328"/>
          <a:ext cx="10663055" cy="1462968"/>
        </p:xfrm>
        <a:graphic>
          <a:graphicData uri="http://schemas.openxmlformats.org/drawingml/2006/table">
            <a:tbl>
              <a:tblPr firstRow="1" bandRow="1">
                <a:tableStyleId>{D7AC3CCA-C797-4891-BE02-D94E43425B78}</a:tableStyleId>
              </a:tblPr>
              <a:tblGrid>
                <a:gridCol w="690874">
                  <a:extLst>
                    <a:ext uri="{9D8B030D-6E8A-4147-A177-3AD203B41FA5}">
                      <a16:colId xmlns:a16="http://schemas.microsoft.com/office/drawing/2014/main" val="1708317087"/>
                    </a:ext>
                  </a:extLst>
                </a:gridCol>
                <a:gridCol w="1558843">
                  <a:extLst>
                    <a:ext uri="{9D8B030D-6E8A-4147-A177-3AD203B41FA5}">
                      <a16:colId xmlns:a16="http://schemas.microsoft.com/office/drawing/2014/main" val="3598386839"/>
                    </a:ext>
                  </a:extLst>
                </a:gridCol>
                <a:gridCol w="1598617">
                  <a:extLst>
                    <a:ext uri="{9D8B030D-6E8A-4147-A177-3AD203B41FA5}">
                      <a16:colId xmlns:a16="http://schemas.microsoft.com/office/drawing/2014/main" val="530115380"/>
                    </a:ext>
                  </a:extLst>
                </a:gridCol>
                <a:gridCol w="1738228">
                  <a:extLst>
                    <a:ext uri="{9D8B030D-6E8A-4147-A177-3AD203B41FA5}">
                      <a16:colId xmlns:a16="http://schemas.microsoft.com/office/drawing/2014/main" val="2383301101"/>
                    </a:ext>
                  </a:extLst>
                </a:gridCol>
                <a:gridCol w="1624244">
                  <a:extLst>
                    <a:ext uri="{9D8B030D-6E8A-4147-A177-3AD203B41FA5}">
                      <a16:colId xmlns:a16="http://schemas.microsoft.com/office/drawing/2014/main" val="3114445237"/>
                    </a:ext>
                  </a:extLst>
                </a:gridCol>
                <a:gridCol w="1842596">
                  <a:extLst>
                    <a:ext uri="{9D8B030D-6E8A-4147-A177-3AD203B41FA5}">
                      <a16:colId xmlns:a16="http://schemas.microsoft.com/office/drawing/2014/main" val="2758686496"/>
                    </a:ext>
                  </a:extLst>
                </a:gridCol>
                <a:gridCol w="1609653">
                  <a:extLst>
                    <a:ext uri="{9D8B030D-6E8A-4147-A177-3AD203B41FA5}">
                      <a16:colId xmlns:a16="http://schemas.microsoft.com/office/drawing/2014/main" val="2547788738"/>
                    </a:ext>
                  </a:extLst>
                </a:gridCol>
              </a:tblGrid>
              <a:tr h="273623">
                <a:tc rowSpan="3">
                  <a:txBody>
                    <a:bodyPr/>
                    <a:lstStyle/>
                    <a:p>
                      <a:r>
                        <a:rPr lang="en-US" sz="1500" b="0" dirty="0">
                          <a:solidFill>
                            <a:srgbClr val="FFFFFF"/>
                          </a:solidFill>
                        </a:rPr>
                        <a:t>Audio/Visual</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$24.99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$79.99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1483810"/>
                  </a:ext>
                </a:extLst>
              </a:tr>
              <a:tr h="348222">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1000" dirty="0">
                          <a:hlinkClick r:id="rId13"/>
                        </a:rPr>
                        <a:t>Essential Stereo Analog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4"/>
                        </a:rPr>
                        <a:t>100 Mono USB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hlinkClick r:id="rId15"/>
                        </a:rPr>
                        <a:t>100 USB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6"/>
                        </a:rPr>
                        <a:t>Pro Wired Stereo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hlinkClick r:id="rId17"/>
                        </a:rPr>
                        <a:t>Ultraportable 700 Bluetooth Speaker</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8"/>
                        </a:rPr>
                        <a:t>X1 ANC Headphones</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5545179"/>
                  </a:ext>
                </a:extLst>
              </a:tr>
              <a:tr h="693946">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l"/>
                      <a:r>
                        <a:rPr lang="en-US" sz="1000" b="1" dirty="0"/>
                        <a:t>4XD0K25030</a:t>
                      </a:r>
                    </a:p>
                    <a:p>
                      <a:pPr marL="171450" indent="-171450" algn="l">
                        <a:buFont typeface="Arial" panose="020B0604020202020204" pitchFamily="34" charset="0"/>
                        <a:buChar char="•"/>
                      </a:pPr>
                      <a:r>
                        <a:rPr lang="en-US" sz="1000" b="0" dirty="0"/>
                        <a:t>Fits standard 3.5mm port</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4XD1B61617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Leather and Memory Foam Earcups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Plug &amp; Play</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b="1" dirty="0"/>
                        <a:t>4XD0X88524</a:t>
                      </a:r>
                    </a:p>
                    <a:p>
                      <a:pPr marL="171450" indent="-171450" algn="l">
                        <a:buFont typeface="Arial" panose="020B0604020202020204" pitchFamily="34" charset="0"/>
                        <a:buChar char="•"/>
                      </a:pPr>
                      <a:r>
                        <a:rPr lang="en-US" sz="1000" b="0" dirty="0"/>
                        <a:t>Leather and Memory Foam Earcups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Plug &amp; Play</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4XD0S92991</a:t>
                      </a:r>
                    </a:p>
                    <a:p>
                      <a:pPr marL="171450" indent="-171450" algn="l">
                        <a:buFont typeface="Arial" panose="020B0604020202020204" pitchFamily="34" charset="0"/>
                        <a:buChar char="•"/>
                      </a:pPr>
                      <a:r>
                        <a:rPr lang="en-US" sz="1000" b="0" dirty="0"/>
                        <a:t>Skype for business certified</a:t>
                      </a:r>
                    </a:p>
                    <a:p>
                      <a:pPr marL="171450" indent="-171450" algn="l">
                        <a:buFont typeface="Arial" panose="020B0604020202020204" pitchFamily="34" charset="0"/>
                        <a:buChar char="•"/>
                      </a:pPr>
                      <a:r>
                        <a:rPr lang="en-US" sz="1000" b="0" dirty="0"/>
                        <a:t>Noise Cancelling</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b="1" dirty="0"/>
                        <a:t>4XD0T32974</a:t>
                      </a:r>
                    </a:p>
                    <a:p>
                      <a:pPr marL="171450" indent="-171450" algn="l">
                        <a:buFont typeface="Arial" panose="020B0604020202020204" pitchFamily="34" charset="0"/>
                        <a:buChar char="•"/>
                      </a:pPr>
                      <a:r>
                        <a:rPr lang="en-US" sz="1000" b="0" dirty="0"/>
                        <a:t>12 Hour Battery</a:t>
                      </a:r>
                    </a:p>
                    <a:p>
                      <a:pPr marL="171450" indent="-171450" algn="l">
                        <a:buFont typeface="Arial" panose="020B0604020202020204" pitchFamily="34" charset="0"/>
                        <a:buChar char="•"/>
                      </a:pPr>
                      <a:r>
                        <a:rPr lang="en-US" sz="1000" b="0" dirty="0"/>
                        <a:t>USB-C Charging</a:t>
                      </a:r>
                    </a:p>
                    <a:p>
                      <a:pPr algn="l"/>
                      <a:endParaRPr lang="en-US" sz="1000" b="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4XD0U7635</a:t>
                      </a:r>
                    </a:p>
                    <a:p>
                      <a:pPr marL="171450" indent="-171450" algn="l">
                        <a:buFont typeface="Arial" panose="020B0604020202020204" pitchFamily="34" charset="0"/>
                        <a:buChar char="•"/>
                      </a:pPr>
                      <a:r>
                        <a:rPr lang="en-US" sz="1000" b="0" dirty="0"/>
                        <a:t>14 Hour Battery</a:t>
                      </a:r>
                    </a:p>
                    <a:p>
                      <a:pPr marL="171450" indent="-171450" algn="l">
                        <a:buFont typeface="Arial" panose="020B0604020202020204" pitchFamily="34" charset="0"/>
                        <a:buChar char="•"/>
                      </a:pPr>
                      <a:r>
                        <a:rPr lang="en-US" sz="1000" b="0" dirty="0"/>
                        <a:t>Dual BT Connectivity</a:t>
                      </a:r>
                    </a:p>
                    <a:p>
                      <a:pPr marL="171450" indent="-171450" algn="l">
                        <a:buFont typeface="Arial" panose="020B0604020202020204" pitchFamily="34" charset="0"/>
                        <a:buChar char="•"/>
                      </a:pPr>
                      <a:r>
                        <a:rPr lang="en-US" sz="1000" b="0" dirty="0"/>
                        <a:t>ANC &amp; ENC</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4005942"/>
                  </a:ext>
                </a:extLst>
              </a:tr>
            </a:tbl>
          </a:graphicData>
        </a:graphic>
      </p:graphicFrame>
      <p:pic>
        <p:nvPicPr>
          <p:cNvPr id="22" name="Picture 21">
            <a:extLst>
              <a:ext uri="{FF2B5EF4-FFF2-40B4-BE49-F238E27FC236}">
                <a16:creationId xmlns:a16="http://schemas.microsoft.com/office/drawing/2014/main" id="{7228AD76-CFA2-E0A9-7B28-3470257EFDF5}"/>
              </a:ext>
            </a:extLst>
          </p:cNvPr>
          <p:cNvPicPr>
            <a:picLocks noChangeAspect="1"/>
          </p:cNvPicPr>
          <p:nvPr/>
        </p:nvPicPr>
        <p:blipFill>
          <a:blip r:embed="rId19"/>
          <a:stretch>
            <a:fillRect/>
          </a:stretch>
        </p:blipFill>
        <p:spPr>
          <a:xfrm>
            <a:off x="1172849" y="2860573"/>
            <a:ext cx="1100767" cy="966787"/>
          </a:xfrm>
          <a:prstGeom prst="rect">
            <a:avLst/>
          </a:prstGeom>
        </p:spPr>
      </p:pic>
      <p:pic>
        <p:nvPicPr>
          <p:cNvPr id="24" name="Picture 23">
            <a:extLst>
              <a:ext uri="{FF2B5EF4-FFF2-40B4-BE49-F238E27FC236}">
                <a16:creationId xmlns:a16="http://schemas.microsoft.com/office/drawing/2014/main" id="{20292E25-C559-B54A-E9F9-111DE84E6D00}"/>
              </a:ext>
            </a:extLst>
          </p:cNvPr>
          <p:cNvPicPr>
            <a:picLocks noChangeAspect="1"/>
          </p:cNvPicPr>
          <p:nvPr/>
        </p:nvPicPr>
        <p:blipFill>
          <a:blip r:embed="rId20"/>
          <a:stretch>
            <a:fillRect/>
          </a:stretch>
        </p:blipFill>
        <p:spPr>
          <a:xfrm>
            <a:off x="3962800" y="2882025"/>
            <a:ext cx="887066" cy="966788"/>
          </a:xfrm>
          <a:prstGeom prst="rect">
            <a:avLst/>
          </a:prstGeom>
        </p:spPr>
      </p:pic>
      <p:pic>
        <p:nvPicPr>
          <p:cNvPr id="26" name="Picture 25">
            <a:extLst>
              <a:ext uri="{FF2B5EF4-FFF2-40B4-BE49-F238E27FC236}">
                <a16:creationId xmlns:a16="http://schemas.microsoft.com/office/drawing/2014/main" id="{A754F32D-8F35-6874-8E9D-4EB81C9C3ACF}"/>
              </a:ext>
            </a:extLst>
          </p:cNvPr>
          <p:cNvPicPr>
            <a:picLocks noChangeAspect="1"/>
          </p:cNvPicPr>
          <p:nvPr/>
        </p:nvPicPr>
        <p:blipFill>
          <a:blip r:embed="rId21"/>
          <a:stretch>
            <a:fillRect/>
          </a:stretch>
        </p:blipFill>
        <p:spPr>
          <a:xfrm>
            <a:off x="5352824" y="2929541"/>
            <a:ext cx="959192" cy="900201"/>
          </a:xfrm>
          <a:prstGeom prst="rect">
            <a:avLst/>
          </a:prstGeom>
        </p:spPr>
      </p:pic>
      <p:pic>
        <p:nvPicPr>
          <p:cNvPr id="28" name="Picture 27">
            <a:extLst>
              <a:ext uri="{FF2B5EF4-FFF2-40B4-BE49-F238E27FC236}">
                <a16:creationId xmlns:a16="http://schemas.microsoft.com/office/drawing/2014/main" id="{420557EA-A196-E990-58E9-0D2E96277256}"/>
              </a:ext>
            </a:extLst>
          </p:cNvPr>
          <p:cNvPicPr>
            <a:picLocks noChangeAspect="1"/>
          </p:cNvPicPr>
          <p:nvPr/>
        </p:nvPicPr>
        <p:blipFill>
          <a:blip r:embed="rId22"/>
          <a:stretch>
            <a:fillRect/>
          </a:stretch>
        </p:blipFill>
        <p:spPr>
          <a:xfrm>
            <a:off x="6661967" y="2882025"/>
            <a:ext cx="684410" cy="966788"/>
          </a:xfrm>
          <a:prstGeom prst="rect">
            <a:avLst/>
          </a:prstGeom>
        </p:spPr>
      </p:pic>
      <p:pic>
        <p:nvPicPr>
          <p:cNvPr id="30" name="Picture 29">
            <a:extLst>
              <a:ext uri="{FF2B5EF4-FFF2-40B4-BE49-F238E27FC236}">
                <a16:creationId xmlns:a16="http://schemas.microsoft.com/office/drawing/2014/main" id="{25BF2670-7D9D-4E07-B45F-9EF401B64D38}"/>
              </a:ext>
            </a:extLst>
          </p:cNvPr>
          <p:cNvPicPr>
            <a:picLocks noChangeAspect="1"/>
          </p:cNvPicPr>
          <p:nvPr/>
        </p:nvPicPr>
        <p:blipFill>
          <a:blip r:embed="rId23"/>
          <a:stretch>
            <a:fillRect/>
          </a:stretch>
        </p:blipFill>
        <p:spPr>
          <a:xfrm>
            <a:off x="2477490" y="2929541"/>
            <a:ext cx="770003" cy="805542"/>
          </a:xfrm>
          <a:prstGeom prst="rect">
            <a:avLst/>
          </a:prstGeom>
        </p:spPr>
      </p:pic>
      <p:sp>
        <p:nvSpPr>
          <p:cNvPr id="3" name="TextBox 2">
            <a:extLst>
              <a:ext uri="{FF2B5EF4-FFF2-40B4-BE49-F238E27FC236}">
                <a16:creationId xmlns:a16="http://schemas.microsoft.com/office/drawing/2014/main" id="{74225D45-6CA7-5600-9728-CE703F25D91E}"/>
              </a:ext>
            </a:extLst>
          </p:cNvPr>
          <p:cNvSpPr txBox="1"/>
          <p:nvPr/>
        </p:nvSpPr>
        <p:spPr>
          <a:xfrm>
            <a:off x="8324666" y="989462"/>
            <a:ext cx="3442200" cy="338554"/>
          </a:xfrm>
          <a:prstGeom prst="rect">
            <a:avLst/>
          </a:prstGeom>
          <a:noFill/>
        </p:spPr>
        <p:txBody>
          <a:bodyPr wrap="square" rtlCol="0">
            <a:spAutoFit/>
          </a:bodyPr>
          <a:lstStyle/>
          <a:p>
            <a:pPr algn="r"/>
            <a:r>
              <a:rPr lang="en-US" sz="1600" dirty="0"/>
              <a:t>Prices shown in USD</a:t>
            </a:r>
          </a:p>
        </p:txBody>
      </p:sp>
    </p:spTree>
    <p:extLst>
      <p:ext uri="{BB962C8B-B14F-4D97-AF65-F5344CB8AC3E}">
        <p14:creationId xmlns:p14="http://schemas.microsoft.com/office/powerpoint/2010/main" val="703911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831B-8E5F-4BE6-BE84-0BEE3A682951}"/>
              </a:ext>
            </a:extLst>
          </p:cNvPr>
          <p:cNvSpPr>
            <a:spLocks noGrp="1"/>
          </p:cNvSpPr>
          <p:nvPr>
            <p:ph type="title"/>
          </p:nvPr>
        </p:nvSpPr>
        <p:spPr/>
        <p:txBody>
          <a:bodyPr/>
          <a:lstStyle/>
          <a:p>
            <a:r>
              <a:rPr lang="en-US" dirty="0"/>
              <a:t>Laptop Accessories: Keyboard and Mice Combos</a:t>
            </a:r>
            <a:br>
              <a:rPr lang="en-US" dirty="0"/>
            </a:br>
            <a:endParaRPr lang="en-US" dirty="0"/>
          </a:p>
        </p:txBody>
      </p:sp>
      <p:graphicFrame>
        <p:nvGraphicFramePr>
          <p:cNvPr id="7" name="Table 18">
            <a:extLst>
              <a:ext uri="{FF2B5EF4-FFF2-40B4-BE49-F238E27FC236}">
                <a16:creationId xmlns:a16="http://schemas.microsoft.com/office/drawing/2014/main" id="{20F796ED-E357-45CB-AA42-2CE022DB8CCA}"/>
              </a:ext>
            </a:extLst>
          </p:cNvPr>
          <p:cNvGraphicFramePr>
            <a:graphicFrameLocks noGrp="1"/>
          </p:cNvGraphicFramePr>
          <p:nvPr/>
        </p:nvGraphicFramePr>
        <p:xfrm>
          <a:off x="548640" y="1556105"/>
          <a:ext cx="10204705" cy="2729159"/>
        </p:xfrm>
        <a:graphic>
          <a:graphicData uri="http://schemas.openxmlformats.org/drawingml/2006/table">
            <a:tbl>
              <a:tblPr firstRow="1" bandRow="1">
                <a:tableStyleId>{D7AC3CCA-C797-4891-BE02-D94E43425B78}</a:tableStyleId>
              </a:tblPr>
              <a:tblGrid>
                <a:gridCol w="855341">
                  <a:extLst>
                    <a:ext uri="{9D8B030D-6E8A-4147-A177-3AD203B41FA5}">
                      <a16:colId xmlns:a16="http://schemas.microsoft.com/office/drawing/2014/main" val="1708317087"/>
                    </a:ext>
                  </a:extLst>
                </a:gridCol>
                <a:gridCol w="2337341">
                  <a:extLst>
                    <a:ext uri="{9D8B030D-6E8A-4147-A177-3AD203B41FA5}">
                      <a16:colId xmlns:a16="http://schemas.microsoft.com/office/drawing/2014/main" val="3598386839"/>
                    </a:ext>
                  </a:extLst>
                </a:gridCol>
                <a:gridCol w="2337341">
                  <a:extLst>
                    <a:ext uri="{9D8B030D-6E8A-4147-A177-3AD203B41FA5}">
                      <a16:colId xmlns:a16="http://schemas.microsoft.com/office/drawing/2014/main" val="1213922113"/>
                    </a:ext>
                  </a:extLst>
                </a:gridCol>
                <a:gridCol w="2337341">
                  <a:extLst>
                    <a:ext uri="{9D8B030D-6E8A-4147-A177-3AD203B41FA5}">
                      <a16:colId xmlns:a16="http://schemas.microsoft.com/office/drawing/2014/main" val="3114445237"/>
                    </a:ext>
                  </a:extLst>
                </a:gridCol>
                <a:gridCol w="2337341">
                  <a:extLst>
                    <a:ext uri="{9D8B030D-6E8A-4147-A177-3AD203B41FA5}">
                      <a16:colId xmlns:a16="http://schemas.microsoft.com/office/drawing/2014/main" val="2758686496"/>
                    </a:ext>
                  </a:extLst>
                </a:gridCol>
              </a:tblGrid>
              <a:tr h="462417">
                <a:tc rowSpan="3">
                  <a:txBody>
                    <a:bodyPr/>
                    <a:lstStyle/>
                    <a:p>
                      <a:r>
                        <a:rPr lang="en-US" sz="1500" b="0" dirty="0">
                          <a:solidFill>
                            <a:srgbClr val="FFFFFF"/>
                          </a:solidFill>
                        </a:rPr>
                        <a:t>Combos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1483810"/>
                  </a:ext>
                </a:extLst>
              </a:tr>
              <a:tr h="468446">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2"/>
                        </a:rPr>
                        <a:t>Essential Wired Combo </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3"/>
                        </a:rPr>
                        <a:t>Essential Wireless Combo</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4"/>
                        </a:rPr>
                        <a:t>Professional Wireless Combo</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5"/>
                        </a:rPr>
                        <a:t>Lenovo Professional Wireless Rechargeable Combo -US English</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5545179"/>
                  </a:ext>
                </a:extLst>
              </a:tr>
              <a:tr h="700857">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l"/>
                      <a:r>
                        <a:rPr lang="en-US" sz="800" b="1" dirty="0"/>
                        <a:t>4X30L79883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4X30L79896 (CA French)</a:t>
                      </a:r>
                    </a:p>
                    <a:p>
                      <a:pPr algn="l"/>
                      <a:endParaRPr lang="en-US" sz="800" b="0" dirty="0"/>
                    </a:p>
                    <a:p>
                      <a:pPr marL="171450" indent="-171450" algn="l">
                        <a:buFont typeface="Arial" panose="020B0604020202020204" pitchFamily="34" charset="0"/>
                        <a:buChar char="•"/>
                      </a:pPr>
                      <a:r>
                        <a:rPr lang="en-US" sz="800" b="0" dirty="0"/>
                        <a:t>Wired: USB-A cable</a:t>
                      </a:r>
                    </a:p>
                    <a:p>
                      <a:pPr marL="171450" indent="-171450" algn="l">
                        <a:buFont typeface="Arial" panose="020B0604020202020204" pitchFamily="34" charset="0"/>
                        <a:buChar char="•"/>
                      </a:pPr>
                      <a:r>
                        <a:rPr lang="en-US" sz="800" b="0" dirty="0"/>
                        <a:t>2.5 section keyboard</a:t>
                      </a:r>
                    </a:p>
                    <a:p>
                      <a:pPr marL="171450" indent="-171450" algn="l">
                        <a:buFont typeface="Arial" panose="020B0604020202020204" pitchFamily="34" charset="0"/>
                        <a:buChar char="•"/>
                      </a:pPr>
                      <a:r>
                        <a:rPr lang="en-US" sz="800" b="0" dirty="0"/>
                        <a:t>2-way mouse scroll</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800" b="1" dirty="0"/>
                        <a:t>4X30M39458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4X30M39471 (CA French)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dirty="0"/>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Wireless: USB-A Dongle Only (No Bluetooth)</a:t>
                      </a:r>
                    </a:p>
                    <a:p>
                      <a:pPr marL="171450" indent="-171450" algn="l">
                        <a:buFont typeface="Arial" panose="020B0604020202020204" pitchFamily="34" charset="0"/>
                        <a:buChar char="•"/>
                      </a:pPr>
                      <a:r>
                        <a:rPr lang="en-US" sz="800" b="0" dirty="0"/>
                        <a:t>One nano receiver (not unified or re-pairable)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12-month battery, 2 AA Battery</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2.5 section keyboard</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2-way mouse scroll</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800" b="1" dirty="0"/>
                        <a:t>4X30H56796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4X30H56808 (CA French)</a:t>
                      </a:r>
                    </a:p>
                    <a:p>
                      <a:pPr marL="171450" indent="-171450" algn="l">
                        <a:buFont typeface="Arial" panose="020B0604020202020204" pitchFamily="34" charset="0"/>
                        <a:buChar char="•"/>
                      </a:pPr>
                      <a:endParaRPr lang="en-US" sz="800" b="0" dirty="0"/>
                    </a:p>
                    <a:p>
                      <a:pPr marL="171450" indent="-171450" algn="l">
                        <a:buFont typeface="Arial" panose="020B0604020202020204" pitchFamily="34" charset="0"/>
                        <a:buChar char="•"/>
                      </a:pPr>
                      <a:r>
                        <a:rPr lang="en-US" sz="800" b="0" dirty="0"/>
                        <a:t>Wireless: USB-A Dongle Only (No Bluetooth)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One nano receiver (re-pairable dongle if lost)</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24 month battery, 2 AA Battery</a:t>
                      </a:r>
                    </a:p>
                    <a:p>
                      <a:pPr marL="171450" indent="-171450" algn="l">
                        <a:buFont typeface="Arial" panose="020B0604020202020204" pitchFamily="34" charset="0"/>
                        <a:buChar char="•"/>
                      </a:pPr>
                      <a:r>
                        <a:rPr lang="en-US" sz="800" b="0" dirty="0"/>
                        <a:t>Full size 3 section keyboard</a:t>
                      </a:r>
                    </a:p>
                    <a:p>
                      <a:pPr marL="171450" indent="-171450" algn="l">
                        <a:buFont typeface="Arial" panose="020B0604020202020204" pitchFamily="34" charset="0"/>
                        <a:buChar char="•"/>
                      </a:pPr>
                      <a:r>
                        <a:rPr lang="en-US" sz="800" b="0" dirty="0"/>
                        <a:t>2-way mouse scroll</a:t>
                      </a:r>
                    </a:p>
                    <a:p>
                      <a:pPr marL="171450" indent="-171450" algn="l">
                        <a:buFont typeface="Arial" panose="020B0604020202020204" pitchFamily="34" charset="0"/>
                        <a:buChar char="•"/>
                      </a:pPr>
                      <a:endParaRPr lang="en-US" sz="800" b="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800" b="1" dirty="0"/>
                        <a:t>4X31K03931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4X31K03943 (CA French 445)</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4X31K03944 (CA French 058)</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800" b="1" dirty="0"/>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Wireless: Bluetooth (Dual) or USB-A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Re-pairable dongle if lost</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Full size 3 section keyboard (slim low profile)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4-way mouse scroll</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Silent keyboard type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Rechargeable (USB-C) – no need for batteries</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1"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4005942"/>
                  </a:ext>
                </a:extLst>
              </a:tr>
            </a:tbl>
          </a:graphicData>
        </a:graphic>
      </p:graphicFrame>
      <p:pic>
        <p:nvPicPr>
          <p:cNvPr id="20" name="Picture 2">
            <a:extLst>
              <a:ext uri="{FF2B5EF4-FFF2-40B4-BE49-F238E27FC236}">
                <a16:creationId xmlns:a16="http://schemas.microsoft.com/office/drawing/2014/main" id="{A6F00E49-01C8-4A54-942B-B8614C26577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12832" y="4369341"/>
            <a:ext cx="950908" cy="95090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9" descr="电脑键盘&#10;&#10;描述已自动生成">
            <a:extLst>
              <a:ext uri="{FF2B5EF4-FFF2-40B4-BE49-F238E27FC236}">
                <a16:creationId xmlns:a16="http://schemas.microsoft.com/office/drawing/2014/main" id="{4F14AAD8-4BE0-81F3-D909-E22014EAC78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9600" r="4914" b="31787"/>
          <a:stretch/>
        </p:blipFill>
        <p:spPr>
          <a:xfrm>
            <a:off x="8770809" y="4562547"/>
            <a:ext cx="1701069" cy="518070"/>
          </a:xfrm>
          <a:prstGeom prst="rect">
            <a:avLst/>
          </a:prstGeom>
        </p:spPr>
      </p:pic>
      <p:pic>
        <p:nvPicPr>
          <p:cNvPr id="30" name="Picture 6">
            <a:extLst>
              <a:ext uri="{FF2B5EF4-FFF2-40B4-BE49-F238E27FC236}">
                <a16:creationId xmlns:a16="http://schemas.microsoft.com/office/drawing/2014/main" id="{59F1E35F-C755-C3EA-40EB-8F3300F0951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20920" b="31305"/>
          <a:stretch/>
        </p:blipFill>
        <p:spPr bwMode="auto">
          <a:xfrm>
            <a:off x="6502711" y="4478981"/>
            <a:ext cx="1513384" cy="7230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a:extLst>
              <a:ext uri="{FF2B5EF4-FFF2-40B4-BE49-F238E27FC236}">
                <a16:creationId xmlns:a16="http://schemas.microsoft.com/office/drawing/2014/main" id="{0870E850-FCC4-0FA0-EAF2-4A9EBBAB7738}"/>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3467" r="96533">
                        <a14:foregroundMark x1="7600" y1="26800" x2="7600" y2="26800"/>
                        <a14:foregroundMark x1="4600" y1="62500" x2="2500" y2="55550"/>
                        <a14:foregroundMark x1="2500" y1="55550" x2="3467" y2="29100"/>
                        <a14:foregroundMark x1="3467" y1="29100" x2="5067" y2="25100"/>
                        <a14:foregroundMark x1="91233" y1="40500" x2="91900" y2="55000"/>
                        <a14:foregroundMark x1="91900" y1="55000" x2="90700" y2="40200"/>
                        <a14:foregroundMark x1="96533" y1="40050" x2="96533" y2="40050"/>
                      </a14:backgroundRemoval>
                    </a14:imgEffect>
                  </a14:imgLayer>
                </a14:imgProps>
              </a:ext>
              <a:ext uri="{28A0092B-C50C-407E-A947-70E740481C1C}">
                <a14:useLocalDpi xmlns:a14="http://schemas.microsoft.com/office/drawing/2010/main"/>
              </a:ext>
            </a:extLst>
          </a:blip>
          <a:srcRect/>
          <a:stretch>
            <a:fillRect/>
          </a:stretch>
        </p:blipFill>
        <p:spPr bwMode="auto">
          <a:xfrm>
            <a:off x="4169665" y="4388288"/>
            <a:ext cx="1447634" cy="9650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8EF43B-B79C-6D36-1FF7-8A640B47B31F}"/>
              </a:ext>
            </a:extLst>
          </p:cNvPr>
          <p:cNvSpPr txBox="1"/>
          <p:nvPr/>
        </p:nvSpPr>
        <p:spPr>
          <a:xfrm>
            <a:off x="8389398" y="1023834"/>
            <a:ext cx="3442200" cy="338554"/>
          </a:xfrm>
          <a:prstGeom prst="rect">
            <a:avLst/>
          </a:prstGeom>
          <a:noFill/>
        </p:spPr>
        <p:txBody>
          <a:bodyPr wrap="square" rtlCol="0">
            <a:spAutoFit/>
          </a:bodyPr>
          <a:lstStyle/>
          <a:p>
            <a:pPr algn="r"/>
            <a:r>
              <a:rPr lang="en-US" sz="1600" dirty="0"/>
              <a:t>Prices shown in USD</a:t>
            </a:r>
          </a:p>
        </p:txBody>
      </p:sp>
    </p:spTree>
    <p:extLst>
      <p:ext uri="{BB962C8B-B14F-4D97-AF65-F5344CB8AC3E}">
        <p14:creationId xmlns:p14="http://schemas.microsoft.com/office/powerpoint/2010/main" val="1312163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831B-8E5F-4BE6-BE84-0BEE3A682951}"/>
              </a:ext>
            </a:extLst>
          </p:cNvPr>
          <p:cNvSpPr>
            <a:spLocks noGrp="1"/>
          </p:cNvSpPr>
          <p:nvPr>
            <p:ph type="title"/>
          </p:nvPr>
        </p:nvSpPr>
        <p:spPr/>
        <p:txBody>
          <a:bodyPr/>
          <a:lstStyle/>
          <a:p>
            <a:r>
              <a:rPr lang="en-US" dirty="0"/>
              <a:t>Laptop Accessories: Standalone Keyboards and Mice</a:t>
            </a:r>
          </a:p>
        </p:txBody>
      </p:sp>
      <p:sp>
        <p:nvSpPr>
          <p:cNvPr id="4" name="Slide Number Placeholder 3">
            <a:extLst>
              <a:ext uri="{FF2B5EF4-FFF2-40B4-BE49-F238E27FC236}">
                <a16:creationId xmlns:a16="http://schemas.microsoft.com/office/drawing/2014/main" id="{9B8AB178-6243-4278-A731-DD22E1FFD198}"/>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D9FAF34-3F45-4AA2-94F0-41228A3C53DE}"/>
              </a:ext>
            </a:extLst>
          </p:cNvPr>
          <p:cNvSpPr/>
          <p:nvPr/>
        </p:nvSpPr>
        <p:spPr>
          <a:xfrm>
            <a:off x="1052797" y="1033615"/>
            <a:ext cx="742318" cy="230772"/>
          </a:xfrm>
          <a:prstGeom prst="rect">
            <a:avLst/>
          </a:prstGeom>
        </p:spPr>
        <p:txBody>
          <a:bodyPr wrap="none">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a:ea typeface="Arial" charset="0"/>
                <a:cs typeface="Arial" charset="0"/>
              </a:rPr>
              <a:t>[  3 OF 4  ]</a:t>
            </a:r>
            <a:endParaRPr kumimoji="0" lang="en-US" sz="900" b="1" i="0" u="none" strike="noStrike" kern="1200" cap="none" spc="0" normalizeH="0" baseline="0" noProof="0" dirty="0">
              <a:ln>
                <a:noFill/>
              </a:ln>
              <a:solidFill>
                <a:srgbClr val="000000"/>
              </a:solidFill>
              <a:effectLst/>
              <a:uLnTx/>
              <a:uFillTx/>
              <a:latin typeface="Arial"/>
              <a:ea typeface="Arial" charset="0"/>
              <a:cs typeface="Arial" charset="0"/>
            </a:endParaRPr>
          </a:p>
        </p:txBody>
      </p:sp>
      <p:sp>
        <p:nvSpPr>
          <p:cNvPr id="6" name="TextBox 5">
            <a:extLst>
              <a:ext uri="{FF2B5EF4-FFF2-40B4-BE49-F238E27FC236}">
                <a16:creationId xmlns:a16="http://schemas.microsoft.com/office/drawing/2014/main" id="{AAFAACC4-30E2-49BC-841A-5659FBBFCFEC}"/>
              </a:ext>
            </a:extLst>
          </p:cNvPr>
          <p:cNvSpPr txBox="1"/>
          <p:nvPr/>
        </p:nvSpPr>
        <p:spPr>
          <a:xfrm>
            <a:off x="8659660" y="1023492"/>
            <a:ext cx="2794344" cy="23077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charset="0"/>
                <a:cs typeface="Arial" charset="0"/>
              </a:rPr>
              <a:t>Prices shown do not include rebate (if available).</a:t>
            </a:r>
            <a:endParaRPr kumimoji="0" lang="en-US" sz="900" b="0" i="0" u="none" strike="noStrike" kern="1200" cap="none" spc="0" normalizeH="0" baseline="0" noProof="0" dirty="0">
              <a:ln>
                <a:noFill/>
              </a:ln>
              <a:solidFill>
                <a:srgbClr val="FF6A00"/>
              </a:solidFill>
              <a:effectLst/>
              <a:uLnTx/>
              <a:uFillTx/>
              <a:latin typeface="Arial"/>
              <a:ea typeface="Arial" charset="0"/>
              <a:cs typeface="Arial" charset="0"/>
            </a:endParaRPr>
          </a:p>
        </p:txBody>
      </p:sp>
      <p:graphicFrame>
        <p:nvGraphicFramePr>
          <p:cNvPr id="7" name="Table 18">
            <a:extLst>
              <a:ext uri="{FF2B5EF4-FFF2-40B4-BE49-F238E27FC236}">
                <a16:creationId xmlns:a16="http://schemas.microsoft.com/office/drawing/2014/main" id="{20F796ED-E357-45CB-AA42-2CE022DB8CCA}"/>
              </a:ext>
            </a:extLst>
          </p:cNvPr>
          <p:cNvGraphicFramePr>
            <a:graphicFrameLocks noGrp="1"/>
          </p:cNvGraphicFramePr>
          <p:nvPr/>
        </p:nvGraphicFramePr>
        <p:xfrm>
          <a:off x="233504" y="3829820"/>
          <a:ext cx="11516407" cy="2214969"/>
        </p:xfrm>
        <a:graphic>
          <a:graphicData uri="http://schemas.openxmlformats.org/drawingml/2006/table">
            <a:tbl>
              <a:tblPr firstRow="1" bandRow="1">
                <a:tableStyleId>{D7AC3CCA-C797-4891-BE02-D94E43425B78}</a:tableStyleId>
              </a:tblPr>
              <a:tblGrid>
                <a:gridCol w="370371">
                  <a:extLst>
                    <a:ext uri="{9D8B030D-6E8A-4147-A177-3AD203B41FA5}">
                      <a16:colId xmlns:a16="http://schemas.microsoft.com/office/drawing/2014/main" val="1708317087"/>
                    </a:ext>
                  </a:extLst>
                </a:gridCol>
                <a:gridCol w="1013276">
                  <a:extLst>
                    <a:ext uri="{9D8B030D-6E8A-4147-A177-3AD203B41FA5}">
                      <a16:colId xmlns:a16="http://schemas.microsoft.com/office/drawing/2014/main" val="3598386839"/>
                    </a:ext>
                  </a:extLst>
                </a:gridCol>
                <a:gridCol w="1013276">
                  <a:extLst>
                    <a:ext uri="{9D8B030D-6E8A-4147-A177-3AD203B41FA5}">
                      <a16:colId xmlns:a16="http://schemas.microsoft.com/office/drawing/2014/main" val="1213922113"/>
                    </a:ext>
                  </a:extLst>
                </a:gridCol>
                <a:gridCol w="1013276">
                  <a:extLst>
                    <a:ext uri="{9D8B030D-6E8A-4147-A177-3AD203B41FA5}">
                      <a16:colId xmlns:a16="http://schemas.microsoft.com/office/drawing/2014/main" val="3031021986"/>
                    </a:ext>
                  </a:extLst>
                </a:gridCol>
                <a:gridCol w="1013276">
                  <a:extLst>
                    <a:ext uri="{9D8B030D-6E8A-4147-A177-3AD203B41FA5}">
                      <a16:colId xmlns:a16="http://schemas.microsoft.com/office/drawing/2014/main" val="2758686496"/>
                    </a:ext>
                  </a:extLst>
                </a:gridCol>
                <a:gridCol w="1013276">
                  <a:extLst>
                    <a:ext uri="{9D8B030D-6E8A-4147-A177-3AD203B41FA5}">
                      <a16:colId xmlns:a16="http://schemas.microsoft.com/office/drawing/2014/main" val="2547788738"/>
                    </a:ext>
                  </a:extLst>
                </a:gridCol>
                <a:gridCol w="1013276">
                  <a:extLst>
                    <a:ext uri="{9D8B030D-6E8A-4147-A177-3AD203B41FA5}">
                      <a16:colId xmlns:a16="http://schemas.microsoft.com/office/drawing/2014/main" val="1766922454"/>
                    </a:ext>
                  </a:extLst>
                </a:gridCol>
                <a:gridCol w="1013276">
                  <a:extLst>
                    <a:ext uri="{9D8B030D-6E8A-4147-A177-3AD203B41FA5}">
                      <a16:colId xmlns:a16="http://schemas.microsoft.com/office/drawing/2014/main" val="2974532546"/>
                    </a:ext>
                  </a:extLst>
                </a:gridCol>
                <a:gridCol w="1013276">
                  <a:extLst>
                    <a:ext uri="{9D8B030D-6E8A-4147-A177-3AD203B41FA5}">
                      <a16:colId xmlns:a16="http://schemas.microsoft.com/office/drawing/2014/main" val="2042894361"/>
                    </a:ext>
                  </a:extLst>
                </a:gridCol>
                <a:gridCol w="1013276">
                  <a:extLst>
                    <a:ext uri="{9D8B030D-6E8A-4147-A177-3AD203B41FA5}">
                      <a16:colId xmlns:a16="http://schemas.microsoft.com/office/drawing/2014/main" val="3861474212"/>
                    </a:ext>
                  </a:extLst>
                </a:gridCol>
                <a:gridCol w="1013276">
                  <a:extLst>
                    <a:ext uri="{9D8B030D-6E8A-4147-A177-3AD203B41FA5}">
                      <a16:colId xmlns:a16="http://schemas.microsoft.com/office/drawing/2014/main" val="4038767160"/>
                    </a:ext>
                  </a:extLst>
                </a:gridCol>
                <a:gridCol w="1013276">
                  <a:extLst>
                    <a:ext uri="{9D8B030D-6E8A-4147-A177-3AD203B41FA5}">
                      <a16:colId xmlns:a16="http://schemas.microsoft.com/office/drawing/2014/main" val="1406769877"/>
                    </a:ext>
                  </a:extLst>
                </a:gridCol>
              </a:tblGrid>
              <a:tr h="462417">
                <a:tc rowSpan="3">
                  <a:txBody>
                    <a:bodyPr/>
                    <a:lstStyle/>
                    <a:p>
                      <a:r>
                        <a:rPr lang="en-US" sz="1500" b="0" dirty="0">
                          <a:solidFill>
                            <a:srgbClr val="FFFFFF"/>
                          </a:solidFill>
                        </a:rPr>
                        <a:t>Mice</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$74.99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161483810"/>
                  </a:ext>
                </a:extLst>
              </a:tr>
              <a:tr h="468446">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2"/>
                        </a:rPr>
                        <a:t>Lenovo Basic Wired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3"/>
                        </a:rPr>
                        <a:t>ThinkPad USB-C Compact Wired Mouse </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4"/>
                        </a:rPr>
                        <a:t>Lenovo Essential Compact Wireless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5"/>
                        </a:rPr>
                        <a:t>ThinkPad USB-C Compact Wireless Mouse</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6"/>
                        </a:rPr>
                        <a:t>ThinkBook Multimedia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7"/>
                        </a:rPr>
                        <a:t>ThinkPad / ThinkBook Silent Mouse</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8"/>
                        </a:rPr>
                        <a:t>Lenovo Professional Bluetooth Rechargeable Mouse</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dirty="0">
                          <a:hlinkClick r:id="rId9"/>
                        </a:rPr>
                        <a:t>Lenovo Go USB-C Wireless Mouse (Thunder Black)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10"/>
                        </a:rPr>
                        <a:t>Lenovo Go Wireless Vertical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algn="ctr"/>
                      <a:r>
                        <a:rPr lang="en-US" sz="800" dirty="0">
                          <a:hlinkClick r:id="rId11"/>
                        </a:rPr>
                        <a:t>Lenovo Go Wireless Multi-Device Mouse (Thunder Black)</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12"/>
                        </a:rPr>
                        <a:t>ThinkPad X1 Presenter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85545179"/>
                  </a:ext>
                </a:extLst>
              </a:tr>
              <a:tr h="700857">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indent="0">
                        <a:buFont typeface="Arial" panose="020B0604020202020204" pitchFamily="34" charset="0"/>
                        <a:buNone/>
                      </a:pPr>
                      <a:r>
                        <a:rPr lang="en-US" sz="700" b="1" dirty="0"/>
                        <a:t>4Y51C68693</a:t>
                      </a:r>
                    </a:p>
                    <a:p>
                      <a:pPr marL="171450" indent="-171450">
                        <a:buFont typeface="Arial" panose="020B0604020202020204" pitchFamily="34" charset="0"/>
                        <a:buChar char="•"/>
                      </a:pPr>
                      <a:r>
                        <a:rPr lang="en-US" sz="700" b="0" dirty="0"/>
                        <a:t>Ambidextrous design</a:t>
                      </a:r>
                    </a:p>
                    <a:p>
                      <a:pPr marL="171450" indent="-171450">
                        <a:buFont typeface="Arial" panose="020B0604020202020204" pitchFamily="34" charset="0"/>
                        <a:buChar char="•"/>
                      </a:pPr>
                      <a:r>
                        <a:rPr lang="en-US" sz="700" b="0" dirty="0"/>
                        <a:t>Wired USB-A connection, 1.7 m cable</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700" b="1" dirty="0"/>
                        <a:t>4Y51D20850</a:t>
                      </a:r>
                    </a:p>
                    <a:p>
                      <a:pPr marL="171450" indent="-171450">
                        <a:buFont typeface="Arial" panose="020B0604020202020204" pitchFamily="34" charset="0"/>
                        <a:buChar char="•"/>
                      </a:pPr>
                      <a:r>
                        <a:rPr lang="en-US" sz="700" b="0" dirty="0"/>
                        <a:t>Compact and portable design</a:t>
                      </a:r>
                    </a:p>
                    <a:p>
                      <a:pPr marL="171450" indent="-171450">
                        <a:buFont typeface="Arial" panose="020B0604020202020204" pitchFamily="34" charset="0"/>
                        <a:buChar char="•"/>
                      </a:pPr>
                      <a:r>
                        <a:rPr lang="en-US" sz="700" b="0" dirty="0"/>
                        <a:t>USB-A or USB-C Wired connection</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700" b="1" dirty="0"/>
                        <a:t>4Y50R20864</a:t>
                      </a:r>
                    </a:p>
                    <a:p>
                      <a:pPr marL="171450" indent="-171450">
                        <a:buFont typeface="Arial" panose="020B0604020202020204" pitchFamily="34" charset="0"/>
                        <a:buChar char="•"/>
                      </a:pPr>
                      <a:r>
                        <a:rPr lang="en-US" sz="700" b="0" dirty="0"/>
                        <a:t>Compact and portable design</a:t>
                      </a:r>
                    </a:p>
                    <a:p>
                      <a:pPr marL="171450" indent="-171450">
                        <a:buFont typeface="Arial" panose="020B0604020202020204" pitchFamily="34" charset="0"/>
                        <a:buChar char="•"/>
                      </a:pPr>
                      <a:r>
                        <a:rPr lang="en-US" sz="700" b="0" dirty="0"/>
                        <a:t>USB-A Dongle</a:t>
                      </a:r>
                    </a:p>
                    <a:p>
                      <a:pPr marL="171450" indent="-171450">
                        <a:buFont typeface="Arial" panose="020B0604020202020204" pitchFamily="34" charset="0"/>
                        <a:buChar char="•"/>
                      </a:pPr>
                      <a:r>
                        <a:rPr lang="en-US" sz="700" b="0" dirty="0"/>
                        <a:t>Optical sensor with 1000 DPI resolution</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700" b="1" dirty="0"/>
                        <a:t>4Y51D20848</a:t>
                      </a:r>
                    </a:p>
                    <a:p>
                      <a:pPr marL="171450" indent="-171450">
                        <a:buFont typeface="Arial" panose="020B0604020202020204" pitchFamily="34" charset="0"/>
                        <a:buChar char="•"/>
                      </a:pPr>
                      <a:r>
                        <a:rPr lang="en-US" sz="700" b="0" dirty="0"/>
                        <a:t>Compact and portable design</a:t>
                      </a:r>
                    </a:p>
                    <a:p>
                      <a:pPr marL="171450" indent="-171450">
                        <a:buFont typeface="Arial" panose="020B0604020202020204" pitchFamily="34" charset="0"/>
                        <a:buChar char="•"/>
                      </a:pPr>
                      <a:r>
                        <a:rPr lang="en-US" sz="700" b="0" dirty="0"/>
                        <a:t>USB-C Dongle</a:t>
                      </a:r>
                    </a:p>
                    <a:p>
                      <a:pPr marL="171450" indent="-171450">
                        <a:buFont typeface="Arial" panose="020B0604020202020204" pitchFamily="34" charset="0"/>
                        <a:buChar char="•"/>
                      </a:pPr>
                      <a:r>
                        <a:rPr lang="en-US" sz="700" b="0" dirty="0"/>
                        <a:t>On-the-fly DPI switch (800, 1600, 2400)</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700" b="1" dirty="0"/>
                        <a:t>4Y50V81591</a:t>
                      </a:r>
                    </a:p>
                    <a:p>
                      <a:pPr marL="171450" indent="-171450">
                        <a:buFont typeface="Arial" panose="020B0604020202020204" pitchFamily="34" charset="0"/>
                        <a:buChar char="•"/>
                      </a:pPr>
                      <a:r>
                        <a:rPr lang="en-US" sz="700" dirty="0"/>
                        <a:t>6 buttons for enhanced productivity </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700" b="1" dirty="0"/>
                        <a:t>4Y50X88822</a:t>
                      </a:r>
                      <a:r>
                        <a:rPr lang="en-US" sz="700" b="0" dirty="0"/>
                        <a:t> (ThinkPad)</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700" b="1" dirty="0"/>
                        <a:t>4Y50X88824</a:t>
                      </a:r>
                      <a:r>
                        <a:rPr lang="en-US" sz="700" b="0" dirty="0"/>
                        <a:t> (ThinkBook)</a:t>
                      </a:r>
                    </a:p>
                    <a:p>
                      <a:pPr marL="171450" indent="-171450">
                        <a:buFont typeface="Arial" panose="020B0604020202020204" pitchFamily="34" charset="0"/>
                        <a:buChar char="•"/>
                      </a:pPr>
                      <a:r>
                        <a:rPr lang="en-US" sz="700" b="0" dirty="0"/>
                        <a:t>Dual-host BT 5.0</a:t>
                      </a:r>
                    </a:p>
                    <a:p>
                      <a:pPr marL="171450" indent="-171450">
                        <a:buFont typeface="Arial" panose="020B0604020202020204" pitchFamily="34" charset="0"/>
                        <a:buChar char="•"/>
                      </a:pPr>
                      <a:r>
                        <a:rPr lang="en-US" sz="700" b="0" dirty="0"/>
                        <a:t>Silent Buttons</a:t>
                      </a:r>
                    </a:p>
                    <a:p>
                      <a:pPr marL="171450" indent="-171450">
                        <a:buFont typeface="Arial" panose="020B0604020202020204" pitchFamily="34" charset="0"/>
                        <a:buChar char="•"/>
                      </a:pPr>
                      <a:r>
                        <a:rPr lang="en-US" sz="700" b="0" dirty="0"/>
                        <a:t>1 Year Battery</a:t>
                      </a:r>
                    </a:p>
                    <a:p>
                      <a:pPr algn="l"/>
                      <a:endParaRPr lang="en-US" sz="700" b="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lgn="l">
                        <a:buFont typeface="Arial" panose="020B0604020202020204" pitchFamily="34" charset="0"/>
                        <a:buNone/>
                      </a:pPr>
                      <a:r>
                        <a:rPr lang="en-US" sz="700" b="1" dirty="0"/>
                        <a:t>4Y51J62544</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Ergonomic Full Size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On-the-fly DPI adjustable up to 4000 DPI</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3 Year Warranty</a:t>
                      </a:r>
                    </a:p>
                    <a:p>
                      <a:pPr marL="0" indent="0" algn="l">
                        <a:buFont typeface="Arial" panose="020B0604020202020204" pitchFamily="34" charset="0"/>
                        <a:buNone/>
                      </a:pPr>
                      <a:endParaRPr lang="en-US" sz="700" b="1"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indent="0">
                        <a:buFont typeface="Arial" panose="020B0604020202020204" pitchFamily="34" charset="0"/>
                        <a:buNone/>
                      </a:pPr>
                      <a:r>
                        <a:rPr lang="en-US" sz="700" b="1" dirty="0"/>
                        <a:t>4Y51C21216</a:t>
                      </a:r>
                    </a:p>
                    <a:p>
                      <a:pPr marL="171450" indent="-171450">
                        <a:buFont typeface="Arial" panose="020B0604020202020204" pitchFamily="34" charset="0"/>
                        <a:buChar char="•"/>
                      </a:pPr>
                      <a:r>
                        <a:rPr lang="en-US" sz="700" b="0" dirty="0"/>
                        <a:t>Rechargeable: 2 - 3 months use, 1.5 - 2 hours to fully charge (may vary based on usage)</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700" b="1" dirty="0"/>
                        <a:t>4Y51C33792</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Ergonomic Full Size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On-the-fly DPI adjustable up to 2400 DPI</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indent="0">
                        <a:buFont typeface="Arial" panose="020B0604020202020204" pitchFamily="34" charset="0"/>
                        <a:buNone/>
                      </a:pPr>
                      <a:r>
                        <a:rPr lang="en-US" sz="700" b="1" dirty="0"/>
                        <a:t>4Y51C21217</a:t>
                      </a:r>
                    </a:p>
                    <a:p>
                      <a:pPr marL="171450" indent="-171450">
                        <a:buFont typeface="Arial" panose="020B0604020202020204" pitchFamily="34" charset="0"/>
                        <a:buChar char="•"/>
                      </a:pPr>
                      <a:r>
                        <a:rPr lang="en-US" sz="700" b="0" dirty="0"/>
                        <a:t>Wireless and connects to up to 3 devices: 1 x USB-C dongle, 2 x Bluetooth 5.0</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700" b="1" dirty="0"/>
                        <a:t>4Y50U45359</a:t>
                      </a:r>
                    </a:p>
                    <a:p>
                      <a:pPr marL="171450" indent="-171450">
                        <a:buFont typeface="Arial" panose="020B0604020202020204" pitchFamily="34" charset="0"/>
                        <a:buChar char="•"/>
                      </a:pPr>
                      <a:r>
                        <a:rPr lang="en-US" sz="700" b="0" dirty="0"/>
                        <a:t>Twist Hinge design</a:t>
                      </a:r>
                    </a:p>
                    <a:p>
                      <a:pPr marL="171450" indent="-171450">
                        <a:buFont typeface="Arial" panose="020B0604020202020204" pitchFamily="34" charset="0"/>
                        <a:buChar char="•"/>
                      </a:pPr>
                      <a:r>
                        <a:rPr lang="en-US" sz="700" b="0" dirty="0"/>
                        <a:t>2.4G wireless or BT 5.0</a:t>
                      </a:r>
                    </a:p>
                    <a:p>
                      <a:pPr marL="171450" indent="-171450">
                        <a:buFont typeface="Arial" panose="020B0604020202020204" pitchFamily="34" charset="0"/>
                        <a:buChar char="•"/>
                      </a:pPr>
                      <a:r>
                        <a:rPr lang="en-US" sz="700" b="0" dirty="0"/>
                        <a:t>2 Month Battery</a:t>
                      </a:r>
                    </a:p>
                    <a:p>
                      <a:pPr marL="171450" indent="-171450">
                        <a:buFont typeface="Arial" panose="020B0604020202020204" pitchFamily="34" charset="0"/>
                        <a:buChar char="•"/>
                      </a:pPr>
                      <a:r>
                        <a:rPr lang="en-US" sz="700" b="0" dirty="0"/>
                        <a:t>Presenter and Mouse</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074005942"/>
                  </a:ext>
                </a:extLst>
              </a:tr>
            </a:tbl>
          </a:graphicData>
        </a:graphic>
      </p:graphicFrame>
      <p:graphicFrame>
        <p:nvGraphicFramePr>
          <p:cNvPr id="8" name="Table 2">
            <a:extLst>
              <a:ext uri="{FF2B5EF4-FFF2-40B4-BE49-F238E27FC236}">
                <a16:creationId xmlns:a16="http://schemas.microsoft.com/office/drawing/2014/main" id="{D60E88A0-A241-4D5A-A111-CE746794A923}"/>
              </a:ext>
            </a:extLst>
          </p:cNvPr>
          <p:cNvGraphicFramePr>
            <a:graphicFrameLocks noGrp="1"/>
          </p:cNvGraphicFramePr>
          <p:nvPr/>
        </p:nvGraphicFramePr>
        <p:xfrm>
          <a:off x="233504" y="1284725"/>
          <a:ext cx="11516410" cy="1829683"/>
        </p:xfrm>
        <a:graphic>
          <a:graphicData uri="http://schemas.openxmlformats.org/drawingml/2006/table">
            <a:tbl>
              <a:tblPr firstRow="1" bandRow="1">
                <a:tableStyleId>{D7AC3CCA-C797-4891-BE02-D94E43425B78}</a:tableStyleId>
              </a:tblPr>
              <a:tblGrid>
                <a:gridCol w="370000">
                  <a:extLst>
                    <a:ext uri="{9D8B030D-6E8A-4147-A177-3AD203B41FA5}">
                      <a16:colId xmlns:a16="http://schemas.microsoft.com/office/drawing/2014/main" val="1420472604"/>
                    </a:ext>
                  </a:extLst>
                </a:gridCol>
                <a:gridCol w="1857735">
                  <a:extLst>
                    <a:ext uri="{9D8B030D-6E8A-4147-A177-3AD203B41FA5}">
                      <a16:colId xmlns:a16="http://schemas.microsoft.com/office/drawing/2014/main" val="2214487832"/>
                    </a:ext>
                  </a:extLst>
                </a:gridCol>
                <a:gridCol w="1857735">
                  <a:extLst>
                    <a:ext uri="{9D8B030D-6E8A-4147-A177-3AD203B41FA5}">
                      <a16:colId xmlns:a16="http://schemas.microsoft.com/office/drawing/2014/main" val="2520849779"/>
                    </a:ext>
                  </a:extLst>
                </a:gridCol>
                <a:gridCol w="1857735">
                  <a:extLst>
                    <a:ext uri="{9D8B030D-6E8A-4147-A177-3AD203B41FA5}">
                      <a16:colId xmlns:a16="http://schemas.microsoft.com/office/drawing/2014/main" val="1906586290"/>
                    </a:ext>
                  </a:extLst>
                </a:gridCol>
                <a:gridCol w="1857735">
                  <a:extLst>
                    <a:ext uri="{9D8B030D-6E8A-4147-A177-3AD203B41FA5}">
                      <a16:colId xmlns:a16="http://schemas.microsoft.com/office/drawing/2014/main" val="1881144787"/>
                    </a:ext>
                  </a:extLst>
                </a:gridCol>
                <a:gridCol w="1857735">
                  <a:extLst>
                    <a:ext uri="{9D8B030D-6E8A-4147-A177-3AD203B41FA5}">
                      <a16:colId xmlns:a16="http://schemas.microsoft.com/office/drawing/2014/main" val="1284808210"/>
                    </a:ext>
                  </a:extLst>
                </a:gridCol>
                <a:gridCol w="1857735">
                  <a:extLst>
                    <a:ext uri="{9D8B030D-6E8A-4147-A177-3AD203B41FA5}">
                      <a16:colId xmlns:a16="http://schemas.microsoft.com/office/drawing/2014/main" val="662221721"/>
                    </a:ext>
                  </a:extLst>
                </a:gridCol>
              </a:tblGrid>
              <a:tr h="306080">
                <a:tc rowSpan="3">
                  <a:txBody>
                    <a:bodyPr/>
                    <a:lstStyle/>
                    <a:p>
                      <a:r>
                        <a:rPr lang="en-US" sz="1500" b="0" dirty="0">
                          <a:solidFill>
                            <a:srgbClr val="EFEFEF"/>
                          </a:solidFill>
                        </a:rPr>
                        <a:t>Keyboards</a:t>
                      </a:r>
                    </a:p>
                  </a:txBody>
                  <a:tcPr marL="91416" marR="91416" marT="45708" marB="45708" vert="vert270"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831866647"/>
                  </a:ext>
                </a:extLst>
              </a:tr>
              <a:tr h="457081">
                <a:tc vMerge="1">
                  <a:txBody>
                    <a:bodyPr/>
                    <a:lstStyle/>
                    <a:p>
                      <a:endParaRPr lang="en-US" dirty="0"/>
                    </a:p>
                  </a:txBody>
                  <a:tcPr>
                    <a:lnR w="12700" cmpd="sng">
                      <a:noFill/>
                    </a:lnR>
                    <a:lnT w="12700" cmpd="sng">
                      <a:noFill/>
                    </a:lnT>
                    <a:lnB w="12700" cmpd="sng">
                      <a:noFill/>
                    </a:lnB>
                    <a:solidFill>
                      <a:srgbClr val="6F7170"/>
                    </a:solidFill>
                  </a:tcPr>
                </a:tc>
                <a:tc>
                  <a:txBody>
                    <a:bodyPr/>
                    <a:lstStyle/>
                    <a:p>
                      <a:pPr algn="ctr"/>
                      <a:r>
                        <a:rPr lang="en-US" sz="800" dirty="0">
                          <a:hlinkClick r:id="rId13"/>
                        </a:rPr>
                        <a:t>Lenovo Essential Wired Keyboard </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4"/>
                        </a:rPr>
                        <a:t>Lenovo Smartcard Wired Keyboard II</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5"/>
                        </a:rPr>
                        <a:t>Lenovo Go Wireless Numeric Keypad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6"/>
                        </a:rPr>
                        <a:t>Lenovo Professional Wireless Rechargeable Keyboard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7"/>
                        </a:rPr>
                        <a:t>ThinkPad TrackPoint Keyboard II</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18"/>
                        </a:rPr>
                        <a:t>Lenovo Go Wireless Split Keyboard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716499194"/>
                  </a:ext>
                </a:extLst>
              </a:tr>
              <a:tr h="1066522">
                <a:tc vMerge="1">
                  <a:txBody>
                    <a:bodyPr/>
                    <a:lstStyle/>
                    <a:p>
                      <a:endParaRPr lang="en-US" dirty="0"/>
                    </a:p>
                  </a:txBody>
                  <a:tcPr>
                    <a:lnR w="12700" cmpd="sng">
                      <a:noFill/>
                    </a:lnR>
                    <a:lnT w="12700" cmpd="sng">
                      <a:noFill/>
                    </a:lnT>
                    <a:solidFill>
                      <a:srgbClr val="6F7170"/>
                    </a:solidFill>
                  </a:tcPr>
                </a:tc>
                <a:tc>
                  <a:txBody>
                    <a:bodyPr/>
                    <a:lstStyle/>
                    <a:p>
                      <a:pPr marL="0" indent="0">
                        <a:buFont typeface="Arial" panose="020B0604020202020204" pitchFamily="34" charset="0"/>
                        <a:buNone/>
                      </a:pPr>
                      <a:r>
                        <a:rPr lang="en-US" sz="750" b="1" dirty="0"/>
                        <a:t>4Y41C68642 (US English)</a:t>
                      </a:r>
                    </a:p>
                    <a:p>
                      <a:pPr marL="0" indent="0">
                        <a:buFont typeface="Arial" panose="020B0604020202020204" pitchFamily="34" charset="0"/>
                        <a:buNone/>
                      </a:pPr>
                      <a:r>
                        <a:rPr lang="en-US" sz="750" b="1" dirty="0"/>
                        <a:t>4Y41C68655 (CA French)</a:t>
                      </a:r>
                    </a:p>
                    <a:p>
                      <a:pPr marL="171450" indent="-171450">
                        <a:buFont typeface="Arial" panose="020B0604020202020204" pitchFamily="34" charset="0"/>
                        <a:buChar char="•"/>
                      </a:pPr>
                      <a:r>
                        <a:rPr lang="en-US" sz="750" b="0" dirty="0"/>
                        <a:t>Wired USB-A</a:t>
                      </a:r>
                    </a:p>
                    <a:p>
                      <a:pPr marL="171450" indent="-171450">
                        <a:buFont typeface="Arial" panose="020B0604020202020204" pitchFamily="34" charset="0"/>
                        <a:buChar char="•"/>
                      </a:pPr>
                      <a:r>
                        <a:rPr lang="en-US" sz="750" b="0" dirty="0"/>
                        <a:t>Durable with to 10 M clicks</a:t>
                      </a:r>
                    </a:p>
                    <a:p>
                      <a:pPr marL="171450" indent="-171450">
                        <a:buFont typeface="Arial" panose="020B0604020202020204" pitchFamily="34" charset="0"/>
                        <a:buChar char="•"/>
                      </a:pPr>
                      <a:r>
                        <a:rPr lang="en-US" sz="750" b="0" dirty="0"/>
                        <a:t>Spill resistant</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indent="0">
                        <a:buFont typeface="Arial" panose="020B0604020202020204" pitchFamily="34" charset="0"/>
                        <a:buNone/>
                      </a:pPr>
                      <a:r>
                        <a:rPr lang="en-US" sz="750" b="1" dirty="0"/>
                        <a:t>4Y41B69353 (US English)</a:t>
                      </a:r>
                    </a:p>
                    <a:p>
                      <a:pPr marL="0" indent="0">
                        <a:buFont typeface="Arial" panose="020B0604020202020204" pitchFamily="34" charset="0"/>
                        <a:buNone/>
                      </a:pPr>
                      <a:r>
                        <a:rPr lang="en-US" sz="750" b="1" dirty="0"/>
                        <a:t>4Y41B69371 (CA French)</a:t>
                      </a:r>
                    </a:p>
                    <a:p>
                      <a:pPr marL="171450" indent="-171450">
                        <a:buFont typeface="Arial" panose="020B0604020202020204" pitchFamily="34" charset="0"/>
                        <a:buChar char="•"/>
                      </a:pPr>
                      <a:r>
                        <a:rPr lang="en-US" sz="750" b="0" dirty="0"/>
                        <a:t>Wired USB-A</a:t>
                      </a:r>
                    </a:p>
                    <a:p>
                      <a:pPr marL="171450" indent="-171450">
                        <a:buFont typeface="Arial" panose="020B0604020202020204" pitchFamily="34" charset="0"/>
                        <a:buChar char="•"/>
                      </a:pPr>
                      <a:r>
                        <a:rPr lang="en-US" sz="750" b="0" dirty="0"/>
                        <a:t>Easy access 30-degree vertical smartcard insertion</a:t>
                      </a:r>
                    </a:p>
                    <a:p>
                      <a:pPr marL="171450" indent="-171450">
                        <a:buFont typeface="Arial" panose="020B0604020202020204" pitchFamily="34" charset="0"/>
                        <a:buChar char="•"/>
                      </a:pPr>
                      <a:r>
                        <a:rPr lang="en-US" sz="750" b="0" dirty="0"/>
                        <a:t>Smartcard 16/32/64KB support</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50" b="1" dirty="0"/>
                        <a:t>4Y41C33791</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Wireless 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Rechargeable USB-C</a:t>
                      </a:r>
                    </a:p>
                    <a:p>
                      <a:pPr marL="171450" indent="-171450">
                        <a:buFont typeface="Arial" panose="020B0604020202020204" pitchFamily="34" charset="0"/>
                        <a:buChar char="•"/>
                      </a:pPr>
                      <a:r>
                        <a:rPr lang="en-US" sz="750" dirty="0"/>
                        <a:t>1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l"/>
                      <a:r>
                        <a:rPr lang="en-US" sz="750" b="1" dirty="0"/>
                        <a:t>4Y41K04031 (US English)</a:t>
                      </a:r>
                    </a:p>
                    <a:p>
                      <a:pPr algn="l"/>
                      <a:r>
                        <a:rPr lang="en-US" sz="750" b="1" dirty="0"/>
                        <a:t>4Y41K04043 (CA French 445)</a:t>
                      </a:r>
                    </a:p>
                    <a:p>
                      <a:pPr algn="l"/>
                      <a:r>
                        <a:rPr lang="en-US" sz="750" b="1" dirty="0"/>
                        <a:t>4Y41K04044 (CA French 058)</a:t>
                      </a:r>
                    </a:p>
                    <a:p>
                      <a:pPr marL="171450" indent="-171450">
                        <a:buFont typeface="Arial" panose="020B0604020202020204" pitchFamily="34" charset="0"/>
                        <a:buChar char="•"/>
                      </a:pPr>
                      <a:r>
                        <a:rPr lang="en-US" sz="750" dirty="0"/>
                        <a:t>Wireless Bluetooth or 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Rechargeable USB-C</a:t>
                      </a:r>
                    </a:p>
                    <a:p>
                      <a:pPr marL="171450" indent="-171450">
                        <a:buFont typeface="Arial" panose="020B0604020202020204" pitchFamily="34" charset="0"/>
                        <a:buChar char="•"/>
                      </a:pPr>
                      <a:r>
                        <a:rPr lang="en-US" sz="750" dirty="0"/>
                        <a:t>Full size, slim profile</a:t>
                      </a:r>
                    </a:p>
                    <a:p>
                      <a:pPr marL="171450" indent="-171450">
                        <a:buFont typeface="Arial" panose="020B0604020202020204" pitchFamily="34" charset="0"/>
                        <a:buChar char="•"/>
                      </a:pPr>
                      <a:r>
                        <a:rPr lang="en-US" sz="750" dirty="0"/>
                        <a:t>3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50" b="1" dirty="0"/>
                        <a:t>4Y40X49493 (US English)</a:t>
                      </a:r>
                    </a:p>
                    <a:p>
                      <a:r>
                        <a:rPr lang="en-US" sz="750" b="1" dirty="0"/>
                        <a:t>4Y40X49498 (CA French)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Wireless Bluetooth or Nano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Rechargeable USB-C</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Compact size</a:t>
                      </a:r>
                    </a:p>
                    <a:p>
                      <a:pPr marL="171450" indent="-171450">
                        <a:buFont typeface="Arial" panose="020B0604020202020204" pitchFamily="34" charset="0"/>
                        <a:buChar char="•"/>
                      </a:pPr>
                      <a:r>
                        <a:rPr lang="en-US" sz="750" dirty="0"/>
                        <a:t>1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750" b="1" dirty="0"/>
                        <a:t>4Y41C33748 (US English)</a:t>
                      </a:r>
                    </a:p>
                    <a:p>
                      <a:r>
                        <a:rPr lang="en-US" sz="750" b="1" dirty="0"/>
                        <a:t>4Y41C33760 (CA French)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Wireless 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Ergonomic full size</a:t>
                      </a:r>
                    </a:p>
                    <a:p>
                      <a:pPr marL="171450" indent="-171450">
                        <a:buFont typeface="Arial" panose="020B0604020202020204" pitchFamily="34" charset="0"/>
                        <a:buChar char="•"/>
                      </a:pPr>
                      <a:r>
                        <a:rPr lang="en-US" sz="750" dirty="0"/>
                        <a:t>1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2211901238"/>
                  </a:ext>
                </a:extLst>
              </a:tr>
            </a:tbl>
          </a:graphicData>
        </a:graphic>
      </p:graphicFrame>
      <p:pic>
        <p:nvPicPr>
          <p:cNvPr id="16" name="Picture 15">
            <a:extLst>
              <a:ext uri="{FF2B5EF4-FFF2-40B4-BE49-F238E27FC236}">
                <a16:creationId xmlns:a16="http://schemas.microsoft.com/office/drawing/2014/main" id="{60192EA6-E8D1-4989-9BF3-923A407F7A19}"/>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8503003" y="3069135"/>
            <a:ext cx="772746" cy="772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B9139CCA-9C37-4854-8B4B-96D83F3FA780}"/>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045082" y="3069135"/>
            <a:ext cx="939917" cy="7049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138564C3-6E0D-483C-A7EB-2D6C8FB94BA7}"/>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007449" y="2970127"/>
            <a:ext cx="1116061" cy="8370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D790660-DA9D-D975-E684-11C36CD9AB30}"/>
              </a:ext>
            </a:extLst>
          </p:cNvPr>
          <p:cNvPicPr>
            <a:picLocks noChangeAspect="1" noChangeArrowheads="1"/>
          </p:cNvPicPr>
          <p:nvPr/>
        </p:nvPicPr>
        <p:blipFill>
          <a:blip r:embed="rId22" cstate="email">
            <a:extLst>
              <a:ext uri="{BEBA8EAE-BF5A-486C-A8C5-ECC9F3942E4B}">
                <a14:imgProps xmlns:a14="http://schemas.microsoft.com/office/drawing/2010/main">
                  <a14:imgLayer r:embed="rId2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6409812" y="2913490"/>
            <a:ext cx="1392587" cy="928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8CF9ACB-D1E4-8570-0E7D-4BDBA1688B1A}"/>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0244873" y="2727095"/>
            <a:ext cx="1209131" cy="12091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30D6368-45F5-682A-DD66-6BAFFDCF0B78}"/>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5026683" y="3081624"/>
            <a:ext cx="554714" cy="5547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BF2FFB2-799D-FEF3-F9DD-572019CE77E4}"/>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84461" y="5573275"/>
            <a:ext cx="704055" cy="9387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6C28E622-2011-CDD1-7565-AF04E6DAF63D}"/>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765246" y="5908286"/>
            <a:ext cx="638710" cy="6387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25423436-AB46-6A60-8301-5321FC32076B}"/>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9914424" y="5917011"/>
            <a:ext cx="660897" cy="6608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a16="http://schemas.microsoft.com/office/drawing/2014/main" id="{EAD00C4E-0F8B-59E3-33DF-CB0835F624E1}"/>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0854556" y="5621359"/>
            <a:ext cx="1085485" cy="10854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5487753B-B830-8C9B-9073-536BA873AB5A}"/>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2645046" y="5785897"/>
            <a:ext cx="774353" cy="774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a:extLst>
              <a:ext uri="{FF2B5EF4-FFF2-40B4-BE49-F238E27FC236}">
                <a16:creationId xmlns:a16="http://schemas.microsoft.com/office/drawing/2014/main" id="{3C2CACCF-BBEA-9BDB-7160-28A5D8A4897C}"/>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4677137" y="5881752"/>
            <a:ext cx="793299" cy="79329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a:extLst>
              <a:ext uri="{FF2B5EF4-FFF2-40B4-BE49-F238E27FC236}">
                <a16:creationId xmlns:a16="http://schemas.microsoft.com/office/drawing/2014/main" id="{9F006B5D-A922-81FD-D7C7-1553F0BF0C1A}"/>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491304" y="5731459"/>
            <a:ext cx="1020314" cy="10203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0D033877-3295-8F84-79EA-379F109BC6FA}"/>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6058792" y="5721106"/>
            <a:ext cx="900246" cy="9002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2C71BEB-06D9-6326-DE8F-C6165612B877}"/>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620178" y="5717893"/>
            <a:ext cx="671652" cy="10074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981AA75-4A6B-7BCA-C5EB-7A33322F96AE}"/>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3661092" y="5908286"/>
            <a:ext cx="774352" cy="5807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9949131-D9EB-02D5-6E74-A30BE23398D2}"/>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6850043" y="5899245"/>
            <a:ext cx="683045" cy="91072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0D45F9F-0316-765B-0DAE-8746EB5189DA}"/>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8844626" y="5959326"/>
            <a:ext cx="790563" cy="7905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8F5F75-5F67-AE21-27B8-DC5CDB6F51B1}"/>
              </a:ext>
            </a:extLst>
          </p:cNvPr>
          <p:cNvSpPr txBox="1"/>
          <p:nvPr/>
        </p:nvSpPr>
        <p:spPr>
          <a:xfrm>
            <a:off x="7815678" y="757474"/>
            <a:ext cx="3442200" cy="338554"/>
          </a:xfrm>
          <a:prstGeom prst="rect">
            <a:avLst/>
          </a:prstGeom>
          <a:noFill/>
        </p:spPr>
        <p:txBody>
          <a:bodyPr wrap="square" rtlCol="0">
            <a:spAutoFit/>
          </a:bodyPr>
          <a:lstStyle/>
          <a:p>
            <a:pPr algn="r"/>
            <a:r>
              <a:rPr lang="en-US" sz="1600" dirty="0"/>
              <a:t>Prices shown in USD</a:t>
            </a:r>
          </a:p>
        </p:txBody>
      </p:sp>
    </p:spTree>
    <p:extLst>
      <p:ext uri="{BB962C8B-B14F-4D97-AF65-F5344CB8AC3E}">
        <p14:creationId xmlns:p14="http://schemas.microsoft.com/office/powerpoint/2010/main" val="66772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9F78B2E-0B17-484A-85C1-3C862AD55557}"/>
              </a:ext>
            </a:extLst>
          </p:cNvPr>
          <p:cNvSpPr txBox="1"/>
          <p:nvPr/>
        </p:nvSpPr>
        <p:spPr>
          <a:xfrm>
            <a:off x="1051482" y="228600"/>
            <a:ext cx="9564857" cy="769441"/>
          </a:xfrm>
          <a:prstGeom prst="rect">
            <a:avLst/>
          </a:prstGeom>
          <a:noFill/>
        </p:spPr>
        <p:txBody>
          <a:bodyPr wrap="square" rtlCol="0">
            <a:spAutoFit/>
          </a:bodyPr>
          <a:lstStyle/>
          <a:p>
            <a:r>
              <a:rPr lang="en-US" dirty="0">
                <a:solidFill>
                  <a:srgbClr val="FFFFFF"/>
                </a:solidFill>
                <a:ea typeface="Arial" charset="0"/>
                <a:cs typeface="Arial" charset="0"/>
              </a:rPr>
              <a:t>THINKPAD PREMIUM TOPSELLER NOTEBOOKS</a:t>
            </a:r>
          </a:p>
          <a:p>
            <a:r>
              <a:rPr lang="en-US" sz="2000" i="1" dirty="0">
                <a:solidFill>
                  <a:srgbClr val="FFFFFF"/>
                </a:solidFill>
                <a:ea typeface="Arial" charset="0"/>
                <a:cs typeface="Arial" charset="0"/>
              </a:rPr>
              <a:t>X &amp; Z Series </a:t>
            </a:r>
          </a:p>
        </p:txBody>
      </p:sp>
      <p:pic>
        <p:nvPicPr>
          <p:cNvPr id="15" name="Picture 14">
            <a:extLst>
              <a:ext uri="{FF2B5EF4-FFF2-40B4-BE49-F238E27FC236}">
                <a16:creationId xmlns:a16="http://schemas.microsoft.com/office/drawing/2014/main" id="{71C3FEDB-4CBC-4B9D-B69F-29DFD11CB9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18" name="Rectangle 17">
            <a:extLst>
              <a:ext uri="{FF2B5EF4-FFF2-40B4-BE49-F238E27FC236}">
                <a16:creationId xmlns:a16="http://schemas.microsoft.com/office/drawing/2014/main" id="{8919F1DD-C3BE-8331-3263-AAC01AA1577D}"/>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3 OF 4  ]</a:t>
            </a:r>
            <a:endParaRPr lang="en-US" sz="1000" b="1" dirty="0">
              <a:latin typeface="Arial" charset="0"/>
              <a:ea typeface="Arial" charset="0"/>
              <a:cs typeface="Arial" charset="0"/>
            </a:endParaRPr>
          </a:p>
        </p:txBody>
      </p:sp>
      <p:graphicFrame>
        <p:nvGraphicFramePr>
          <p:cNvPr id="9" name="Table 8">
            <a:extLst>
              <a:ext uri="{FF2B5EF4-FFF2-40B4-BE49-F238E27FC236}">
                <a16:creationId xmlns:a16="http://schemas.microsoft.com/office/drawing/2014/main" id="{90B04B64-A3BB-3A00-7031-9316A6918BA6}"/>
              </a:ext>
            </a:extLst>
          </p:cNvPr>
          <p:cNvGraphicFramePr>
            <a:graphicFrameLocks noGrp="1"/>
          </p:cNvGraphicFramePr>
          <p:nvPr>
            <p:extLst>
              <p:ext uri="{D42A27DB-BD31-4B8C-83A1-F6EECF244321}">
                <p14:modId xmlns:p14="http://schemas.microsoft.com/office/powerpoint/2010/main" val="697902291"/>
              </p:ext>
            </p:extLst>
          </p:nvPr>
        </p:nvGraphicFramePr>
        <p:xfrm>
          <a:off x="1689539" y="1384917"/>
          <a:ext cx="3397454" cy="2838478"/>
        </p:xfrm>
        <a:graphic>
          <a:graphicData uri="http://schemas.openxmlformats.org/drawingml/2006/table">
            <a:tbl>
              <a:tblPr firstRow="1"/>
              <a:tblGrid>
                <a:gridCol w="299633">
                  <a:extLst>
                    <a:ext uri="{9D8B030D-6E8A-4147-A177-3AD203B41FA5}">
                      <a16:colId xmlns:a16="http://schemas.microsoft.com/office/drawing/2014/main" val="20005"/>
                    </a:ext>
                  </a:extLst>
                </a:gridCol>
                <a:gridCol w="1002330">
                  <a:extLst>
                    <a:ext uri="{9D8B030D-6E8A-4147-A177-3AD203B41FA5}">
                      <a16:colId xmlns:a16="http://schemas.microsoft.com/office/drawing/2014/main" val="20006"/>
                    </a:ext>
                  </a:extLst>
                </a:gridCol>
                <a:gridCol w="998990">
                  <a:extLst>
                    <a:ext uri="{9D8B030D-6E8A-4147-A177-3AD203B41FA5}">
                      <a16:colId xmlns:a16="http://schemas.microsoft.com/office/drawing/2014/main" val="20008"/>
                    </a:ext>
                  </a:extLst>
                </a:gridCol>
                <a:gridCol w="1096501">
                  <a:extLst>
                    <a:ext uri="{9D8B030D-6E8A-4147-A177-3AD203B41FA5}">
                      <a16:colId xmlns:a16="http://schemas.microsoft.com/office/drawing/2014/main" val="20009"/>
                    </a:ext>
                  </a:extLst>
                </a:gridCol>
              </a:tblGrid>
              <a:tr h="237476">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X1 Carbon 11</a:t>
                      </a:r>
                      <a:r>
                        <a:rPr kumimoji="0" lang="en-US" sz="1100" b="0" i="0" u="none" strike="noStrike" kern="1200" cap="none" spc="0" normalizeH="0" baseline="30000" noProof="0" dirty="0">
                          <a:ln>
                            <a:noFill/>
                          </a:ln>
                          <a:solidFill>
                            <a:prstClr val="white"/>
                          </a:solidFill>
                          <a:effectLst/>
                          <a:uLnTx/>
                          <a:uFillTx/>
                          <a:latin typeface="Arial" charset="0"/>
                          <a:ea typeface="Arial" charset="0"/>
                          <a:cs typeface="Arial" charset="0"/>
                        </a:rPr>
                        <a:t>th</a:t>
                      </a: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 Gen</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$2339</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$2799</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$3169</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116113">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$150 Rebate</a:t>
                      </a:r>
                      <a:endParaRPr kumimoji="0" lang="en-US" sz="700" b="1" i="0" u="none" strike="noStrike" kern="1200" cap="none" spc="0" normalizeH="0" baseline="0" noProof="0" dirty="0">
                        <a:ln>
                          <a:noFill/>
                        </a:ln>
                        <a:solidFill>
                          <a:schemeClr val="accent4"/>
                        </a:solidFill>
                        <a:effectLst/>
                        <a:uLnTx/>
                        <a:uFillTx/>
                        <a:latin typeface="Arial"/>
                        <a:ea typeface="+mn-ea"/>
                        <a:cs typeface="Arial"/>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228082">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21HM000GUS</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21HM000JUS</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21HM000SUS</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228082">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21HM000GCA</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21HM000JCA</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21HM000SCA</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706616683"/>
                  </a:ext>
                </a:extLst>
              </a:tr>
              <a:tr h="28613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430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32GB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19927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21135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(400nit)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FHD (400nit) </a:t>
                      </a:r>
                      <a:r>
                        <a:rPr kumimoji="0" lang="en-US" sz="600" b="0" i="0" u="none" strike="noStrike" kern="1200" cap="none" spc="0" normalizeH="0" baseline="0" noProof="0" dirty="0">
                          <a:ln>
                            <a:noFill/>
                          </a:ln>
                          <a:solidFill>
                            <a:srgbClr val="000000"/>
                          </a:solidFill>
                          <a:effectLst/>
                          <a:uLnTx/>
                          <a:uFillTx/>
                          <a:latin typeface="Arial"/>
                          <a:ea typeface="+mn-ea"/>
                          <a:cs typeface="Arial"/>
                        </a:rPr>
                        <a:t>+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FHD (400nit) </a:t>
                      </a:r>
                      <a:r>
                        <a:rPr kumimoji="0" lang="en-US" sz="600" b="0" i="0" u="none" strike="noStrike" kern="1200" cap="none" spc="0" normalizeH="0" baseline="0" noProof="0" dirty="0">
                          <a:ln>
                            <a:noFill/>
                          </a:ln>
                          <a:solidFill>
                            <a:srgbClr val="000000"/>
                          </a:solidFill>
                          <a:effectLst/>
                          <a:uLnTx/>
                          <a:uFillTx/>
                          <a:latin typeface="Arial"/>
                          <a:ea typeface="+mn-ea"/>
                          <a:cs typeface="Arial"/>
                        </a:rPr>
                        <a:t>+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42920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28613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8739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28613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2" name="Table 1">
            <a:extLst>
              <a:ext uri="{FF2B5EF4-FFF2-40B4-BE49-F238E27FC236}">
                <a16:creationId xmlns:a16="http://schemas.microsoft.com/office/drawing/2014/main" id="{40EFF4DE-9554-0BC6-C371-41F7D545A751}"/>
              </a:ext>
            </a:extLst>
          </p:cNvPr>
          <p:cNvGraphicFramePr>
            <a:graphicFrameLocks noGrp="1"/>
          </p:cNvGraphicFramePr>
          <p:nvPr>
            <p:extLst>
              <p:ext uri="{D42A27DB-BD31-4B8C-83A1-F6EECF244321}">
                <p14:modId xmlns:p14="http://schemas.microsoft.com/office/powerpoint/2010/main" val="2006644052"/>
              </p:ext>
            </p:extLst>
          </p:nvPr>
        </p:nvGraphicFramePr>
        <p:xfrm>
          <a:off x="6403972" y="1385044"/>
          <a:ext cx="2542044" cy="2829515"/>
        </p:xfrm>
        <a:graphic>
          <a:graphicData uri="http://schemas.openxmlformats.org/drawingml/2006/table">
            <a:tbl>
              <a:tblPr firstRow="1"/>
              <a:tblGrid>
                <a:gridCol w="300123">
                  <a:extLst>
                    <a:ext uri="{9D8B030D-6E8A-4147-A177-3AD203B41FA5}">
                      <a16:colId xmlns:a16="http://schemas.microsoft.com/office/drawing/2014/main" val="20005"/>
                    </a:ext>
                  </a:extLst>
                </a:gridCol>
                <a:gridCol w="1104023">
                  <a:extLst>
                    <a:ext uri="{9D8B030D-6E8A-4147-A177-3AD203B41FA5}">
                      <a16:colId xmlns:a16="http://schemas.microsoft.com/office/drawing/2014/main" val="20006"/>
                    </a:ext>
                  </a:extLst>
                </a:gridCol>
                <a:gridCol w="1137898">
                  <a:extLst>
                    <a:ext uri="{9D8B030D-6E8A-4147-A177-3AD203B41FA5}">
                      <a16:colId xmlns:a16="http://schemas.microsoft.com/office/drawing/2014/main" val="20008"/>
                    </a:ext>
                  </a:extLst>
                </a:gridCol>
              </a:tblGrid>
              <a:tr h="292032">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X1 Yoga 8</a:t>
                      </a:r>
                      <a:r>
                        <a:rPr kumimoji="0" lang="en-US" sz="1100" b="0" i="0" u="none" strike="noStrike" kern="1200" cap="none" spc="0" normalizeH="0" baseline="30000" noProof="0" dirty="0">
                          <a:ln>
                            <a:noFill/>
                          </a:ln>
                          <a:solidFill>
                            <a:prstClr val="white"/>
                          </a:solidFill>
                          <a:effectLst/>
                          <a:uLnTx/>
                          <a:uFillTx/>
                          <a:latin typeface="Arial" charset="0"/>
                          <a:ea typeface="Arial" charset="0"/>
                          <a:cs typeface="Arial" charset="0"/>
                        </a:rPr>
                        <a:t>th</a:t>
                      </a: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 Gen</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$2539</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$2959</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95157">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Arial"/>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$150 Rebate</a:t>
                      </a:r>
                      <a:endParaRPr kumimoji="0" lang="en-US" sz="700" b="1" i="0" u="none" strike="noStrike" kern="1200" cap="none" spc="0" normalizeH="0" baseline="0" noProof="0" dirty="0">
                        <a:ln>
                          <a:noFill/>
                        </a:ln>
                        <a:solidFill>
                          <a:schemeClr val="accent4"/>
                        </a:solidFill>
                        <a:effectLst/>
                        <a:uLnTx/>
                        <a:uFillTx/>
                        <a:latin typeface="Arial"/>
                        <a:ea typeface="+mn-ea"/>
                        <a:cs typeface="Arial"/>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05660">
                <a:tc vMerge="1">
                  <a:txBody>
                    <a:bodyPr/>
                    <a:lstStyle/>
                    <a:p>
                      <a:endParaRPr lang="en-US"/>
                    </a:p>
                  </a:txBody>
                  <a:tcPr/>
                </a:tc>
                <a:tc>
                  <a:txBody>
                    <a:bodyPr/>
                    <a:lstStyle/>
                    <a:p>
                      <a:pPr algn="ctr" fontAlgn="b"/>
                      <a:r>
                        <a:rPr lang="en-US" sz="700" b="1" i="0" u="none" strike="noStrike" kern="1200" dirty="0">
                          <a:solidFill>
                            <a:srgbClr val="000000"/>
                          </a:solidFill>
                          <a:effectLst/>
                          <a:latin typeface="Arial" charset="0"/>
                          <a:cs typeface="Arial" charset="0"/>
                        </a:rPr>
                        <a:t>21HQ001NUS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700" b="1" i="0" u="none" strike="noStrike" kern="1200" dirty="0">
                          <a:solidFill>
                            <a:srgbClr val="000000"/>
                          </a:solidFill>
                          <a:effectLst/>
                          <a:latin typeface="Arial" charset="0"/>
                          <a:cs typeface="Arial" charset="0"/>
                        </a:rPr>
                        <a:t>21HQ0007US – Grey</a:t>
                      </a:r>
                    </a:p>
                  </a:txBody>
                  <a:tcPr marL="3174" marR="3174" marT="3174"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05660">
                <a:tc vMerge="1">
                  <a:txBody>
                    <a:bodyPr/>
                    <a:lstStyle/>
                    <a:p>
                      <a:endParaRPr lang="en-US"/>
                    </a:p>
                  </a:txBody>
                  <a:tcPr/>
                </a:tc>
                <a:tc>
                  <a:txBody>
                    <a:bodyPr/>
                    <a:lstStyle/>
                    <a:p>
                      <a:pPr algn="ctr" fontAlgn="b"/>
                      <a:r>
                        <a:rPr lang="en-US" sz="700" b="1" i="0" u="none" strike="noStrike" kern="1200" dirty="0">
                          <a:solidFill>
                            <a:srgbClr val="000000"/>
                          </a:solidFill>
                          <a:effectLst/>
                          <a:latin typeface="Arial" charset="0"/>
                          <a:cs typeface="Arial" charset="0"/>
                        </a:rPr>
                        <a:t>21HQ001NCA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700" b="1" i="0" u="none" strike="noStrike" kern="1200" dirty="0">
                          <a:solidFill>
                            <a:srgbClr val="000000"/>
                          </a:solidFill>
                          <a:effectLst/>
                          <a:latin typeface="Arial" charset="0"/>
                          <a:cs typeface="Arial" charset="0"/>
                        </a:rPr>
                        <a:t>21HQ0007CA – Grey</a:t>
                      </a:r>
                    </a:p>
                  </a:txBody>
                  <a:tcPr marL="3174" marR="3174" marT="3174"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14669996"/>
                  </a:ext>
                </a:extLst>
              </a:tr>
              <a:tr h="25609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7652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19234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5609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a:t>
                      </a:r>
                      <a:r>
                        <a:rPr lang="en-US" sz="600" b="1" i="0" u="none" strike="noStrike" dirty="0">
                          <a:solidFill>
                            <a:srgbClr val="FF0000"/>
                          </a:solidFill>
                          <a:effectLst/>
                          <a:latin typeface="Arial" charset="0"/>
                          <a:ea typeface="Arial" charset="0"/>
                          <a:cs typeface="Arial" charset="0"/>
                        </a:rPr>
                        <a:t>Touch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8501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 Pen</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Camera, Backlit KBD, FPR, 2x2 AX WLAN, BT, Pen</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5609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25969">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25609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4449D7E1-EAA4-F479-9BFB-702D3C0AE0EB}"/>
              </a:ext>
            </a:extLst>
          </p:cNvPr>
          <p:cNvSpPr txBox="1"/>
          <p:nvPr/>
        </p:nvSpPr>
        <p:spPr>
          <a:xfrm>
            <a:off x="3985852" y="5859959"/>
            <a:ext cx="1644296" cy="271542"/>
          </a:xfrm>
          <a:prstGeom prst="rect">
            <a:avLst/>
          </a:prstGeom>
          <a:noFill/>
        </p:spPr>
        <p:txBody>
          <a:bodyPr wrap="square" rtlCol="0">
            <a:spAutoFit/>
          </a:bodyPr>
          <a:lstStyle/>
          <a:p>
            <a:pPr defTabSz="1218621"/>
            <a:r>
              <a:rPr lang="en-US" sz="1165" i="1" dirty="0">
                <a:solidFill>
                  <a:srgbClr val="000000"/>
                </a:solidFill>
                <a:latin typeface="Arial"/>
              </a:rPr>
              <a:t>X1 Carbon 11</a:t>
            </a:r>
            <a:r>
              <a:rPr lang="en-US" sz="1165" i="1" baseline="30000" dirty="0">
                <a:solidFill>
                  <a:srgbClr val="000000"/>
                </a:solidFill>
                <a:latin typeface="Arial"/>
              </a:rPr>
              <a:t>th</a:t>
            </a:r>
            <a:r>
              <a:rPr lang="en-US" sz="1165" i="1" dirty="0">
                <a:solidFill>
                  <a:srgbClr val="000000"/>
                </a:solidFill>
                <a:latin typeface="Arial"/>
              </a:rPr>
              <a:t> Gen</a:t>
            </a:r>
          </a:p>
        </p:txBody>
      </p:sp>
      <p:pic>
        <p:nvPicPr>
          <p:cNvPr id="12" name="Picture 11" descr="A picture containing electronics, notebook, computer, computer&#10;&#10;Description automatically generated">
            <a:extLst>
              <a:ext uri="{FF2B5EF4-FFF2-40B4-BE49-F238E27FC236}">
                <a16:creationId xmlns:a16="http://schemas.microsoft.com/office/drawing/2014/main" id="{2B75CC52-730E-EA7A-911A-A49D2BA01208}"/>
              </a:ext>
            </a:extLst>
          </p:cNvPr>
          <p:cNvPicPr>
            <a:picLocks noChangeAspect="1"/>
          </p:cNvPicPr>
          <p:nvPr/>
        </p:nvPicPr>
        <p:blipFill rotWithShape="1">
          <a:blip r:embed="rId3"/>
          <a:srcRect l="-683" t="9292" r="683" b="13748"/>
          <a:stretch/>
        </p:blipFill>
        <p:spPr>
          <a:xfrm>
            <a:off x="1661657" y="4258920"/>
            <a:ext cx="2324195" cy="1788690"/>
          </a:xfrm>
          <a:prstGeom prst="rect">
            <a:avLst/>
          </a:prstGeom>
        </p:spPr>
      </p:pic>
      <p:pic>
        <p:nvPicPr>
          <p:cNvPr id="13" name="Picture 12">
            <a:extLst>
              <a:ext uri="{FF2B5EF4-FFF2-40B4-BE49-F238E27FC236}">
                <a16:creationId xmlns:a16="http://schemas.microsoft.com/office/drawing/2014/main" id="{55A6392F-90DC-BB5B-DDCA-B9DC32F94DA4}"/>
              </a:ext>
            </a:extLst>
          </p:cNvPr>
          <p:cNvPicPr>
            <a:picLocks noChangeAspect="1"/>
          </p:cNvPicPr>
          <p:nvPr/>
        </p:nvPicPr>
        <p:blipFill>
          <a:blip r:embed="rId4"/>
          <a:stretch>
            <a:fillRect/>
          </a:stretch>
        </p:blipFill>
        <p:spPr>
          <a:xfrm>
            <a:off x="6238958" y="4365407"/>
            <a:ext cx="1901865" cy="1901865"/>
          </a:xfrm>
          <a:prstGeom prst="rect">
            <a:avLst/>
          </a:prstGeom>
        </p:spPr>
      </p:pic>
      <p:sp>
        <p:nvSpPr>
          <p:cNvPr id="16" name="TextBox 15">
            <a:extLst>
              <a:ext uri="{FF2B5EF4-FFF2-40B4-BE49-F238E27FC236}">
                <a16:creationId xmlns:a16="http://schemas.microsoft.com/office/drawing/2014/main" id="{B19BE9BE-5377-88D2-4134-CFEFB10F625F}"/>
              </a:ext>
            </a:extLst>
          </p:cNvPr>
          <p:cNvSpPr txBox="1"/>
          <p:nvPr/>
        </p:nvSpPr>
        <p:spPr>
          <a:xfrm>
            <a:off x="8570432" y="5859959"/>
            <a:ext cx="1644296" cy="271542"/>
          </a:xfrm>
          <a:prstGeom prst="rect">
            <a:avLst/>
          </a:prstGeom>
          <a:noFill/>
        </p:spPr>
        <p:txBody>
          <a:bodyPr wrap="square" rtlCol="0">
            <a:spAutoFit/>
          </a:bodyPr>
          <a:lstStyle/>
          <a:p>
            <a:pPr defTabSz="1218621"/>
            <a:r>
              <a:rPr lang="en-US" sz="1165" i="1" dirty="0">
                <a:solidFill>
                  <a:srgbClr val="000000"/>
                </a:solidFill>
                <a:latin typeface="Arial"/>
              </a:rPr>
              <a:t>X1 Yoga 8</a:t>
            </a:r>
            <a:r>
              <a:rPr lang="en-US" sz="1165" i="1" baseline="30000" dirty="0">
                <a:solidFill>
                  <a:srgbClr val="000000"/>
                </a:solidFill>
                <a:latin typeface="Arial"/>
              </a:rPr>
              <a:t>th</a:t>
            </a:r>
            <a:r>
              <a:rPr lang="en-US" sz="1165" i="1" dirty="0">
                <a:solidFill>
                  <a:srgbClr val="000000"/>
                </a:solidFill>
                <a:latin typeface="Arial"/>
              </a:rPr>
              <a:t> Gen</a:t>
            </a:r>
          </a:p>
        </p:txBody>
      </p:sp>
    </p:spTree>
    <p:extLst>
      <p:ext uri="{BB962C8B-B14F-4D97-AF65-F5344CB8AC3E}">
        <p14:creationId xmlns:p14="http://schemas.microsoft.com/office/powerpoint/2010/main" val="2235840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D4E8-B5F9-4E26-AE0D-C9F634B2E715}"/>
              </a:ext>
            </a:extLst>
          </p:cNvPr>
          <p:cNvSpPr>
            <a:spLocks noGrp="1"/>
          </p:cNvSpPr>
          <p:nvPr>
            <p:ph type="title"/>
          </p:nvPr>
        </p:nvSpPr>
        <p:spPr/>
        <p:txBody>
          <a:bodyPr/>
          <a:lstStyle/>
          <a:p>
            <a:r>
              <a:rPr lang="en-US" dirty="0"/>
              <a:t>Laptop Accessories: Cases and Bags</a:t>
            </a:r>
          </a:p>
        </p:txBody>
      </p:sp>
      <p:sp>
        <p:nvSpPr>
          <p:cNvPr id="4" name="Slide Number Placeholder 3">
            <a:extLst>
              <a:ext uri="{FF2B5EF4-FFF2-40B4-BE49-F238E27FC236}">
                <a16:creationId xmlns:a16="http://schemas.microsoft.com/office/drawing/2014/main" id="{D053BAEB-1CC2-4E40-B27A-E7F69F5BEB24}"/>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7" name="Table 18">
            <a:extLst>
              <a:ext uri="{FF2B5EF4-FFF2-40B4-BE49-F238E27FC236}">
                <a16:creationId xmlns:a16="http://schemas.microsoft.com/office/drawing/2014/main" id="{571DB239-4CDD-4AFB-85A4-6B6063AB2400}"/>
              </a:ext>
            </a:extLst>
          </p:cNvPr>
          <p:cNvGraphicFramePr>
            <a:graphicFrameLocks noGrp="1"/>
          </p:cNvGraphicFramePr>
          <p:nvPr>
            <p:extLst>
              <p:ext uri="{D42A27DB-BD31-4B8C-83A1-F6EECF244321}">
                <p14:modId xmlns:p14="http://schemas.microsoft.com/office/powerpoint/2010/main" val="2094286239"/>
              </p:ext>
            </p:extLst>
          </p:nvPr>
        </p:nvGraphicFramePr>
        <p:xfrm>
          <a:off x="316717" y="3153585"/>
          <a:ext cx="7523615" cy="1026163"/>
        </p:xfrm>
        <a:graphic>
          <a:graphicData uri="http://schemas.openxmlformats.org/drawingml/2006/table">
            <a:tbl>
              <a:tblPr firstRow="1" bandRow="1">
                <a:tableStyleId>{D7AC3CCA-C797-4891-BE02-D94E43425B78}</a:tableStyleId>
              </a:tblPr>
              <a:tblGrid>
                <a:gridCol w="464120">
                  <a:extLst>
                    <a:ext uri="{9D8B030D-6E8A-4147-A177-3AD203B41FA5}">
                      <a16:colId xmlns:a16="http://schemas.microsoft.com/office/drawing/2014/main" val="1708317087"/>
                    </a:ext>
                  </a:extLst>
                </a:gridCol>
                <a:gridCol w="1379942">
                  <a:extLst>
                    <a:ext uri="{9D8B030D-6E8A-4147-A177-3AD203B41FA5}">
                      <a16:colId xmlns:a16="http://schemas.microsoft.com/office/drawing/2014/main" val="2151601019"/>
                    </a:ext>
                  </a:extLst>
                </a:gridCol>
                <a:gridCol w="1379942">
                  <a:extLst>
                    <a:ext uri="{9D8B030D-6E8A-4147-A177-3AD203B41FA5}">
                      <a16:colId xmlns:a16="http://schemas.microsoft.com/office/drawing/2014/main" val="3598386839"/>
                    </a:ext>
                  </a:extLst>
                </a:gridCol>
                <a:gridCol w="1335070">
                  <a:extLst>
                    <a:ext uri="{9D8B030D-6E8A-4147-A177-3AD203B41FA5}">
                      <a16:colId xmlns:a16="http://schemas.microsoft.com/office/drawing/2014/main" val="1213922113"/>
                    </a:ext>
                  </a:extLst>
                </a:gridCol>
                <a:gridCol w="1488816">
                  <a:extLst>
                    <a:ext uri="{9D8B030D-6E8A-4147-A177-3AD203B41FA5}">
                      <a16:colId xmlns:a16="http://schemas.microsoft.com/office/drawing/2014/main" val="3114445237"/>
                    </a:ext>
                  </a:extLst>
                </a:gridCol>
                <a:gridCol w="1475725">
                  <a:extLst>
                    <a:ext uri="{9D8B030D-6E8A-4147-A177-3AD203B41FA5}">
                      <a16:colId xmlns:a16="http://schemas.microsoft.com/office/drawing/2014/main" val="2758686496"/>
                    </a:ext>
                  </a:extLst>
                </a:gridCol>
              </a:tblGrid>
              <a:tr h="274249">
                <a:tc rowSpan="3">
                  <a:txBody>
                    <a:bodyPr/>
                    <a:lstStyle/>
                    <a:p>
                      <a:r>
                        <a:rPr lang="en-US" sz="1500" b="0" dirty="0">
                          <a:solidFill>
                            <a:srgbClr val="FFFFFF"/>
                          </a:solidFill>
                        </a:rPr>
                        <a:t>Backpacks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$89.99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$79.99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1483810"/>
                  </a:ext>
                </a:extLst>
              </a:tr>
              <a:tr h="335193">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2"/>
                        </a:rPr>
                        <a:t>ThinkPad 16” Basic Backpack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3"/>
                        </a:rPr>
                        <a:t>ThinkPad Essential 16” Backpack (Eco)</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4"/>
                        </a:rPr>
                        <a:t>ThinkPad Essential Plus 16” Backpack (Eco) </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5"/>
                        </a:rPr>
                        <a:t>ThinkPad 16” Professional Backpack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6"/>
                        </a:rPr>
                        <a:t>ThinkBook Plus Gen 3 Sling Backpack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5545179"/>
                  </a:ext>
                </a:extLst>
              </a:tr>
              <a:tr h="416611">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indent="0" algn="ctr">
                        <a:buFont typeface="Arial" panose="020B0604020202020204" pitchFamily="34" charset="0"/>
                        <a:buNone/>
                      </a:pPr>
                      <a:r>
                        <a:rPr lang="en-US" sz="800" b="1" dirty="0"/>
                        <a:t>4X40K09936</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b="1" dirty="0"/>
                        <a:t>4X1C12468</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US" sz="800" b="1" dirty="0"/>
                        <a:t>4X41A30364</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b="1" dirty="0">
                          <a:solidFill>
                            <a:schemeClr val="tx1"/>
                          </a:solidFill>
                        </a:rPr>
                        <a:t>4X40Q26383</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1" dirty="0"/>
                        <a:t>4X41J35812</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74005942"/>
                  </a:ext>
                </a:extLst>
              </a:tr>
            </a:tbl>
          </a:graphicData>
        </a:graphic>
      </p:graphicFrame>
      <p:graphicFrame>
        <p:nvGraphicFramePr>
          <p:cNvPr id="8" name="Table 2">
            <a:extLst>
              <a:ext uri="{FF2B5EF4-FFF2-40B4-BE49-F238E27FC236}">
                <a16:creationId xmlns:a16="http://schemas.microsoft.com/office/drawing/2014/main" id="{35FFF9BF-690B-4DD2-84BA-B8178668E746}"/>
              </a:ext>
            </a:extLst>
          </p:cNvPr>
          <p:cNvGraphicFramePr>
            <a:graphicFrameLocks noGrp="1"/>
          </p:cNvGraphicFramePr>
          <p:nvPr>
            <p:extLst>
              <p:ext uri="{D42A27DB-BD31-4B8C-83A1-F6EECF244321}">
                <p14:modId xmlns:p14="http://schemas.microsoft.com/office/powerpoint/2010/main" val="2255342222"/>
              </p:ext>
            </p:extLst>
          </p:nvPr>
        </p:nvGraphicFramePr>
        <p:xfrm>
          <a:off x="316717" y="1241604"/>
          <a:ext cx="10504408" cy="1265851"/>
        </p:xfrm>
        <a:graphic>
          <a:graphicData uri="http://schemas.openxmlformats.org/drawingml/2006/table">
            <a:tbl>
              <a:tblPr firstRow="1" bandRow="1">
                <a:tableStyleId>{D7AC3CCA-C797-4891-BE02-D94E43425B78}</a:tableStyleId>
              </a:tblPr>
              <a:tblGrid>
                <a:gridCol w="367050">
                  <a:extLst>
                    <a:ext uri="{9D8B030D-6E8A-4147-A177-3AD203B41FA5}">
                      <a16:colId xmlns:a16="http://schemas.microsoft.com/office/drawing/2014/main" val="1420472604"/>
                    </a:ext>
                  </a:extLst>
                </a:gridCol>
                <a:gridCol w="1047310">
                  <a:extLst>
                    <a:ext uri="{9D8B030D-6E8A-4147-A177-3AD203B41FA5}">
                      <a16:colId xmlns:a16="http://schemas.microsoft.com/office/drawing/2014/main" val="2771983424"/>
                    </a:ext>
                  </a:extLst>
                </a:gridCol>
                <a:gridCol w="1047310">
                  <a:extLst>
                    <a:ext uri="{9D8B030D-6E8A-4147-A177-3AD203B41FA5}">
                      <a16:colId xmlns:a16="http://schemas.microsoft.com/office/drawing/2014/main" val="2214487832"/>
                    </a:ext>
                  </a:extLst>
                </a:gridCol>
                <a:gridCol w="1047310">
                  <a:extLst>
                    <a:ext uri="{9D8B030D-6E8A-4147-A177-3AD203B41FA5}">
                      <a16:colId xmlns:a16="http://schemas.microsoft.com/office/drawing/2014/main" val="2520849779"/>
                    </a:ext>
                  </a:extLst>
                </a:gridCol>
                <a:gridCol w="1047310">
                  <a:extLst>
                    <a:ext uri="{9D8B030D-6E8A-4147-A177-3AD203B41FA5}">
                      <a16:colId xmlns:a16="http://schemas.microsoft.com/office/drawing/2014/main" val="1906586290"/>
                    </a:ext>
                  </a:extLst>
                </a:gridCol>
                <a:gridCol w="1047310">
                  <a:extLst>
                    <a:ext uri="{9D8B030D-6E8A-4147-A177-3AD203B41FA5}">
                      <a16:colId xmlns:a16="http://schemas.microsoft.com/office/drawing/2014/main" val="4140194010"/>
                    </a:ext>
                  </a:extLst>
                </a:gridCol>
                <a:gridCol w="1047310">
                  <a:extLst>
                    <a:ext uri="{9D8B030D-6E8A-4147-A177-3AD203B41FA5}">
                      <a16:colId xmlns:a16="http://schemas.microsoft.com/office/drawing/2014/main" val="3327885764"/>
                    </a:ext>
                  </a:extLst>
                </a:gridCol>
                <a:gridCol w="389695">
                  <a:extLst>
                    <a:ext uri="{9D8B030D-6E8A-4147-A177-3AD203B41FA5}">
                      <a16:colId xmlns:a16="http://schemas.microsoft.com/office/drawing/2014/main" val="816171116"/>
                    </a:ext>
                  </a:extLst>
                </a:gridCol>
                <a:gridCol w="1154601">
                  <a:extLst>
                    <a:ext uri="{9D8B030D-6E8A-4147-A177-3AD203B41FA5}">
                      <a16:colId xmlns:a16="http://schemas.microsoft.com/office/drawing/2014/main" val="3319704170"/>
                    </a:ext>
                  </a:extLst>
                </a:gridCol>
                <a:gridCol w="1154601">
                  <a:extLst>
                    <a:ext uri="{9D8B030D-6E8A-4147-A177-3AD203B41FA5}">
                      <a16:colId xmlns:a16="http://schemas.microsoft.com/office/drawing/2014/main" val="618381815"/>
                    </a:ext>
                  </a:extLst>
                </a:gridCol>
                <a:gridCol w="1154601">
                  <a:extLst>
                    <a:ext uri="{9D8B030D-6E8A-4147-A177-3AD203B41FA5}">
                      <a16:colId xmlns:a16="http://schemas.microsoft.com/office/drawing/2014/main" val="3102654194"/>
                    </a:ext>
                  </a:extLst>
                </a:gridCol>
              </a:tblGrid>
              <a:tr h="274249">
                <a:tc rowSpan="3">
                  <a:txBody>
                    <a:bodyPr/>
                    <a:lstStyle/>
                    <a:p>
                      <a:r>
                        <a:rPr lang="en-US" sz="1500" b="0" dirty="0">
                          <a:solidFill>
                            <a:srgbClr val="EFEFEF"/>
                          </a:solidFill>
                        </a:rPr>
                        <a:t>Toploads</a:t>
                      </a:r>
                    </a:p>
                  </a:txBody>
                  <a:tcPr marL="91416" marR="91416" marT="45708" marB="45708" vert="vert270"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$74.99</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FEFEF"/>
                          </a:solidFill>
                          <a:effectLst/>
                          <a:uLnTx/>
                          <a:uFillTx/>
                          <a:latin typeface="+mn-lt"/>
                          <a:ea typeface="+mn-ea"/>
                          <a:cs typeface="Arial"/>
                        </a:rPr>
                        <a:t>Sleeves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$17.99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21.99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31866647"/>
                  </a:ext>
                </a:extLst>
              </a:tr>
              <a:tr h="335193">
                <a:tc vMerge="1">
                  <a:txBody>
                    <a:bodyPr/>
                    <a:lstStyle/>
                    <a:p>
                      <a:endParaRPr lang="en-US" dirty="0"/>
                    </a:p>
                  </a:txBody>
                  <a:tcPr>
                    <a:lnR w="12700" cmpd="sng">
                      <a:noFill/>
                    </a:lnR>
                    <a:lnT w="12700" cmpd="sng">
                      <a:noFill/>
                    </a:lnT>
                    <a:lnB w="12700" cmpd="sng">
                      <a:noFill/>
                    </a:lnB>
                    <a:solidFill>
                      <a:srgbClr val="6F7170"/>
                    </a:solidFill>
                  </a:tcPr>
                </a:tc>
                <a:tc>
                  <a:txBody>
                    <a:bodyPr/>
                    <a:lstStyle/>
                    <a:p>
                      <a:pPr algn="ctr"/>
                      <a:r>
                        <a:rPr lang="en-US" sz="800" dirty="0">
                          <a:hlinkClick r:id="rId7"/>
                        </a:rPr>
                        <a:t>ThinkPad 16” Basic Topload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8"/>
                        </a:rPr>
                        <a:t>ThinkPad 16” Essential Messenger</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hlinkClick r:id="rId9"/>
                        </a:rPr>
                        <a:t>ThinkPad Essential 16” Topload (Eco)</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hlinkClick r:id="rId10"/>
                        </a:rPr>
                        <a:t>ThinkPad Essential Plus 16” Topload (Eco)</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hlinkClick r:id="rId11"/>
                        </a:rPr>
                        <a:t>ThinkPad 14” Professional Slim Topload</a:t>
                      </a:r>
                      <a:endParaRPr lang="en-US" sz="80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dirty="0">
                          <a:hlinkClick r:id="rId12"/>
                        </a:rPr>
                        <a:t>ThinkPad 16” Professional Topload</a:t>
                      </a:r>
                      <a:endParaRPr lang="en-US" sz="800" dirty="0"/>
                    </a:p>
                    <a:p>
                      <a:pPr algn="ctr"/>
                      <a:endParaRPr lang="en-US" sz="80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vMerge="1">
                  <a:txBody>
                    <a:bodyPr/>
                    <a:lstStyle/>
                    <a:p>
                      <a:endParaRPr lang="en-US"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3"/>
                        </a:rPr>
                        <a:t>ThinkBook 13" Sleeve</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14"/>
                        </a:rPr>
                        <a:t>ThinkBook 14" Sleeve</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14"/>
                        </a:rPr>
                        <a:t>ThinkBook 15-16” Sleeve</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6499194"/>
                  </a:ext>
                </a:extLst>
              </a:tr>
              <a:tr h="412459">
                <a:tc vMerge="1">
                  <a:txBody>
                    <a:bodyPr/>
                    <a:lstStyle/>
                    <a:p>
                      <a:endParaRPr lang="en-US"/>
                    </a:p>
                  </a:txBody>
                  <a:tcPr/>
                </a:tc>
                <a:tc>
                  <a:txBody>
                    <a:bodyPr/>
                    <a:lstStyle/>
                    <a:p>
                      <a:pPr marL="0" indent="0" algn="ctr">
                        <a:buFont typeface="Arial" panose="020B0604020202020204" pitchFamily="34" charset="0"/>
                        <a:buNone/>
                      </a:pPr>
                      <a:r>
                        <a:rPr lang="en-US" sz="800" b="1" dirty="0"/>
                        <a:t>4X40Y95214</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dirty="0">
                          <a:solidFill>
                            <a:schemeClr val="tx1"/>
                          </a:solidFill>
                        </a:rPr>
                        <a:t>4X40Y92515</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dirty="0">
                          <a:solidFill>
                            <a:schemeClr val="tx1"/>
                          </a:solidFill>
                        </a:rPr>
                        <a:t>4X41C12469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panose="020B0604020202020204" pitchFamily="34" charset="0"/>
                        <a:buNone/>
                      </a:pPr>
                      <a:r>
                        <a:rPr lang="en-US" sz="800" b="1" dirty="0"/>
                        <a:t>4X41A30365</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dirty="0"/>
                        <a:t>4X40W19826</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dirty="0"/>
                        <a:t>4X40Q26384</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vMerge="1">
                  <a:txBody>
                    <a:bodyPr/>
                    <a:lstStyle/>
                    <a:p>
                      <a:endParaRPr lang="en-US"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b="1" dirty="0"/>
                        <a:t>4X41B65330</a:t>
                      </a:r>
                    </a:p>
                    <a:p>
                      <a:pPr algn="ctr"/>
                      <a:endParaRPr lang="en-US" sz="800" b="1"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b="1" dirty="0"/>
                        <a:t>4X40X67058</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1" dirty="0"/>
                        <a:t>4X41B65332</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9094800"/>
                  </a:ext>
                </a:extLst>
              </a:tr>
            </a:tbl>
          </a:graphicData>
        </a:graphic>
      </p:graphicFrame>
      <p:pic>
        <p:nvPicPr>
          <p:cNvPr id="9" name="Picture 16">
            <a:extLst>
              <a:ext uri="{FF2B5EF4-FFF2-40B4-BE49-F238E27FC236}">
                <a16:creationId xmlns:a16="http://schemas.microsoft.com/office/drawing/2014/main" id="{322CA9C7-0CE1-49D1-8FE9-F6C06FBF6764}"/>
              </a:ext>
            </a:extLst>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91485" y="4047921"/>
            <a:ext cx="902927" cy="9029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a:extLst>
              <a:ext uri="{FF2B5EF4-FFF2-40B4-BE49-F238E27FC236}">
                <a16:creationId xmlns:a16="http://schemas.microsoft.com/office/drawing/2014/main" id="{36CB7A83-EDB2-46B1-BB5D-C734860C6EF4}"/>
              </a:ext>
            </a:extLst>
          </p:cNvPr>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83259" y="2299438"/>
            <a:ext cx="703301" cy="7033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CFB0E98-C242-456A-8FF3-7E12F3749C4B}"/>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53144" y="2199088"/>
            <a:ext cx="832936" cy="8329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a:extLst>
              <a:ext uri="{FF2B5EF4-FFF2-40B4-BE49-F238E27FC236}">
                <a16:creationId xmlns:a16="http://schemas.microsoft.com/office/drawing/2014/main" id="{769CB451-B4AF-467D-9879-0B307177376E}"/>
              </a:ext>
            </a:extLst>
          </p:cNvPr>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27690" y="2300393"/>
            <a:ext cx="703301" cy="7033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15CA97C-01A9-4CD6-ABC2-FA3ADC58C050}"/>
              </a:ext>
            </a:extLst>
          </p:cNvPr>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31720" y="2277480"/>
            <a:ext cx="547038" cy="4332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C73365EB-81FE-40A1-9D5D-4FE8A9E7F390}"/>
              </a:ext>
            </a:extLst>
          </p:cNvPr>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28677" y="2285327"/>
            <a:ext cx="547038" cy="4332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a:extLst>
              <a:ext uri="{FF2B5EF4-FFF2-40B4-BE49-F238E27FC236}">
                <a16:creationId xmlns:a16="http://schemas.microsoft.com/office/drawing/2014/main" id="{B518C6C4-A4CE-461A-A7BF-F4A80E4498B5}"/>
              </a:ext>
            </a:extLst>
          </p:cNvPr>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08533" y="2291783"/>
            <a:ext cx="547038" cy="4332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e 18">
            <a:extLst>
              <a:ext uri="{FF2B5EF4-FFF2-40B4-BE49-F238E27FC236}">
                <a16:creationId xmlns:a16="http://schemas.microsoft.com/office/drawing/2014/main" id="{CB10D5D6-3F82-4941-BB0A-A42E77342A39}"/>
              </a:ext>
            </a:extLst>
          </p:cNvPr>
          <p:cNvGraphicFramePr>
            <a:graphicFrameLocks noGrp="1"/>
          </p:cNvGraphicFramePr>
          <p:nvPr/>
        </p:nvGraphicFramePr>
        <p:xfrm>
          <a:off x="316717" y="4899968"/>
          <a:ext cx="8945011" cy="1554408"/>
        </p:xfrm>
        <a:graphic>
          <a:graphicData uri="http://schemas.openxmlformats.org/drawingml/2006/table">
            <a:tbl>
              <a:tblPr firstRow="1" bandRow="1">
                <a:tableStyleId>{D7AC3CCA-C797-4891-BE02-D94E43425B78}</a:tableStyleId>
              </a:tblPr>
              <a:tblGrid>
                <a:gridCol w="426859">
                  <a:extLst>
                    <a:ext uri="{9D8B030D-6E8A-4147-A177-3AD203B41FA5}">
                      <a16:colId xmlns:a16="http://schemas.microsoft.com/office/drawing/2014/main" val="1708317087"/>
                    </a:ext>
                  </a:extLst>
                </a:gridCol>
                <a:gridCol w="1477038">
                  <a:extLst>
                    <a:ext uri="{9D8B030D-6E8A-4147-A177-3AD203B41FA5}">
                      <a16:colId xmlns:a16="http://schemas.microsoft.com/office/drawing/2014/main" val="3598386839"/>
                    </a:ext>
                  </a:extLst>
                </a:gridCol>
                <a:gridCol w="1341522">
                  <a:extLst>
                    <a:ext uri="{9D8B030D-6E8A-4147-A177-3AD203B41FA5}">
                      <a16:colId xmlns:a16="http://schemas.microsoft.com/office/drawing/2014/main" val="1213922113"/>
                    </a:ext>
                  </a:extLst>
                </a:gridCol>
                <a:gridCol w="1467648">
                  <a:extLst>
                    <a:ext uri="{9D8B030D-6E8A-4147-A177-3AD203B41FA5}">
                      <a16:colId xmlns:a16="http://schemas.microsoft.com/office/drawing/2014/main" val="3114445237"/>
                    </a:ext>
                  </a:extLst>
                </a:gridCol>
                <a:gridCol w="1375920">
                  <a:extLst>
                    <a:ext uri="{9D8B030D-6E8A-4147-A177-3AD203B41FA5}">
                      <a16:colId xmlns:a16="http://schemas.microsoft.com/office/drawing/2014/main" val="2758686496"/>
                    </a:ext>
                  </a:extLst>
                </a:gridCol>
                <a:gridCol w="1428012">
                  <a:extLst>
                    <a:ext uri="{9D8B030D-6E8A-4147-A177-3AD203B41FA5}">
                      <a16:colId xmlns:a16="http://schemas.microsoft.com/office/drawing/2014/main" val="2844595810"/>
                    </a:ext>
                  </a:extLst>
                </a:gridCol>
                <a:gridCol w="1428012">
                  <a:extLst>
                    <a:ext uri="{9D8B030D-6E8A-4147-A177-3AD203B41FA5}">
                      <a16:colId xmlns:a16="http://schemas.microsoft.com/office/drawing/2014/main" val="36678445"/>
                    </a:ext>
                  </a:extLst>
                </a:gridCol>
              </a:tblGrid>
              <a:tr h="196990">
                <a:tc rowSpan="3">
                  <a:txBody>
                    <a:bodyPr/>
                    <a:lstStyle/>
                    <a:p>
                      <a:r>
                        <a:rPr lang="en-US" sz="1500" b="0" dirty="0">
                          <a:solidFill>
                            <a:srgbClr val="FFFFFF"/>
                          </a:solidFill>
                        </a:rPr>
                        <a:t>EDU Cases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161483810"/>
                  </a:ext>
                </a:extLst>
              </a:tr>
              <a:tr h="240770">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r>
                        <a:rPr lang="en-US" sz="800" dirty="0">
                          <a:hlinkClick r:id="rId19"/>
                        </a:rPr>
                        <a:t>Lenovo Case for 100e Chrome Intel G2 and Win G2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dirty="0">
                          <a:hlinkClick r:id="rId20"/>
                        </a:rPr>
                        <a:t>Lenovo Case for 100e Chrome MTK (Gen 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800" dirty="0">
                          <a:hlinkClick r:id="rId21"/>
                        </a:rPr>
                        <a:t>Lenovo Case for 300e Chrome MTK G2 and Win G2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dirty="0">
                          <a:hlinkClick r:id="rId22"/>
                        </a:rPr>
                        <a:t>Lenovo Case for 300e Chrome Intel G2 and 500e Chrome Intel/AMD G2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pt-BR" sz="800" dirty="0">
                          <a:hlinkClick r:id="rId23"/>
                        </a:rPr>
                        <a:t>Lenovo Case by Targus for Lenovo 100e Chromebook Gen 3 / 100w Gen 3</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dirty="0">
                          <a:hlinkClick r:id="rId24"/>
                        </a:rPr>
                        <a:t>Lenovo Case by Targus for Lenovo 300e/500e Chromebook Gen 3 and 300w/500w Gen 3</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585545179"/>
                  </a:ext>
                </a:extLst>
              </a:tr>
              <a:tr h="503446">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r>
                        <a:rPr lang="en-US" sz="800" b="1" dirty="0">
                          <a:solidFill>
                            <a:schemeClr val="tx1"/>
                          </a:solidFill>
                        </a:rPr>
                        <a:t>4X40V09688</a:t>
                      </a:r>
                    </a:p>
                    <a:p>
                      <a:pPr marL="171450" indent="-171450">
                        <a:buFont typeface="Arial" panose="020B0604020202020204" pitchFamily="34" charset="0"/>
                        <a:buChar char="•"/>
                      </a:pPr>
                      <a:r>
                        <a:rPr lang="en-US" sz="800" b="0" dirty="0">
                          <a:solidFill>
                            <a:schemeClr val="tx1"/>
                          </a:solidFill>
                        </a:rPr>
                        <a:t>Snap-on installation</a:t>
                      </a:r>
                    </a:p>
                    <a:p>
                      <a:pPr marL="171450" indent="-171450">
                        <a:buFont typeface="Arial" panose="020B0604020202020204" pitchFamily="34" charset="0"/>
                        <a:buChar char="•"/>
                      </a:pPr>
                      <a:r>
                        <a:rPr lang="en-US" sz="800" b="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b="1" dirty="0">
                          <a:solidFill>
                            <a:schemeClr val="tx1"/>
                          </a:solidFill>
                        </a:rPr>
                        <a:t>4X40V09689</a:t>
                      </a:r>
                    </a:p>
                    <a:p>
                      <a:pPr marL="171450" indent="-171450">
                        <a:buFont typeface="Arial" panose="020B0604020202020204" pitchFamily="34" charset="0"/>
                        <a:buChar char="•"/>
                      </a:pPr>
                      <a:r>
                        <a:rPr lang="en-US" sz="800" b="0" dirty="0">
                          <a:solidFill>
                            <a:schemeClr val="tx1"/>
                          </a:solidFill>
                        </a:rPr>
                        <a:t>Snap-on installation</a:t>
                      </a:r>
                    </a:p>
                    <a:p>
                      <a:pPr marL="171450" indent="-171450">
                        <a:buFont typeface="Arial" panose="020B0604020202020204" pitchFamily="34" charset="0"/>
                        <a:buChar char="•"/>
                      </a:pPr>
                      <a:r>
                        <a:rPr lang="en-US" sz="800" b="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indent="0">
                        <a:buFont typeface="Arial" panose="020B0604020202020204" pitchFamily="34" charset="0"/>
                        <a:buNone/>
                      </a:pPr>
                      <a:r>
                        <a:rPr lang="en-US" sz="800" b="1" dirty="0"/>
                        <a:t>4X40V09690</a:t>
                      </a:r>
                    </a:p>
                    <a:p>
                      <a:pPr marL="171450" indent="-171450">
                        <a:buFont typeface="Arial" panose="020B0604020202020204" pitchFamily="34" charset="0"/>
                        <a:buChar char="•"/>
                      </a:pPr>
                      <a:r>
                        <a:rPr lang="en-US" sz="800" dirty="0"/>
                        <a:t>Snap-on installation</a:t>
                      </a:r>
                    </a:p>
                    <a:p>
                      <a:pPr marL="171450" indent="-171450">
                        <a:buFont typeface="Arial" panose="020B0604020202020204" pitchFamily="34" charset="0"/>
                        <a:buChar char="•"/>
                      </a:pPr>
                      <a:r>
                        <a:rPr lang="en-US" sz="80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b="1" dirty="0"/>
                        <a:t>4X40V09691</a:t>
                      </a:r>
                    </a:p>
                    <a:p>
                      <a:pPr marL="171450" indent="-171450">
                        <a:buFont typeface="Arial" panose="020B0604020202020204" pitchFamily="34" charset="0"/>
                        <a:buChar char="•"/>
                      </a:pPr>
                      <a:r>
                        <a:rPr lang="en-US" sz="800" b="0" dirty="0"/>
                        <a:t>Hinge Folds</a:t>
                      </a:r>
                    </a:p>
                    <a:p>
                      <a:pPr marL="171450" indent="-171450">
                        <a:buFont typeface="Arial" panose="020B0604020202020204" pitchFamily="34" charset="0"/>
                        <a:buChar char="•"/>
                      </a:pPr>
                      <a:r>
                        <a:rPr lang="en-US" sz="800" b="0" dirty="0"/>
                        <a:t>Snap-on installation</a:t>
                      </a:r>
                    </a:p>
                    <a:p>
                      <a:pPr marL="171450" indent="-171450">
                        <a:buFont typeface="Arial" panose="020B0604020202020204" pitchFamily="34" charset="0"/>
                        <a:buChar char="•"/>
                      </a:pPr>
                      <a:r>
                        <a:rPr lang="en-US" sz="800" b="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indent="0">
                        <a:buFont typeface="Arial" panose="020B0604020202020204" pitchFamily="34" charset="0"/>
                        <a:buNone/>
                      </a:pPr>
                      <a:r>
                        <a:rPr lang="en-US" sz="800" b="1" dirty="0"/>
                        <a:t>4Z11D05518</a:t>
                      </a:r>
                    </a:p>
                    <a:p>
                      <a:pPr marL="171450" indent="-171450" algn="l">
                        <a:buFont typeface="Arial" panose="020B0604020202020204" pitchFamily="34" charset="0"/>
                        <a:buChar char="•"/>
                      </a:pPr>
                      <a:r>
                        <a:rPr lang="en-US" sz="800" b="0" dirty="0"/>
                        <a:t>Snap-on Installation </a:t>
                      </a:r>
                    </a:p>
                    <a:p>
                      <a:pPr marL="171450" indent="-171450" algn="l">
                        <a:buFont typeface="Arial" panose="020B0604020202020204" pitchFamily="34" charset="0"/>
                        <a:buChar char="•"/>
                      </a:pPr>
                      <a:r>
                        <a:rPr lang="en-US" sz="800" b="0" dirty="0"/>
                        <a:t>Extra protection against damage, dents, and scratches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buFont typeface="Arial" panose="020B0604020202020204" pitchFamily="34" charset="0"/>
                        <a:buNone/>
                      </a:pPr>
                      <a:r>
                        <a:rPr lang="en-US" sz="800" b="1" dirty="0"/>
                        <a:t>4Z11D05519</a:t>
                      </a:r>
                    </a:p>
                    <a:p>
                      <a:pPr marL="171450" indent="-171450">
                        <a:buFont typeface="Arial" panose="020B0604020202020204" pitchFamily="34" charset="0"/>
                        <a:buChar char="•"/>
                      </a:pPr>
                      <a:r>
                        <a:rPr lang="en-US" sz="800" b="0" dirty="0"/>
                        <a:t>Snap-on installation</a:t>
                      </a:r>
                    </a:p>
                    <a:p>
                      <a:pPr marL="171450" indent="-171450">
                        <a:buFont typeface="Arial" panose="020B0604020202020204" pitchFamily="34" charset="0"/>
                        <a:buChar char="•"/>
                      </a:pPr>
                      <a:r>
                        <a:rPr lang="en-US" sz="800" b="0" dirty="0"/>
                        <a:t>Extra protection against damage, dents, and scratches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074005942"/>
                  </a:ext>
                </a:extLst>
              </a:tr>
            </a:tbl>
          </a:graphicData>
        </a:graphic>
      </p:graphicFrame>
      <p:pic>
        <p:nvPicPr>
          <p:cNvPr id="31" name="Picture 30" descr="A picture containing text, monitor, electronics, screen&#10;&#10;Description automatically generated">
            <a:extLst>
              <a:ext uri="{FF2B5EF4-FFF2-40B4-BE49-F238E27FC236}">
                <a16:creationId xmlns:a16="http://schemas.microsoft.com/office/drawing/2014/main" id="{7417419D-31AE-4611-A1DC-A55C1EB7172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290431" y="5856940"/>
            <a:ext cx="926314" cy="694736"/>
          </a:xfrm>
          <a:prstGeom prst="rect">
            <a:avLst/>
          </a:prstGeom>
        </p:spPr>
      </p:pic>
      <p:pic>
        <p:nvPicPr>
          <p:cNvPr id="32" name="Picture 31" descr="A picture containing text, table, indoor, desk&#10;&#10;Description automatically generated">
            <a:extLst>
              <a:ext uri="{FF2B5EF4-FFF2-40B4-BE49-F238E27FC236}">
                <a16:creationId xmlns:a16="http://schemas.microsoft.com/office/drawing/2014/main" id="{9DA0DDC7-7CE5-4BD6-A02E-60125322AF9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1160133" y="5399151"/>
            <a:ext cx="853612" cy="640209"/>
          </a:xfrm>
          <a:prstGeom prst="rect">
            <a:avLst/>
          </a:prstGeom>
        </p:spPr>
      </p:pic>
      <p:pic>
        <p:nvPicPr>
          <p:cNvPr id="33" name="Picture 28">
            <a:extLst>
              <a:ext uri="{FF2B5EF4-FFF2-40B4-BE49-F238E27FC236}">
                <a16:creationId xmlns:a16="http://schemas.microsoft.com/office/drawing/2014/main" id="{F52E07B6-B09F-4328-B9C3-FE9DF6FFFDD8}"/>
              </a:ext>
            </a:extLst>
          </p:cNvPr>
          <p:cNvPicPr>
            <a:picLocks noChangeAspect="1" noChangeArrowheads="1"/>
          </p:cNvPicPr>
          <p:nvPr/>
        </p:nvPicPr>
        <p:blipFill>
          <a:blip r:embed="rId2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10094" y="5007629"/>
            <a:ext cx="1050039" cy="5974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B18AC59-ED57-CE82-4B64-06D62EA6C8E4}"/>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6759981" y="4087014"/>
            <a:ext cx="567547" cy="756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CB31B23-8D20-C7DE-4C60-55654C3D1DC3}"/>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981254" y="2385842"/>
            <a:ext cx="724010" cy="543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8C6BEB9-7693-0E8F-9ED5-16254395A5A6}"/>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904227" y="2267011"/>
            <a:ext cx="724010" cy="7240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DCB783B-C5CA-1C7B-62D2-867D9AB20DCE}"/>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2937309" y="2374120"/>
            <a:ext cx="852563" cy="568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02A585E-32F5-F2AA-893A-1C90A870AF95}"/>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3975948" y="4100275"/>
            <a:ext cx="576758" cy="7690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497FDB0-589E-EE24-41D8-837E1539DAD6}"/>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2556366" y="3983213"/>
            <a:ext cx="677195" cy="9029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B0F6AF9-067F-FE38-3B3F-9F55C1E92FB8}"/>
              </a:ext>
            </a:extLst>
          </p:cNvPr>
          <p:cNvPicPr>
            <a:picLocks noChangeAspect="1" noChangeArrowheads="1"/>
          </p:cNvPicPr>
          <p:nvPr/>
        </p:nvPicPr>
        <p:blipFill>
          <a:blip r:embed="rId34" cstate="email">
            <a:extLst>
              <a:ext uri="{BEBA8EAE-BF5A-486C-A8C5-ECC9F3942E4B}">
                <a14:imgProps xmlns:a14="http://schemas.microsoft.com/office/drawing/2010/main">
                  <a14:imgLayer r:embed="rId35">
                    <a14:imgEffect>
                      <a14:backgroundRemoval t="4889" b="90000" l="9877" r="89815">
                        <a14:foregroundMark x1="42901" y1="8222" x2="42901" y2="8222"/>
                        <a14:foregroundMark x1="47531" y1="4889" x2="47531" y2="4889"/>
                        <a14:foregroundMark x1="46605" y1="68667" x2="46605" y2="68667"/>
                      </a14:backgroundRemoval>
                    </a14:imgEffect>
                  </a14:imgLayer>
                </a14:imgProps>
              </a:ext>
              <a:ext uri="{28A0092B-C50C-407E-A947-70E740481C1C}">
                <a14:useLocalDpi xmlns:a14="http://schemas.microsoft.com/office/drawing/2010/main"/>
              </a:ext>
            </a:extLst>
          </a:blip>
          <a:srcRect/>
          <a:stretch>
            <a:fillRect/>
          </a:stretch>
        </p:blipFill>
        <p:spPr bwMode="auto">
          <a:xfrm>
            <a:off x="1109081" y="4016429"/>
            <a:ext cx="728666" cy="10120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31671B3B-5F12-2ED9-D90D-B8957E119C18}"/>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9508212" y="5329804"/>
            <a:ext cx="694736" cy="6947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1CBCF07-2C5A-C921-64B7-FBE3204CB072}"/>
              </a:ext>
            </a:extLst>
          </p:cNvPr>
          <p:cNvSpPr txBox="1"/>
          <p:nvPr/>
        </p:nvSpPr>
        <p:spPr>
          <a:xfrm>
            <a:off x="4195955" y="6583140"/>
            <a:ext cx="6094476" cy="246221"/>
          </a:xfrm>
          <a:prstGeom prst="rect">
            <a:avLst/>
          </a:prstGeom>
          <a:noFill/>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a:ea typeface="+mn-ea"/>
                <a:cs typeface="+mn-cs"/>
              </a:rPr>
              <a:t>*All cases shown on this page include Limited Lifetime Warranty Protection </a:t>
            </a:r>
          </a:p>
        </p:txBody>
      </p:sp>
      <p:sp>
        <p:nvSpPr>
          <p:cNvPr id="3" name="TextBox 2">
            <a:extLst>
              <a:ext uri="{FF2B5EF4-FFF2-40B4-BE49-F238E27FC236}">
                <a16:creationId xmlns:a16="http://schemas.microsoft.com/office/drawing/2014/main" id="{61C43942-6CEF-D06A-F76F-DE6D95EF323A}"/>
              </a:ext>
            </a:extLst>
          </p:cNvPr>
          <p:cNvSpPr txBox="1"/>
          <p:nvPr/>
        </p:nvSpPr>
        <p:spPr>
          <a:xfrm>
            <a:off x="8287433" y="946390"/>
            <a:ext cx="3442200" cy="338554"/>
          </a:xfrm>
          <a:prstGeom prst="rect">
            <a:avLst/>
          </a:prstGeom>
          <a:noFill/>
        </p:spPr>
        <p:txBody>
          <a:bodyPr wrap="square" rtlCol="0">
            <a:spAutoFit/>
          </a:bodyPr>
          <a:lstStyle/>
          <a:p>
            <a:pPr algn="r"/>
            <a:r>
              <a:rPr lang="en-US" sz="1600" dirty="0"/>
              <a:t>Prices shown in USD</a:t>
            </a:r>
          </a:p>
        </p:txBody>
      </p:sp>
    </p:spTree>
    <p:extLst>
      <p:ext uri="{BB962C8B-B14F-4D97-AF65-F5344CB8AC3E}">
        <p14:creationId xmlns:p14="http://schemas.microsoft.com/office/powerpoint/2010/main" val="3663672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51481" y="228600"/>
            <a:ext cx="8044894" cy="461665"/>
          </a:xfrm>
          <a:prstGeom prst="rect">
            <a:avLst/>
          </a:prstGeom>
          <a:noFill/>
        </p:spPr>
        <p:txBody>
          <a:bodyPr wrap="square" rtlCol="0">
            <a:spAutoFit/>
          </a:bodyPr>
          <a:lstStyle/>
          <a:p>
            <a:r>
              <a:rPr lang="en-US" dirty="0">
                <a:solidFill>
                  <a:schemeClr val="bg1"/>
                </a:solidFill>
                <a:latin typeface="Arial" charset="0"/>
                <a:ea typeface="Arial" charset="0"/>
                <a:cs typeface="Arial" charset="0"/>
              </a:rPr>
              <a:t>LENOVO SERVICES</a:t>
            </a:r>
          </a:p>
        </p:txBody>
      </p:sp>
      <p:pic>
        <p:nvPicPr>
          <p:cNvPr id="15" name="Picture 14" descr="shield-services2.emf"/>
          <p:cNvPicPr>
            <a:picLocks noChangeAspect="1"/>
          </p:cNvPicPr>
          <p:nvPr/>
        </p:nvPicPr>
        <p:blipFill>
          <a:blip r:embed="rId3" cstate="print"/>
          <a:stretch>
            <a:fillRect/>
          </a:stretch>
        </p:blipFill>
        <p:spPr>
          <a:xfrm>
            <a:off x="263576" y="167059"/>
            <a:ext cx="711173" cy="714155"/>
          </a:xfrm>
          <a:prstGeom prst="rect">
            <a:avLst/>
          </a:prstGeom>
        </p:spPr>
      </p:pic>
      <p:sp>
        <p:nvSpPr>
          <p:cNvPr id="2" name="Content Placeholder 2">
            <a:extLst>
              <a:ext uri="{FF2B5EF4-FFF2-40B4-BE49-F238E27FC236}">
                <a16:creationId xmlns:a16="http://schemas.microsoft.com/office/drawing/2014/main" id="{F0505968-3CB3-CD0F-DC45-83EC61467E78}"/>
              </a:ext>
            </a:extLst>
          </p:cNvPr>
          <p:cNvSpPr txBox="1">
            <a:spLocks/>
          </p:cNvSpPr>
          <p:nvPr/>
        </p:nvSpPr>
        <p:spPr bwMode="gray">
          <a:xfrm>
            <a:off x="548640" y="1308880"/>
            <a:ext cx="11073384" cy="4906726"/>
          </a:xfrm>
          <a:prstGeom prst="rect">
            <a:avLst/>
          </a:prstGeom>
        </p:spPr>
        <p:txBody>
          <a:bodyPr lIns="0" tIns="0" rIns="0" bIns="0"/>
          <a:lstStyle>
            <a:lvl1pPr marL="171450" indent="-171450"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1pPr>
            <a:lvl2pPr marL="609493" indent="-228560" algn="l" defTabSz="1218987" rtl="0" eaLnBrk="1" latinLnBrk="0" hangingPunct="1">
              <a:lnSpc>
                <a:spcPct val="90000"/>
              </a:lnSpc>
              <a:spcBef>
                <a:spcPts val="500"/>
              </a:spcBef>
              <a:buClrTx/>
              <a:buFont typeface="Arial" pitchFamily="34" charset="0"/>
              <a:buChar char="–"/>
              <a:defRPr sz="1800" kern="1200">
                <a:solidFill>
                  <a:schemeClr val="tx1"/>
                </a:solidFill>
                <a:latin typeface="Arial" pitchFamily="34" charset="0"/>
                <a:ea typeface="+mn-ea"/>
                <a:cs typeface="Arial" pitchFamily="34" charset="0"/>
              </a:defRPr>
            </a:lvl2pPr>
            <a:lvl3pPr marL="835938" indent="-150258" algn="l" defTabSz="121898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147033" indent="-156606" algn="l" defTabSz="121898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itchFamily="34" charset="0"/>
                <a:ea typeface="+mn-ea"/>
                <a:cs typeface="Arial" pitchFamily="34" charset="0"/>
              </a:defRPr>
            </a:lvl4pPr>
            <a:lvl5pPr marL="1445431" indent="-150258" algn="l" defTabSz="121898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Looking for the latest Services and Software information? </a:t>
            </a:r>
          </a:p>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Check out SmartFind for compatible Services &amp; Software for EDU, ThinkPad, ThinkCentre, ThinkStation models</a:t>
            </a:r>
          </a:p>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hlinkClick r:id="rId4"/>
              </a:rPr>
              <a:t>https://smartfind.lenovo.com/#/</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0CA0FC0E-5CF7-3406-AD61-D2B123134B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9164" y="3326704"/>
            <a:ext cx="5390496" cy="2981629"/>
          </a:xfrm>
          <a:prstGeom prst="rect">
            <a:avLst/>
          </a:prstGeom>
        </p:spPr>
      </p:pic>
    </p:spTree>
    <p:extLst>
      <p:ext uri="{BB962C8B-B14F-4D97-AF65-F5344CB8AC3E}">
        <p14:creationId xmlns:p14="http://schemas.microsoft.com/office/powerpoint/2010/main" val="344655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7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10" descr="コンピューターが置かれているノートパソコン&#10;&#10;自動的に生成された説明">
            <a:extLst>
              <a:ext uri="{FF2B5EF4-FFF2-40B4-BE49-F238E27FC236}">
                <a16:creationId xmlns:a16="http://schemas.microsoft.com/office/drawing/2014/main" id="{6CEDCA2E-2D47-FDFF-56B8-269FA62AA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1942" y="4429957"/>
            <a:ext cx="2939669" cy="1908441"/>
          </a:xfrm>
          <a:prstGeom prst="rect">
            <a:avLst/>
          </a:prstGeom>
        </p:spPr>
      </p:pic>
      <p:sp>
        <p:nvSpPr>
          <p:cNvPr id="14" name="TextBox 13">
            <a:extLst>
              <a:ext uri="{FF2B5EF4-FFF2-40B4-BE49-F238E27FC236}">
                <a16:creationId xmlns:a16="http://schemas.microsoft.com/office/drawing/2014/main" id="{B9F78B2E-0B17-484A-85C1-3C862AD55557}"/>
              </a:ext>
            </a:extLst>
          </p:cNvPr>
          <p:cNvSpPr txBox="1"/>
          <p:nvPr/>
        </p:nvSpPr>
        <p:spPr>
          <a:xfrm>
            <a:off x="1009969" y="219812"/>
            <a:ext cx="9564857" cy="769441"/>
          </a:xfrm>
          <a:prstGeom prst="rect">
            <a:avLst/>
          </a:prstGeom>
          <a:noFill/>
        </p:spPr>
        <p:txBody>
          <a:bodyPr wrap="square" rtlCol="0">
            <a:spAutoFit/>
          </a:bodyPr>
          <a:lstStyle/>
          <a:p>
            <a:r>
              <a:rPr lang="en-US" dirty="0">
                <a:solidFill>
                  <a:srgbClr val="FFFFFF"/>
                </a:solidFill>
                <a:ea typeface="Arial" charset="0"/>
                <a:cs typeface="Arial" charset="0"/>
              </a:rPr>
              <a:t>THINKPAD PREMIUM TOPSELLER NOTEBOOKS</a:t>
            </a:r>
          </a:p>
          <a:p>
            <a:r>
              <a:rPr lang="en-US" sz="2000" i="1" dirty="0">
                <a:solidFill>
                  <a:srgbClr val="FFFFFF"/>
                </a:solidFill>
                <a:ea typeface="Arial" charset="0"/>
                <a:cs typeface="Arial" charset="0"/>
              </a:rPr>
              <a:t>T Series – AMD</a:t>
            </a:r>
          </a:p>
        </p:txBody>
      </p:sp>
      <p:pic>
        <p:nvPicPr>
          <p:cNvPr id="15" name="Picture 14">
            <a:extLst>
              <a:ext uri="{FF2B5EF4-FFF2-40B4-BE49-F238E27FC236}">
                <a16:creationId xmlns:a16="http://schemas.microsoft.com/office/drawing/2014/main" id="{71C3FEDB-4CBC-4B9D-B69F-29DFD11CB9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18" name="Rectangle 17">
            <a:extLst>
              <a:ext uri="{FF2B5EF4-FFF2-40B4-BE49-F238E27FC236}">
                <a16:creationId xmlns:a16="http://schemas.microsoft.com/office/drawing/2014/main" id="{8919F1DD-C3BE-8331-3263-AAC01AA1577D}"/>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3 OF 4  ]</a:t>
            </a:r>
            <a:endParaRPr lang="en-US" sz="1000" b="1" dirty="0">
              <a:latin typeface="Arial" charset="0"/>
              <a:ea typeface="Arial" charset="0"/>
              <a:cs typeface="Arial" charset="0"/>
            </a:endParaRPr>
          </a:p>
        </p:txBody>
      </p:sp>
      <p:pic>
        <p:nvPicPr>
          <p:cNvPr id="11" name="図 4" descr="キーボードの上にあるノートパソコン&#10;&#10;自動的に生成された説明">
            <a:extLst>
              <a:ext uri="{FF2B5EF4-FFF2-40B4-BE49-F238E27FC236}">
                <a16:creationId xmlns:a16="http://schemas.microsoft.com/office/drawing/2014/main" id="{2240C648-1624-A9A1-965A-2FD6FA74A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389" y="4030152"/>
            <a:ext cx="2618221" cy="2099998"/>
          </a:xfrm>
          <a:prstGeom prst="rect">
            <a:avLst/>
          </a:prstGeom>
        </p:spPr>
      </p:pic>
      <p:sp>
        <p:nvSpPr>
          <p:cNvPr id="13" name="TextBox 12">
            <a:extLst>
              <a:ext uri="{FF2B5EF4-FFF2-40B4-BE49-F238E27FC236}">
                <a16:creationId xmlns:a16="http://schemas.microsoft.com/office/drawing/2014/main" id="{7AD45125-CE3F-E3A7-D428-64D0A64FB35C}"/>
              </a:ext>
            </a:extLst>
          </p:cNvPr>
          <p:cNvSpPr txBox="1"/>
          <p:nvPr/>
        </p:nvSpPr>
        <p:spPr>
          <a:xfrm>
            <a:off x="8551295" y="5943717"/>
            <a:ext cx="1644296" cy="271542"/>
          </a:xfrm>
          <a:prstGeom prst="rect">
            <a:avLst/>
          </a:prstGeom>
          <a:noFill/>
        </p:spPr>
        <p:txBody>
          <a:bodyPr wrap="square" rtlCol="0">
            <a:spAutoFit/>
          </a:bodyPr>
          <a:lstStyle/>
          <a:p>
            <a:pPr defTabSz="1218621"/>
            <a:r>
              <a:rPr lang="en-US" sz="1165" i="1" dirty="0">
                <a:solidFill>
                  <a:srgbClr val="000000"/>
                </a:solidFill>
                <a:latin typeface="Arial"/>
              </a:rPr>
              <a:t>T14s Gen 4</a:t>
            </a:r>
          </a:p>
        </p:txBody>
      </p:sp>
      <p:sp>
        <p:nvSpPr>
          <p:cNvPr id="16" name="TextBox 15">
            <a:extLst>
              <a:ext uri="{FF2B5EF4-FFF2-40B4-BE49-F238E27FC236}">
                <a16:creationId xmlns:a16="http://schemas.microsoft.com/office/drawing/2014/main" id="{D21B203E-B93D-A99F-14DE-3B4C9FE072D8}"/>
              </a:ext>
            </a:extLst>
          </p:cNvPr>
          <p:cNvSpPr txBox="1"/>
          <p:nvPr/>
        </p:nvSpPr>
        <p:spPr>
          <a:xfrm>
            <a:off x="187821" y="5807946"/>
            <a:ext cx="1644296" cy="271542"/>
          </a:xfrm>
          <a:prstGeom prst="rect">
            <a:avLst/>
          </a:prstGeom>
          <a:noFill/>
        </p:spPr>
        <p:txBody>
          <a:bodyPr wrap="square" rtlCol="0">
            <a:spAutoFit/>
          </a:bodyPr>
          <a:lstStyle/>
          <a:p>
            <a:pPr defTabSz="1218621"/>
            <a:r>
              <a:rPr lang="en-US" sz="1165" i="1" dirty="0">
                <a:solidFill>
                  <a:srgbClr val="000000"/>
                </a:solidFill>
                <a:latin typeface="Arial"/>
              </a:rPr>
              <a:t>T14 Gen 4</a:t>
            </a:r>
          </a:p>
        </p:txBody>
      </p:sp>
      <p:pic>
        <p:nvPicPr>
          <p:cNvPr id="7" name="Picture 6" descr="A picture containing laptop, monitor, screen, sitting&#10;&#10;Description automatically generated">
            <a:extLst>
              <a:ext uri="{FF2B5EF4-FFF2-40B4-BE49-F238E27FC236}">
                <a16:creationId xmlns:a16="http://schemas.microsoft.com/office/drawing/2014/main" id="{FA048279-289B-536F-C646-7A86926EC57B}"/>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4559132" y="1313428"/>
            <a:ext cx="2058619" cy="792569"/>
          </a:xfrm>
          <a:prstGeom prst="rect">
            <a:avLst/>
          </a:prstGeom>
        </p:spPr>
      </p:pic>
      <p:pic>
        <p:nvPicPr>
          <p:cNvPr id="9" name="Picture 8" descr="A picture containing photo, sitting, man, green&#10;&#10;Description automatically generated">
            <a:extLst>
              <a:ext uri="{FF2B5EF4-FFF2-40B4-BE49-F238E27FC236}">
                <a16:creationId xmlns:a16="http://schemas.microsoft.com/office/drawing/2014/main" id="{EED88611-E3EF-9F51-8203-351F0FC06A4C}"/>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744695" y="2264773"/>
            <a:ext cx="1687491" cy="889663"/>
          </a:xfrm>
          <a:prstGeom prst="rect">
            <a:avLst/>
          </a:prstGeom>
        </p:spPr>
      </p:pic>
      <p:graphicFrame>
        <p:nvGraphicFramePr>
          <p:cNvPr id="10" name="Table 9">
            <a:extLst>
              <a:ext uri="{FF2B5EF4-FFF2-40B4-BE49-F238E27FC236}">
                <a16:creationId xmlns:a16="http://schemas.microsoft.com/office/drawing/2014/main" id="{C169C056-5AA2-304C-53E9-2DA2A517BF09}"/>
              </a:ext>
            </a:extLst>
          </p:cNvPr>
          <p:cNvGraphicFramePr>
            <a:graphicFrameLocks noGrp="1"/>
          </p:cNvGraphicFramePr>
          <p:nvPr>
            <p:extLst>
              <p:ext uri="{D42A27DB-BD31-4B8C-83A1-F6EECF244321}">
                <p14:modId xmlns:p14="http://schemas.microsoft.com/office/powerpoint/2010/main" val="321748256"/>
              </p:ext>
            </p:extLst>
          </p:nvPr>
        </p:nvGraphicFramePr>
        <p:xfrm>
          <a:off x="15613" y="1313428"/>
          <a:ext cx="3776757" cy="2666063"/>
        </p:xfrm>
        <a:graphic>
          <a:graphicData uri="http://schemas.openxmlformats.org/drawingml/2006/table">
            <a:tbl>
              <a:tblPr firstRow="1"/>
              <a:tblGrid>
                <a:gridCol w="343248">
                  <a:extLst>
                    <a:ext uri="{9D8B030D-6E8A-4147-A177-3AD203B41FA5}">
                      <a16:colId xmlns:a16="http://schemas.microsoft.com/office/drawing/2014/main" val="20005"/>
                    </a:ext>
                  </a:extLst>
                </a:gridCol>
                <a:gridCol w="1082519">
                  <a:extLst>
                    <a:ext uri="{9D8B030D-6E8A-4147-A177-3AD203B41FA5}">
                      <a16:colId xmlns:a16="http://schemas.microsoft.com/office/drawing/2014/main" val="20008"/>
                    </a:ext>
                  </a:extLst>
                </a:gridCol>
                <a:gridCol w="1155738">
                  <a:extLst>
                    <a:ext uri="{9D8B030D-6E8A-4147-A177-3AD203B41FA5}">
                      <a16:colId xmlns:a16="http://schemas.microsoft.com/office/drawing/2014/main" val="20009"/>
                    </a:ext>
                  </a:extLst>
                </a:gridCol>
                <a:gridCol w="1195252">
                  <a:extLst>
                    <a:ext uri="{9D8B030D-6E8A-4147-A177-3AD203B41FA5}">
                      <a16:colId xmlns:a16="http://schemas.microsoft.com/office/drawing/2014/main" val="20011"/>
                    </a:ext>
                  </a:extLst>
                </a:gridCol>
              </a:tblGrid>
              <a:tr h="204871">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T14 G4 (AMD)</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$1519</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$1649</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$1749</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0"/>
                  </a:ext>
                </a:extLst>
              </a:tr>
              <a:tr h="238967">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$125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1"/>
                  </a:ext>
                </a:extLst>
              </a:tr>
              <a:tr h="206255">
                <a:tc vMerge="1">
                  <a:txBody>
                    <a:bodyPr/>
                    <a:lstStyle/>
                    <a:p>
                      <a:endParaRPr lang="en-US"/>
                    </a:p>
                  </a:txBody>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21K30004US</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21K30005US</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21K30006US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2"/>
                  </a:ext>
                </a:extLst>
              </a:tr>
              <a:tr h="206255">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21K30004CA</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21K30005CA</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21K30006CA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2670943443"/>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5 Pro 7540U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Pro 5 7540U</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7840U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3"/>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4"/>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5"/>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14" WUXGA </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WUXGA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6"/>
                  </a:ext>
                </a:extLst>
              </a:tr>
              <a:tr h="4480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a:t>
                      </a:r>
                      <a:r>
                        <a:rPr lang="en-US" sz="600" b="0" dirty="0" err="1"/>
                        <a:t>Wifi</a:t>
                      </a:r>
                      <a:r>
                        <a:rPr lang="en-US" sz="600" b="0" dirty="0"/>
                        <a:t> 6 2x2 + BT5.3</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FHD 1080p Camera, Backlit Keyboard, </a:t>
                      </a:r>
                      <a:r>
                        <a:rPr lang="en-US" sz="600" b="0" dirty="0" err="1"/>
                        <a:t>Wifi</a:t>
                      </a:r>
                      <a:r>
                        <a:rPr lang="en-US" sz="600" b="0" dirty="0"/>
                        <a:t> 6 2x2 + BT5.3</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5MP Camera, Backlit Keyboard, WIFI 6, 2x2 + BT5.3</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7"/>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8"/>
                  </a:ext>
                </a:extLst>
              </a:tr>
              <a:tr h="141142">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9"/>
                  </a:ext>
                </a:extLst>
              </a:tr>
              <a:tr h="21551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12" name="Table 11">
            <a:extLst>
              <a:ext uri="{FF2B5EF4-FFF2-40B4-BE49-F238E27FC236}">
                <a16:creationId xmlns:a16="http://schemas.microsoft.com/office/drawing/2014/main" id="{54D6639D-7BBF-2B60-2305-692E1F94CA32}"/>
              </a:ext>
            </a:extLst>
          </p:cNvPr>
          <p:cNvGraphicFramePr>
            <a:graphicFrameLocks noGrp="1"/>
          </p:cNvGraphicFramePr>
          <p:nvPr>
            <p:extLst>
              <p:ext uri="{D42A27DB-BD31-4B8C-83A1-F6EECF244321}">
                <p14:modId xmlns:p14="http://schemas.microsoft.com/office/powerpoint/2010/main" val="3663038754"/>
              </p:ext>
            </p:extLst>
          </p:nvPr>
        </p:nvGraphicFramePr>
        <p:xfrm>
          <a:off x="4297690" y="3576106"/>
          <a:ext cx="2581505" cy="2666063"/>
        </p:xfrm>
        <a:graphic>
          <a:graphicData uri="http://schemas.openxmlformats.org/drawingml/2006/table">
            <a:tbl>
              <a:tblPr firstRow="1"/>
              <a:tblGrid>
                <a:gridCol w="343248">
                  <a:extLst>
                    <a:ext uri="{9D8B030D-6E8A-4147-A177-3AD203B41FA5}">
                      <a16:colId xmlns:a16="http://schemas.microsoft.com/office/drawing/2014/main" val="20005"/>
                    </a:ext>
                  </a:extLst>
                </a:gridCol>
                <a:gridCol w="1082519">
                  <a:extLst>
                    <a:ext uri="{9D8B030D-6E8A-4147-A177-3AD203B41FA5}">
                      <a16:colId xmlns:a16="http://schemas.microsoft.com/office/drawing/2014/main" val="20008"/>
                    </a:ext>
                  </a:extLst>
                </a:gridCol>
                <a:gridCol w="1155738">
                  <a:extLst>
                    <a:ext uri="{9D8B030D-6E8A-4147-A177-3AD203B41FA5}">
                      <a16:colId xmlns:a16="http://schemas.microsoft.com/office/drawing/2014/main" val="20009"/>
                    </a:ext>
                  </a:extLst>
                </a:gridCol>
              </a:tblGrid>
              <a:tr h="204871">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T14s G4 (AMD)</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$1619</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$1889</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38967">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$75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206255">
                <a:tc vMerge="1">
                  <a:txBody>
                    <a:bodyPr/>
                    <a:lstStyle/>
                    <a:p>
                      <a:endParaRPr lang="en-US"/>
                    </a:p>
                  </a:txBody>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21F8004KUS</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21F8004AUS</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206255">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21F8004KCA</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21F8004ACA</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670943443"/>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5 Pro 7540U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Pro 7 7840U</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14" WUXGA </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WUXGA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4480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a:t>
                      </a:r>
                      <a:r>
                        <a:rPr lang="en-US" sz="600" b="0" dirty="0" err="1"/>
                        <a:t>Wifi</a:t>
                      </a:r>
                      <a:r>
                        <a:rPr lang="en-US" sz="600" b="0" dirty="0"/>
                        <a:t> 6 2x2 + BT5.3</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5MP Camera, Backlit Keyboard, </a:t>
                      </a:r>
                      <a:r>
                        <a:rPr lang="en-US" sz="600" b="0" dirty="0" err="1"/>
                        <a:t>Wifi</a:t>
                      </a:r>
                      <a:r>
                        <a:rPr lang="en-US" sz="600" b="0" dirty="0"/>
                        <a:t> 6 2x2 + BT5.3</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41142">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21551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17" name="Table 16">
            <a:extLst>
              <a:ext uri="{FF2B5EF4-FFF2-40B4-BE49-F238E27FC236}">
                <a16:creationId xmlns:a16="http://schemas.microsoft.com/office/drawing/2014/main" id="{527CA9F0-4D53-E46E-D4E4-29C5474C9043}"/>
              </a:ext>
            </a:extLst>
          </p:cNvPr>
          <p:cNvGraphicFramePr>
            <a:graphicFrameLocks noGrp="1"/>
          </p:cNvGraphicFramePr>
          <p:nvPr>
            <p:extLst>
              <p:ext uri="{D42A27DB-BD31-4B8C-83A1-F6EECF244321}">
                <p14:modId xmlns:p14="http://schemas.microsoft.com/office/powerpoint/2010/main" val="1031103610"/>
              </p:ext>
            </p:extLst>
          </p:nvPr>
        </p:nvGraphicFramePr>
        <p:xfrm>
          <a:off x="7570076" y="1376572"/>
          <a:ext cx="2581505" cy="2666063"/>
        </p:xfrm>
        <a:graphic>
          <a:graphicData uri="http://schemas.openxmlformats.org/drawingml/2006/table">
            <a:tbl>
              <a:tblPr firstRow="1"/>
              <a:tblGrid>
                <a:gridCol w="343248">
                  <a:extLst>
                    <a:ext uri="{9D8B030D-6E8A-4147-A177-3AD203B41FA5}">
                      <a16:colId xmlns:a16="http://schemas.microsoft.com/office/drawing/2014/main" val="20005"/>
                    </a:ext>
                  </a:extLst>
                </a:gridCol>
                <a:gridCol w="1082519">
                  <a:extLst>
                    <a:ext uri="{9D8B030D-6E8A-4147-A177-3AD203B41FA5}">
                      <a16:colId xmlns:a16="http://schemas.microsoft.com/office/drawing/2014/main" val="20008"/>
                    </a:ext>
                  </a:extLst>
                </a:gridCol>
                <a:gridCol w="1155738">
                  <a:extLst>
                    <a:ext uri="{9D8B030D-6E8A-4147-A177-3AD203B41FA5}">
                      <a16:colId xmlns:a16="http://schemas.microsoft.com/office/drawing/2014/main" val="20009"/>
                    </a:ext>
                  </a:extLst>
                </a:gridCol>
              </a:tblGrid>
              <a:tr h="204871">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T16 G4 (AMD)</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$1549</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$1799</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38967">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$75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Arial"/>
                          <a:ea typeface="Arial" charset="0"/>
                          <a:cs typeface="Arial"/>
                        </a:rPr>
                        <a:t>$150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206255">
                <a:tc vMerge="1">
                  <a:txBody>
                    <a:bodyPr/>
                    <a:lstStyle/>
                    <a:p>
                      <a:endParaRPr lang="en-US"/>
                    </a:p>
                  </a:txBody>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21K70006US</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21K70008US</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206255">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21K70006CA</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21K70008CA</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670943443"/>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5 Pro 7540U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Pro 7 7840U</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16" WUXGA </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16" WUXGA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4480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a:t>
                      </a:r>
                      <a:r>
                        <a:rPr lang="en-US" sz="600" b="0" dirty="0" err="1"/>
                        <a:t>Wifi</a:t>
                      </a:r>
                      <a:r>
                        <a:rPr lang="en-US" sz="600" b="0" dirty="0"/>
                        <a:t> 6 2x2 + BT5.3</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5MP Camera, Backlit Keyboard, </a:t>
                      </a:r>
                      <a:r>
                        <a:rPr lang="en-US" sz="600" b="0" dirty="0" err="1"/>
                        <a:t>Wifi</a:t>
                      </a:r>
                      <a:r>
                        <a:rPr lang="en-US" sz="600" b="0" dirty="0"/>
                        <a:t> 6 2x2 + BT5.3</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52Wh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52Wh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41142">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21551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pic>
        <p:nvPicPr>
          <p:cNvPr id="20" name="Picture 19">
            <a:extLst>
              <a:ext uri="{FF2B5EF4-FFF2-40B4-BE49-F238E27FC236}">
                <a16:creationId xmlns:a16="http://schemas.microsoft.com/office/drawing/2014/main" id="{FAB1B0E4-9123-4DD0-17A6-2EA427B31FC8}"/>
              </a:ext>
            </a:extLst>
          </p:cNvPr>
          <p:cNvPicPr>
            <a:picLocks noChangeAspect="1"/>
          </p:cNvPicPr>
          <p:nvPr/>
        </p:nvPicPr>
        <p:blipFill>
          <a:blip r:embed="rId9"/>
          <a:stretch>
            <a:fillRect/>
          </a:stretch>
        </p:blipFill>
        <p:spPr>
          <a:xfrm>
            <a:off x="10103843" y="1522499"/>
            <a:ext cx="2084982" cy="1608250"/>
          </a:xfrm>
          <a:prstGeom prst="rect">
            <a:avLst/>
          </a:prstGeom>
        </p:spPr>
      </p:pic>
      <p:sp>
        <p:nvSpPr>
          <p:cNvPr id="21" name="TextBox 20">
            <a:extLst>
              <a:ext uri="{FF2B5EF4-FFF2-40B4-BE49-F238E27FC236}">
                <a16:creationId xmlns:a16="http://schemas.microsoft.com/office/drawing/2014/main" id="{0F6B81B8-B608-4541-CC86-A39D71147E65}"/>
              </a:ext>
            </a:extLst>
          </p:cNvPr>
          <p:cNvSpPr txBox="1"/>
          <p:nvPr/>
        </p:nvSpPr>
        <p:spPr>
          <a:xfrm>
            <a:off x="10348055" y="3551147"/>
            <a:ext cx="1644296" cy="271542"/>
          </a:xfrm>
          <a:prstGeom prst="rect">
            <a:avLst/>
          </a:prstGeom>
          <a:noFill/>
        </p:spPr>
        <p:txBody>
          <a:bodyPr wrap="square" rtlCol="0">
            <a:spAutoFit/>
          </a:bodyPr>
          <a:lstStyle/>
          <a:p>
            <a:pPr algn="ctr" defTabSz="1218621"/>
            <a:r>
              <a:rPr lang="en-US" sz="1165" i="1" dirty="0">
                <a:solidFill>
                  <a:srgbClr val="000000"/>
                </a:solidFill>
                <a:latin typeface="Arial"/>
              </a:rPr>
              <a:t>T16 Gen 4</a:t>
            </a:r>
          </a:p>
        </p:txBody>
      </p:sp>
    </p:spTree>
    <p:extLst>
      <p:ext uri="{BB962C8B-B14F-4D97-AF65-F5344CB8AC3E}">
        <p14:creationId xmlns:p14="http://schemas.microsoft.com/office/powerpoint/2010/main" val="2415213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Lenovo </a:t>
            </a:r>
            <a:r>
              <a:rPr lang="en-US" dirty="0" err="1"/>
              <a:t>Thinkpad</a:t>
            </a:r>
            <a:r>
              <a:rPr lang="en-US" dirty="0"/>
              <a:t> Notebooks</a:t>
            </a:r>
          </a:p>
        </p:txBody>
      </p:sp>
      <p:sp>
        <p:nvSpPr>
          <p:cNvPr id="6" name="Slide Number Placeholder 5"/>
          <p:cNvSpPr>
            <a:spLocks noGrp="1"/>
          </p:cNvSpPr>
          <p:nvPr>
            <p:ph type="sldNum" sz="quarter" idx="4"/>
          </p:nvPr>
        </p:nvSpPr>
        <p:spPr/>
        <p:txBody>
          <a:bodyPr/>
          <a:lstStyle/>
          <a:p>
            <a:fld id="{6D22F896-40B5-4ADD-8801-0D06FADFA095}" type="slidenum">
              <a:rPr lang="en-US" smtClean="0"/>
              <a:pPr/>
              <a:t>8</a:t>
            </a:fld>
            <a:endParaRPr lang="en-US" dirty="0"/>
          </a:p>
        </p:txBody>
      </p:sp>
    </p:spTree>
    <p:extLst>
      <p:ext uri="{BB962C8B-B14F-4D97-AF65-F5344CB8AC3E}">
        <p14:creationId xmlns:p14="http://schemas.microsoft.com/office/powerpoint/2010/main" val="2303828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1303F633-517B-438B-9585-AC30C8710B8A}"/>
              </a:ext>
            </a:extLst>
          </p:cNvPr>
          <p:cNvSpPr txBox="1"/>
          <p:nvPr/>
        </p:nvSpPr>
        <p:spPr>
          <a:xfrm>
            <a:off x="2998876" y="2035311"/>
            <a:ext cx="1644724" cy="271613"/>
          </a:xfrm>
          <a:prstGeom prst="rect">
            <a:avLst/>
          </a:prstGeom>
          <a:noFill/>
        </p:spPr>
        <p:txBody>
          <a:bodyPr wrap="square" rtlCol="0">
            <a:spAutoFit/>
          </a:bodyPr>
          <a:lstStyle/>
          <a:p>
            <a:r>
              <a:rPr lang="en-US" sz="1165" i="1" dirty="0"/>
              <a:t>E14 (Intel / AMD)</a:t>
            </a:r>
          </a:p>
        </p:txBody>
      </p:sp>
      <p:sp>
        <p:nvSpPr>
          <p:cNvPr id="21" name="TextBox 20">
            <a:extLst>
              <a:ext uri="{FF2B5EF4-FFF2-40B4-BE49-F238E27FC236}">
                <a16:creationId xmlns:a16="http://schemas.microsoft.com/office/drawing/2014/main" id="{6B7944E9-89E2-4BD8-83D8-5D7C402BE585}"/>
              </a:ext>
            </a:extLst>
          </p:cNvPr>
          <p:cNvSpPr txBox="1"/>
          <p:nvPr/>
        </p:nvSpPr>
        <p:spPr>
          <a:xfrm>
            <a:off x="1051482" y="228600"/>
            <a:ext cx="9564857" cy="461665"/>
          </a:xfrm>
          <a:prstGeom prst="rect">
            <a:avLst/>
          </a:prstGeom>
          <a:noFill/>
        </p:spPr>
        <p:txBody>
          <a:bodyPr wrap="square" rtlCol="0">
            <a:spAutoFit/>
          </a:bodyPr>
          <a:lstStyle/>
          <a:p>
            <a:r>
              <a:rPr lang="en-US" dirty="0">
                <a:solidFill>
                  <a:srgbClr val="FFFFFF"/>
                </a:solidFill>
                <a:ea typeface="Arial" charset="0"/>
                <a:cs typeface="Arial" charset="0"/>
              </a:rPr>
              <a:t>THINKPAD VELOCITY TOPSELLER NOTEBOOKS </a:t>
            </a:r>
          </a:p>
        </p:txBody>
      </p:sp>
      <p:pic>
        <p:nvPicPr>
          <p:cNvPr id="22" name="Picture 21">
            <a:extLst>
              <a:ext uri="{FF2B5EF4-FFF2-40B4-BE49-F238E27FC236}">
                <a16:creationId xmlns:a16="http://schemas.microsoft.com/office/drawing/2014/main" id="{D541A124-1C3D-4650-999E-F2D3FCD46E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2" name="Rectangle 1">
            <a:extLst>
              <a:ext uri="{FF2B5EF4-FFF2-40B4-BE49-F238E27FC236}">
                <a16:creationId xmlns:a16="http://schemas.microsoft.com/office/drawing/2014/main" id="{A3D9139F-F6DC-DE3E-CE81-47E64EEA7AE8}"/>
              </a:ext>
            </a:extLst>
          </p:cNvPr>
          <p:cNvSpPr/>
          <p:nvPr/>
        </p:nvSpPr>
        <p:spPr>
          <a:xfrm>
            <a:off x="1051482" y="1032591"/>
            <a:ext cx="766540"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1 OF 5 ]</a:t>
            </a:r>
            <a:endParaRPr lang="en-US" sz="1000" b="1" dirty="0">
              <a:latin typeface="Arial" charset="0"/>
              <a:ea typeface="Arial" charset="0"/>
              <a:cs typeface="Arial" charset="0"/>
            </a:endParaRPr>
          </a:p>
        </p:txBody>
      </p:sp>
      <p:sp>
        <p:nvSpPr>
          <p:cNvPr id="7" name="Rectangle 6">
            <a:extLst>
              <a:ext uri="{FF2B5EF4-FFF2-40B4-BE49-F238E27FC236}">
                <a16:creationId xmlns:a16="http://schemas.microsoft.com/office/drawing/2014/main" id="{5C6C9482-3B66-0C13-ABA5-A1C21CAF16EC}"/>
              </a:ext>
            </a:extLst>
          </p:cNvPr>
          <p:cNvSpPr/>
          <p:nvPr/>
        </p:nvSpPr>
        <p:spPr>
          <a:xfrm>
            <a:off x="11583806" y="5918311"/>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4" name="TextBox 13">
            <a:extLst>
              <a:ext uri="{FF2B5EF4-FFF2-40B4-BE49-F238E27FC236}">
                <a16:creationId xmlns:a16="http://schemas.microsoft.com/office/drawing/2014/main" id="{C95D8697-C3EE-4E05-AEB7-702F4FB81FE6}"/>
              </a:ext>
            </a:extLst>
          </p:cNvPr>
          <p:cNvSpPr txBox="1"/>
          <p:nvPr/>
        </p:nvSpPr>
        <p:spPr>
          <a:xfrm>
            <a:off x="8347385" y="3448745"/>
            <a:ext cx="1644724" cy="271613"/>
          </a:xfrm>
          <a:prstGeom prst="rect">
            <a:avLst/>
          </a:prstGeom>
          <a:noFill/>
        </p:spPr>
        <p:txBody>
          <a:bodyPr wrap="square" rtlCol="0">
            <a:spAutoFit/>
          </a:bodyPr>
          <a:lstStyle/>
          <a:p>
            <a:r>
              <a:rPr lang="en-US" sz="1165" i="1" dirty="0"/>
              <a:t>L13 Yoga</a:t>
            </a:r>
          </a:p>
        </p:txBody>
      </p:sp>
      <p:pic>
        <p:nvPicPr>
          <p:cNvPr id="13" name="Picture 2" descr="images">
            <a:extLst>
              <a:ext uri="{FF2B5EF4-FFF2-40B4-BE49-F238E27FC236}">
                <a16:creationId xmlns:a16="http://schemas.microsoft.com/office/drawing/2014/main" id="{66F5AD43-6B53-3387-F277-B09BD7FC9A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5215" y="3743169"/>
            <a:ext cx="2877970" cy="287797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0E58D21-02D3-A9E5-1545-8E04E8D0FD7A}"/>
              </a:ext>
            </a:extLst>
          </p:cNvPr>
          <p:cNvSpPr/>
          <p:nvPr/>
        </p:nvSpPr>
        <p:spPr>
          <a:xfrm>
            <a:off x="2412551" y="3486266"/>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Rectangle 22">
            <a:extLst>
              <a:ext uri="{FF2B5EF4-FFF2-40B4-BE49-F238E27FC236}">
                <a16:creationId xmlns:a16="http://schemas.microsoft.com/office/drawing/2014/main" id="{9202E690-00C0-1B4C-FD89-9F241DBBF1D6}"/>
              </a:ext>
            </a:extLst>
          </p:cNvPr>
          <p:cNvSpPr/>
          <p:nvPr/>
        </p:nvSpPr>
        <p:spPr>
          <a:xfrm>
            <a:off x="11811828" y="4397277"/>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 name="TextBox 2">
            <a:extLst>
              <a:ext uri="{FF2B5EF4-FFF2-40B4-BE49-F238E27FC236}">
                <a16:creationId xmlns:a16="http://schemas.microsoft.com/office/drawing/2014/main" id="{F23C1BCC-AB7F-BD8F-4A39-EE7770367BC1}"/>
              </a:ext>
            </a:extLst>
          </p:cNvPr>
          <p:cNvSpPr txBox="1"/>
          <p:nvPr/>
        </p:nvSpPr>
        <p:spPr>
          <a:xfrm>
            <a:off x="10167104" y="5762402"/>
            <a:ext cx="1644724" cy="271613"/>
          </a:xfrm>
          <a:prstGeom prst="rect">
            <a:avLst/>
          </a:prstGeom>
          <a:noFill/>
        </p:spPr>
        <p:txBody>
          <a:bodyPr wrap="square" rtlCol="0">
            <a:spAutoFit/>
          </a:bodyPr>
          <a:lstStyle/>
          <a:p>
            <a:r>
              <a:rPr lang="en-US" sz="1165" i="1" dirty="0"/>
              <a:t>C14 (Chrome)</a:t>
            </a:r>
          </a:p>
        </p:txBody>
      </p:sp>
      <p:sp>
        <p:nvSpPr>
          <p:cNvPr id="6" name="TextBox 5">
            <a:extLst>
              <a:ext uri="{FF2B5EF4-FFF2-40B4-BE49-F238E27FC236}">
                <a16:creationId xmlns:a16="http://schemas.microsoft.com/office/drawing/2014/main" id="{C639B831-4E69-693E-08C9-E525F67CB5D0}"/>
              </a:ext>
            </a:extLst>
          </p:cNvPr>
          <p:cNvSpPr txBox="1"/>
          <p:nvPr/>
        </p:nvSpPr>
        <p:spPr>
          <a:xfrm>
            <a:off x="2473152" y="5782503"/>
            <a:ext cx="1209598" cy="271613"/>
          </a:xfrm>
          <a:prstGeom prst="rect">
            <a:avLst/>
          </a:prstGeom>
          <a:noFill/>
        </p:spPr>
        <p:txBody>
          <a:bodyPr wrap="square" rtlCol="0">
            <a:spAutoFit/>
          </a:bodyPr>
          <a:lstStyle/>
          <a:p>
            <a:r>
              <a:rPr lang="en-US" sz="1165" i="1" dirty="0"/>
              <a:t>Lenovo V15</a:t>
            </a:r>
          </a:p>
        </p:txBody>
      </p:sp>
      <p:pic>
        <p:nvPicPr>
          <p:cNvPr id="9" name="Picture 8">
            <a:extLst>
              <a:ext uri="{FF2B5EF4-FFF2-40B4-BE49-F238E27FC236}">
                <a16:creationId xmlns:a16="http://schemas.microsoft.com/office/drawing/2014/main" id="{33ABEEAC-529E-ECA9-24DE-DC7A101548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2523" t="6048" r="14089" b="5852"/>
          <a:stretch/>
        </p:blipFill>
        <p:spPr>
          <a:xfrm>
            <a:off x="487373" y="4080222"/>
            <a:ext cx="2538142" cy="2285230"/>
          </a:xfrm>
          <a:prstGeom prst="rect">
            <a:avLst/>
          </a:prstGeom>
        </p:spPr>
      </p:pic>
      <p:pic>
        <p:nvPicPr>
          <p:cNvPr id="5" name="圖片 5" descr="一張含有 電腦, 膝上型電腦, 鍵盤 的圖片&#10;&#10;自動產生的描述">
            <a:extLst>
              <a:ext uri="{FF2B5EF4-FFF2-40B4-BE49-F238E27FC236}">
                <a16:creationId xmlns:a16="http://schemas.microsoft.com/office/drawing/2014/main" id="{E96C6ECD-47CE-6654-EB8E-75CDEA5E44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8283" y="1428636"/>
            <a:ext cx="2888769" cy="3666160"/>
          </a:xfrm>
          <a:prstGeom prst="rect">
            <a:avLst/>
          </a:prstGeom>
        </p:spPr>
      </p:pic>
      <p:pic>
        <p:nvPicPr>
          <p:cNvPr id="10" name="Picture 9">
            <a:extLst>
              <a:ext uri="{FF2B5EF4-FFF2-40B4-BE49-F238E27FC236}">
                <a16:creationId xmlns:a16="http://schemas.microsoft.com/office/drawing/2014/main" id="{BD5BB5FD-E827-58CC-C068-E9149A120BC6}"/>
              </a:ext>
            </a:extLst>
          </p:cNvPr>
          <p:cNvPicPr>
            <a:picLocks noChangeAspect="1"/>
          </p:cNvPicPr>
          <p:nvPr/>
        </p:nvPicPr>
        <p:blipFill>
          <a:blip r:embed="rId6"/>
          <a:stretch>
            <a:fillRect/>
          </a:stretch>
        </p:blipFill>
        <p:spPr>
          <a:xfrm>
            <a:off x="7199728" y="1339951"/>
            <a:ext cx="2916240" cy="2104503"/>
          </a:xfrm>
          <a:prstGeom prst="rect">
            <a:avLst/>
          </a:prstGeom>
        </p:spPr>
      </p:pic>
      <p:pic>
        <p:nvPicPr>
          <p:cNvPr id="11" name="Picture 18" descr="A computer with a blue screen&#10;&#10;Description automatically generated with low confidence">
            <a:extLst>
              <a:ext uri="{FF2B5EF4-FFF2-40B4-BE49-F238E27FC236}">
                <a16:creationId xmlns:a16="http://schemas.microsoft.com/office/drawing/2014/main" id="{26A77199-4883-2091-D30E-0C47DF67BE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2500"/>
          <a:stretch/>
        </p:blipFill>
        <p:spPr>
          <a:xfrm>
            <a:off x="9159448" y="1428636"/>
            <a:ext cx="2913781" cy="2258170"/>
          </a:xfrm>
          <a:prstGeom prst="rect">
            <a:avLst/>
          </a:prstGeom>
        </p:spPr>
      </p:pic>
      <p:pic>
        <p:nvPicPr>
          <p:cNvPr id="15" name="图片 13" descr="电脑的屏幕&#10;&#10;中度可信度描述已自动生成">
            <a:extLst>
              <a:ext uri="{FF2B5EF4-FFF2-40B4-BE49-F238E27FC236}">
                <a16:creationId xmlns:a16="http://schemas.microsoft.com/office/drawing/2014/main" id="{821A9660-27D9-CD6F-585C-AEDFFBD3D7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172" b="11227"/>
          <a:stretch/>
        </p:blipFill>
        <p:spPr>
          <a:xfrm>
            <a:off x="56351" y="1415345"/>
            <a:ext cx="3012960" cy="2047236"/>
          </a:xfrm>
          <a:prstGeom prst="rect">
            <a:avLst/>
          </a:prstGeom>
        </p:spPr>
      </p:pic>
      <p:sp>
        <p:nvSpPr>
          <p:cNvPr id="16" name="TextBox 15">
            <a:extLst>
              <a:ext uri="{FF2B5EF4-FFF2-40B4-BE49-F238E27FC236}">
                <a16:creationId xmlns:a16="http://schemas.microsoft.com/office/drawing/2014/main" id="{57AB84C2-5FD8-D715-AA51-48700D8F80DA}"/>
              </a:ext>
            </a:extLst>
          </p:cNvPr>
          <p:cNvSpPr txBox="1"/>
          <p:nvPr/>
        </p:nvSpPr>
        <p:spPr>
          <a:xfrm>
            <a:off x="1997416" y="3567072"/>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i="0" u="none" strike="noStrike" kern="1200" cap="none" spc="0" normalizeH="0" baseline="0" noProof="0" dirty="0">
                <a:ln>
                  <a:noFill/>
                </a:ln>
                <a:solidFill>
                  <a:srgbClr val="000000"/>
                </a:solidFill>
                <a:effectLst/>
                <a:uLnTx/>
                <a:uFillTx/>
                <a:latin typeface="Arial"/>
                <a:ea typeface="+mn-ea"/>
                <a:cs typeface="+mn-cs"/>
              </a:rPr>
              <a:t>E16 (Intel/AMD</a:t>
            </a:r>
            <a:r>
              <a:rPr kumimoji="0" lang="en-US" sz="1165" b="1"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2914339022"/>
      </p:ext>
    </p:extLst>
  </p:cSld>
  <p:clrMapOvr>
    <a:masterClrMapping/>
  </p:clrMapOvr>
</p:sld>
</file>

<file path=ppt/theme/theme1.xml><?xml version="1.0" encoding="utf-8"?>
<a:theme xmlns:a="http://schemas.openxmlformats.org/drawingml/2006/main" name="Blank">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10.xml><?xml version="1.0" encoding="utf-8"?>
<a:theme xmlns:a="http://schemas.openxmlformats.org/drawingml/2006/main" name="4_Lenovo Master">
  <a:themeElements>
    <a:clrScheme name="Lenovo Colors">
      <a:dk1>
        <a:srgbClr val="000000"/>
      </a:dk1>
      <a:lt1>
        <a:sysClr val="window" lastClr="FFFFFF"/>
      </a:lt1>
      <a:dk2>
        <a:srgbClr val="8246AF"/>
      </a:dk2>
      <a:lt2>
        <a:srgbClr val="333F48"/>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7170"/>
        </a:solidFill>
        <a:ln>
          <a:noFill/>
        </a:ln>
      </a:spPr>
      <a:bodyPr lIns="182880" tIns="182880" rIns="182880" bIns="182880" rtlCol="0" anchor="t"/>
      <a:lstStyle>
        <a:defPPr algn="l">
          <a:defRPr sz="1600" dirty="0" err="1" smtClean="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theme>
</file>

<file path=ppt/theme/theme11.xml><?xml version="1.0" encoding="utf-8"?>
<a:theme xmlns:a="http://schemas.openxmlformats.org/drawingml/2006/main" name="1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ducation models_no patter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7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Lenovo Master">
  <a:themeElements>
    <a:clrScheme name="Custom 2">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2022-08-01 ThinkVision Focus" id="{DF9992F4-28F0-49C1-8BD4-CB504EC5B40F}" vid="{8ED9171C-6C36-4B82-AEF6-5BCDFC5F696D}"/>
    </a:ext>
  </a:extLst>
</a:theme>
</file>

<file path=ppt/theme/theme8.xml><?xml version="1.0" encoding="utf-8"?>
<a:theme xmlns:a="http://schemas.openxmlformats.org/drawingml/2006/main" name="1_Lenovo Master">
  <a:themeElements>
    <a:clrScheme name="Lenovo Colors">
      <a:dk1>
        <a:srgbClr val="000000"/>
      </a:dk1>
      <a:lt1>
        <a:sysClr val="window" lastClr="FFFFFF"/>
      </a:lt1>
      <a:dk2>
        <a:srgbClr val="8246AF"/>
      </a:dk2>
      <a:lt2>
        <a:srgbClr val="333F48"/>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7170"/>
        </a:solidFill>
        <a:ln>
          <a:noFill/>
        </a:ln>
      </a:spPr>
      <a:bodyPr lIns="182880" tIns="182880" rIns="182880" bIns="182880" rtlCol="0" anchor="t"/>
      <a:lstStyle>
        <a:defPPr algn="l">
          <a:defRPr sz="1600" dirty="0" err="1" smtClean="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2022-08-01 ThinkVision Focus" id="{DF9992F4-28F0-49C1-8BD4-CB504EC5B40F}" vid="{ED085AC3-F193-4FC9-8316-6D012F5F7A83}"/>
    </a:ext>
  </a:extLst>
</a:theme>
</file>

<file path=ppt/theme/theme9.xml><?xml version="1.0" encoding="utf-8"?>
<a:theme xmlns:a="http://schemas.openxmlformats.org/drawingml/2006/main" name="3_Lenovo Master">
  <a:themeElements>
    <a:clrScheme name="Lenovo Colors">
      <a:dk1>
        <a:srgbClr val="000000"/>
      </a:dk1>
      <a:lt1>
        <a:sysClr val="window" lastClr="FFFFFF"/>
      </a:lt1>
      <a:dk2>
        <a:srgbClr val="8246AF"/>
      </a:dk2>
      <a:lt2>
        <a:srgbClr val="333F48"/>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7170"/>
        </a:solidFill>
        <a:ln>
          <a:noFill/>
        </a:ln>
      </a:spPr>
      <a:bodyPr lIns="182880" tIns="182880" rIns="182880" bIns="182880" rtlCol="0" anchor="t"/>
      <a:lstStyle>
        <a:defPPr algn="l">
          <a:defRPr sz="1600" dirty="0" err="1" smtClean="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2022-08-01 ThinkVision Focus" id="{DF9992F4-28F0-49C1-8BD4-CB504EC5B40F}" vid="{D79A9DEE-56DF-4C48-A482-488031B7FA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5cf9e06-bf0b-489b-800c-9435b579f5dc">
      <UserInfo>
        <DisplayName>Susan MacPhail</DisplayName>
        <AccountId>18</AccountId>
        <AccountType/>
      </UserInfo>
      <UserInfo>
        <DisplayName>Franco Vinciguerra</DisplayName>
        <AccountId>12</AccountId>
        <AccountType/>
      </UserInfo>
      <UserInfo>
        <DisplayName>Jot Toor</DisplayName>
        <AccountId>255</AccountId>
        <AccountType/>
      </UserInfo>
      <UserInfo>
        <DisplayName>Kris Holladay</DisplayName>
        <AccountId>16</AccountId>
        <AccountType/>
      </UserInfo>
      <UserInfo>
        <DisplayName>Maria Dolfi</DisplayName>
        <AccountId>26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28F1AF17192047B622E83A39999165" ma:contentTypeVersion="6" ma:contentTypeDescription="Create a new document." ma:contentTypeScope="" ma:versionID="e14bb8136863a055f7f54d9f559c8b24">
  <xsd:schema xmlns:xsd="http://www.w3.org/2001/XMLSchema" xmlns:xs="http://www.w3.org/2001/XMLSchema" xmlns:p="http://schemas.microsoft.com/office/2006/metadata/properties" xmlns:ns2="6eae89b0-4b1b-41ed-ad78-0c67c0954478" xmlns:ns3="a5cf9e06-bf0b-489b-800c-9435b579f5dc" targetNamespace="http://schemas.microsoft.com/office/2006/metadata/properties" ma:root="true" ma:fieldsID="8221df3351a0912c9d5b15e0dff97d8a" ns2:_="" ns3:_="">
    <xsd:import namespace="6eae89b0-4b1b-41ed-ad78-0c67c0954478"/>
    <xsd:import namespace="a5cf9e06-bf0b-489b-800c-9435b579f5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e89b0-4b1b-41ed-ad78-0c67c09544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cf9e06-bf0b-489b-800c-9435b579f5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77D7F6-C16B-4AB5-8119-9E10B6AE9FF1}">
  <ds:schemaRefs>
    <ds:schemaRef ds:uri="http://purl.org/dc/elements/1.1/"/>
    <ds:schemaRef ds:uri="a5cf9e06-bf0b-489b-800c-9435b579f5dc"/>
    <ds:schemaRef ds:uri="http://schemas.microsoft.com/office/2006/documentManagement/types"/>
    <ds:schemaRef ds:uri="http://purl.org/dc/dcmitype/"/>
    <ds:schemaRef ds:uri="http://www.w3.org/XML/1998/namespace"/>
    <ds:schemaRef ds:uri="6eae89b0-4b1b-41ed-ad78-0c67c0954478"/>
    <ds:schemaRef ds:uri="http://schemas.openxmlformats.org/package/2006/metadata/core-properties"/>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8C47C13-56A5-4873-8587-435C3276A9E0}">
  <ds:schemaRefs>
    <ds:schemaRef ds:uri="http://schemas.microsoft.com/sharepoint/v3/contenttype/forms"/>
  </ds:schemaRefs>
</ds:datastoreItem>
</file>

<file path=customXml/itemProps3.xml><?xml version="1.0" encoding="utf-8"?>
<ds:datastoreItem xmlns:ds="http://schemas.openxmlformats.org/officeDocument/2006/customXml" ds:itemID="{AF870FFC-C7E3-42CB-B489-CE71CDC603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ae89b0-4b1b-41ed-ad78-0c67c0954478"/>
    <ds:schemaRef ds:uri="a5cf9e06-bf0b-489b-800c-9435b579f5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14646</TotalTime>
  <Words>11176</Words>
  <Application>Microsoft Office PowerPoint</Application>
  <PresentationFormat>Custom</PresentationFormat>
  <Paragraphs>3140</Paragraphs>
  <Slides>62</Slides>
  <Notes>15</Notes>
  <HiddenSlides>0</HiddenSlides>
  <MMClips>0</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1</vt:i4>
      </vt:variant>
      <vt:variant>
        <vt:lpstr>Slide Titles</vt:lpstr>
      </vt:variant>
      <vt:variant>
        <vt:i4>62</vt:i4>
      </vt:variant>
    </vt:vector>
  </HeadingPairs>
  <TitlesOfParts>
    <vt:vector size="83" baseType="lpstr">
      <vt:lpstr>Arial</vt:lpstr>
      <vt:lpstr>Calibri</vt:lpstr>
      <vt:lpstr>Gotham Bold</vt:lpstr>
      <vt:lpstr>Gotham Light</vt:lpstr>
      <vt:lpstr>Haettenschweiler</vt:lpstr>
      <vt:lpstr>Helvetica Neue</vt:lpstr>
      <vt:lpstr>Segoe UI Light</vt:lpstr>
      <vt:lpstr>Verdana</vt:lpstr>
      <vt:lpstr>Wingdings</vt:lpstr>
      <vt:lpstr>Blank</vt:lpstr>
      <vt:lpstr>6_Custom Design</vt:lpstr>
      <vt:lpstr>3_Custom Design</vt:lpstr>
      <vt:lpstr>10_Custom Design</vt:lpstr>
      <vt:lpstr>Education models_no pattern</vt:lpstr>
      <vt:lpstr>17_Custom Design</vt:lpstr>
      <vt:lpstr>2_Lenovo Master</vt:lpstr>
      <vt:lpstr>1_Lenovo Master</vt:lpstr>
      <vt:lpstr>3_Lenovo Master</vt:lpstr>
      <vt:lpstr>4_Lenovo Master</vt:lpstr>
      <vt:lpstr>1_Custom Design</vt:lpstr>
      <vt:lpstr>Worksheet</vt:lpstr>
      <vt:lpstr>TOPSELLER  QUICK REFERENCE GUIDE </vt:lpstr>
      <vt:lpstr>PowerPoint Presentation</vt:lpstr>
      <vt:lpstr>Lenovo Premium Notebooks</vt:lpstr>
      <vt:lpstr>PowerPoint Presentation</vt:lpstr>
      <vt:lpstr>PowerPoint Presentation</vt:lpstr>
      <vt:lpstr>PowerPoint Presentation</vt:lpstr>
      <vt:lpstr>PowerPoint Presentation</vt:lpstr>
      <vt:lpstr>Lenovo Thinkpad Notebooks</vt:lpstr>
      <vt:lpstr>PowerPoint Presentation</vt:lpstr>
      <vt:lpstr>PowerPoint Presentation</vt:lpstr>
      <vt:lpstr>PowerPoint Presentation</vt:lpstr>
      <vt:lpstr>PowerPoint Presentation</vt:lpstr>
      <vt:lpstr>PowerPoint Presentation</vt:lpstr>
      <vt:lpstr>ThinkCentre &amp; Lenovo Desktops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 Workstations &amp; ThinkStation</vt:lpstr>
      <vt:lpstr>Lenovo Topseller ThinkPad Mobile Workstations</vt:lpstr>
      <vt:lpstr>Lenovo Topseller ThinkPad Mobile Workstations P14s &amp; P16s Intel | Ultraportable performance</vt:lpstr>
      <vt:lpstr>Lenovo Topseller ThinkPad Mobile Workstations P14s &amp; P16s AMD | Ultraportable performance</vt:lpstr>
      <vt:lpstr>Lenovo Topseller ThinkPad Mobile Workstations P16v Intel and AMD Value of Performance</vt:lpstr>
      <vt:lpstr>Lenovo Topseller ThinkPad Mobile Workstations P16 | The Most Powerful ThinkPad Ever</vt:lpstr>
      <vt:lpstr>Lenovo Topseller ThinkPad Mobile Workstations P1 | The Machine You Need in the Device You Want</vt:lpstr>
      <vt:lpstr>Lenovo Topseller ThinkPad Mobile Workstations</vt:lpstr>
      <vt:lpstr>Lenovo Topseller ThinkPad Mobile Workstations P14s &amp; P16s | Ultraportable performance</vt:lpstr>
      <vt:lpstr>Lenovo Topseller ThinkPad Mobile Workstations P14s &amp; P16s AMD | Ultraportable performance value</vt:lpstr>
      <vt:lpstr>Lenovo Topseller ThinkPad Mobile Workstations P15v &amp; T15p | Value of Performance</vt:lpstr>
      <vt:lpstr>Lenovo Topseller ThinkPad Mobile Workstations P15v AMD | Value of Performance</vt:lpstr>
      <vt:lpstr>Lenovo Topseller ThinkPad Mobile Workstations P1 | The Machine You Need in the Device You Want</vt:lpstr>
      <vt:lpstr>Lenovo Topseller ThinkPad Mobile Workstations P16 | The Most Powerful ThinkPad Ever</vt:lpstr>
      <vt:lpstr>Lenovo Topseller ThinkStation Desktop Workstations</vt:lpstr>
      <vt:lpstr>Lenovo Topseller ThinkStation Desktop Workstations P3 Tiny | World’s Smallest Professional Desktop Workstation Now available with Intel 13th Gen Core Performance</vt:lpstr>
      <vt:lpstr>Lenovo Topseller ThinkStation Desktop Workstations P3 Ultra | Advanced Small Form Factor Workstation Now available with Intel 13th Gen Core Performance</vt:lpstr>
      <vt:lpstr>Lenovo Topseller ThinkStation Desktop Workstations P3 TWR | Entry Professional Desktop Workstation  Now available with Intel 13th Gen Core Performance</vt:lpstr>
      <vt:lpstr>Lenovo Topseller ThinkStation Desktop Workstations P360 Tiny | World’s Smallest Professional Desktop Workstation</vt:lpstr>
      <vt:lpstr>Lenovo Topseller ThinkStation Desktop Workstations P360 Ultra | Advanced Small Form Factor Workstation</vt:lpstr>
      <vt:lpstr>Lenovo Topseller ThinkStation Desktop Workstations P360 TWR | Entry Professional Desktop Workstation</vt:lpstr>
      <vt:lpstr>Lenovo Topseller ThinkStation Desktop Workstations P358 | AMD Ryzen Pro Entry TWR Workstation</vt:lpstr>
      <vt:lpstr>Lenovo Topseller ThinkStation Desktop Workstations Limited disty supply! Last chance to buy while supplies last! </vt:lpstr>
      <vt:lpstr>PowerPoint Presentation</vt:lpstr>
      <vt:lpstr>Lenovo Topseller ThinkStation Desktop Workstations P620 &amp; P5 | High Performance Tower Workstations</vt:lpstr>
      <vt:lpstr>Lenovo Topseller ThinkStation Desktop Workstations Performance Towers While Supplies Last through 2023</vt:lpstr>
      <vt:lpstr>PowerPoint Presentation</vt:lpstr>
      <vt:lpstr>ThinkVision P Series</vt:lpstr>
      <vt:lpstr>ThinkVision T86, T75, T65  Interactive Large Format Displays (iLFDs)</vt:lpstr>
      <vt:lpstr>ThinkVision T Series</vt:lpstr>
      <vt:lpstr>ThinkVision M Series Mobile Monitors</vt:lpstr>
      <vt:lpstr>PowerPoint Presentation</vt:lpstr>
      <vt:lpstr>PowerPoint Presentation</vt:lpstr>
      <vt:lpstr>Accessories</vt:lpstr>
      <vt:lpstr>Laptop Accessories: Travel Hubs, Docks, Power, Webcams</vt:lpstr>
      <vt:lpstr>Laptop Accessories: Audio and Lenovo Go  </vt:lpstr>
      <vt:lpstr>Laptop Accessories: Keyboard and Mice Combos </vt:lpstr>
      <vt:lpstr>Laptop Accessories: Standalone Keyboards and Mice</vt:lpstr>
      <vt:lpstr>Laptop Accessories: Cases and Bags</vt:lpstr>
      <vt:lpstr>PowerPoint Presentation</vt:lpstr>
      <vt:lpstr>PowerPoint Presentation</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 and Goes up to Two Lines</dc:title>
  <dc:creator>kathyp</dc:creator>
  <cp:lastModifiedBy>Jot Toor</cp:lastModifiedBy>
  <cp:revision>126</cp:revision>
  <cp:lastPrinted>2016-07-27T15:33:36Z</cp:lastPrinted>
  <dcterms:created xsi:type="dcterms:W3CDTF">2015-04-23T17:39:45Z</dcterms:created>
  <dcterms:modified xsi:type="dcterms:W3CDTF">2024-05-22T16:14:00Z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0x010100C728F1AF17192047B622E83A39999165</vt:lpwstr>
  </property>
  <property fmtid="{D5CDD505-2E9C-101B-9397-08002B2CF9AE}" pid="3" name="MediaServiceImageTags">
    <vt:lpwstr/>
  </property>
</Properties>
</file>